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2"/>
  </p:notesMasterIdLst>
  <p:sldIdLst>
    <p:sldId id="497" r:id="rId5"/>
    <p:sldId id="498" r:id="rId6"/>
    <p:sldId id="499" r:id="rId7"/>
    <p:sldId id="500" r:id="rId8"/>
    <p:sldId id="501" r:id="rId9"/>
    <p:sldId id="502" r:id="rId10"/>
    <p:sldId id="503" r:id="rId11"/>
    <p:sldId id="504" r:id="rId12"/>
    <p:sldId id="505" r:id="rId13"/>
    <p:sldId id="506" r:id="rId14"/>
    <p:sldId id="455" r:id="rId15"/>
    <p:sldId id="310" r:id="rId16"/>
    <p:sldId id="480" r:id="rId17"/>
    <p:sldId id="481" r:id="rId18"/>
    <p:sldId id="484" r:id="rId19"/>
    <p:sldId id="485" r:id="rId20"/>
    <p:sldId id="486" r:id="rId21"/>
    <p:sldId id="282" r:id="rId22"/>
    <p:sldId id="508" r:id="rId23"/>
    <p:sldId id="510" r:id="rId24"/>
    <p:sldId id="483" r:id="rId25"/>
    <p:sldId id="467" r:id="rId26"/>
    <p:sldId id="308" r:id="rId27"/>
    <p:sldId id="309" r:id="rId28"/>
    <p:sldId id="380" r:id="rId29"/>
    <p:sldId id="270" r:id="rId30"/>
    <p:sldId id="303" r:id="rId31"/>
    <p:sldId id="458" r:id="rId32"/>
    <p:sldId id="459" r:id="rId33"/>
    <p:sldId id="299" r:id="rId34"/>
    <p:sldId id="374" r:id="rId35"/>
    <p:sldId id="302" r:id="rId36"/>
    <p:sldId id="305" r:id="rId37"/>
    <p:sldId id="306" r:id="rId38"/>
    <p:sldId id="471" r:id="rId39"/>
    <p:sldId id="388" r:id="rId40"/>
    <p:sldId id="442" r:id="rId41"/>
    <p:sldId id="443" r:id="rId42"/>
    <p:sldId id="475" r:id="rId43"/>
    <p:sldId id="428" r:id="rId44"/>
    <p:sldId id="463" r:id="rId45"/>
    <p:sldId id="403" r:id="rId46"/>
    <p:sldId id="472" r:id="rId47"/>
    <p:sldId id="434" r:id="rId48"/>
    <p:sldId id="429" r:id="rId49"/>
    <p:sldId id="444" r:id="rId50"/>
    <p:sldId id="401" r:id="rId51"/>
    <p:sldId id="430" r:id="rId52"/>
    <p:sldId id="435" r:id="rId53"/>
    <p:sldId id="479" r:id="rId54"/>
    <p:sldId id="436" r:id="rId55"/>
    <p:sldId id="386" r:id="rId56"/>
    <p:sldId id="437" r:id="rId57"/>
    <p:sldId id="511" r:id="rId58"/>
    <p:sldId id="512" r:id="rId59"/>
    <p:sldId id="507" r:id="rId60"/>
    <p:sldId id="496" r:id="rId61"/>
    <p:sldId id="474" r:id="rId62"/>
    <p:sldId id="476" r:id="rId63"/>
    <p:sldId id="477" r:id="rId64"/>
    <p:sldId id="478" r:id="rId65"/>
    <p:sldId id="454" r:id="rId66"/>
    <p:sldId id="493" r:id="rId67"/>
    <p:sldId id="494" r:id="rId68"/>
    <p:sldId id="495" r:id="rId69"/>
    <p:sldId id="487" r:id="rId70"/>
    <p:sldId id="488" r:id="rId71"/>
  </p:sldIdLst>
  <p:sldSz cx="12192000" cy="6858000"/>
  <p:notesSz cx="6858000" cy="9144000"/>
  <p:embeddedFontLst>
    <p:embeddedFont>
      <p:font typeface="Brandon Grotesque Black" panose="020B0A03020203060202" charset="0"/>
      <p:regular r:id="rId73"/>
      <p:italic r:id="rId74"/>
    </p:embeddedFont>
    <p:embeddedFont>
      <p:font typeface="Brandon Grotesque Bold" panose="020B0803020203060202" charset="0"/>
      <p:regular r:id="rId75"/>
      <p:italic r:id="rId76"/>
    </p:embeddedFont>
    <p:embeddedFont>
      <p:font typeface="Calibri" panose="020F0502020204030204" pitchFamily="34" charset="0"/>
      <p:regular r:id="rId77"/>
      <p:bold r:id="rId78"/>
      <p:italic r:id="rId79"/>
      <p:boldItalic r:id="rId80"/>
    </p:embeddedFont>
    <p:embeddedFont>
      <p:font typeface="Calibri Light" panose="020F0302020204030204" pitchFamily="34" charset="0"/>
      <p:regular r:id="rId81"/>
      <p:italic r:id="rId82"/>
    </p:embeddedFont>
    <p:embeddedFont>
      <p:font typeface="Lato" panose="020B0604020202020204" charset="0"/>
      <p:regular r:id="rId83"/>
      <p:bold r:id="rId84"/>
      <p:italic r:id="rId85"/>
      <p:boldItalic r:id="rId86"/>
    </p:embeddedFont>
    <p:embeddedFont>
      <p:font typeface="Lato Black" panose="020B0604020202020204" charset="0"/>
      <p:bold r:id="rId87"/>
      <p:boldItalic r:id="rId88"/>
    </p:embeddedFont>
    <p:embeddedFont>
      <p:font typeface="Lato Heavy" panose="020B0604020202020204" charset="0"/>
      <p:bold r:id="rId89"/>
      <p:boldItalic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ld Fantone" initials="GF" lastIdx="11" clrIdx="0">
    <p:extLst>
      <p:ext uri="{19B8F6BF-5375-455C-9EA6-DF929625EA0E}">
        <p15:presenceInfo xmlns:p15="http://schemas.microsoft.com/office/powerpoint/2012/main" userId="S::Gerald.Fantone@surreyplace.ca::4d5b9f97-e4f9-49fc-a269-51a79df1ff7f" providerId="AD"/>
      </p:ext>
    </p:extLst>
  </p:cmAuthor>
  <p:cmAuthor id="2" name="Eric Marier" initials="EM" lastIdx="71" clrIdx="1">
    <p:extLst>
      <p:ext uri="{19B8F6BF-5375-455C-9EA6-DF929625EA0E}">
        <p15:presenceInfo xmlns:p15="http://schemas.microsoft.com/office/powerpoint/2012/main" userId="S::Eric.Marier@surreyplace.ca::cc8e254a-6429-40a2-a9ff-6e38e7df4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978"/>
    <a:srgbClr val="005EB4"/>
    <a:srgbClr val="0067C4"/>
    <a:srgbClr val="3BC2DB"/>
    <a:srgbClr val="8CC440"/>
    <a:srgbClr val="F8CC3D"/>
    <a:srgbClr val="FCE8A6"/>
    <a:srgbClr val="CBEEF5"/>
    <a:srgbClr val="9DE0ED"/>
    <a:srgbClr val="998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1A63A-0233-402A-A22A-242846EE9F44}" v="2" dt="2021-04-09T20:05:31.844"/>
    <p1510:client id="{A25D48FB-ED37-4098-A238-3092833FF56A}" v="5" dt="2021-04-09T20:56:51.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39" autoAdjust="0"/>
  </p:normalViewPr>
  <p:slideViewPr>
    <p:cSldViewPr snapToGrid="0">
      <p:cViewPr varScale="1">
        <p:scale>
          <a:sx n="45" d="100"/>
          <a:sy n="45" d="100"/>
        </p:scale>
        <p:origin x="147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2.fntdata"/><Relationship Id="rId89" Type="http://schemas.openxmlformats.org/officeDocument/2006/relationships/font" Target="fonts/font17.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1.xml"/><Relationship Id="rId90" Type="http://schemas.openxmlformats.org/officeDocument/2006/relationships/font" Target="fonts/font18.fntdata"/><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5.fntdata"/><Relationship Id="rId61" Type="http://schemas.openxmlformats.org/officeDocument/2006/relationships/slide" Target="slides/slide57.xml"/><Relationship Id="rId82"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14F59-F9FF-47D8-9EEE-05CCAD5ADFDD}"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718F-CDEA-4F2A-AA9C-566099C9F967}" type="slidenum">
              <a:rPr lang="en-US" smtClean="0"/>
              <a:t>‹#›</a:t>
            </a:fld>
            <a:endParaRPr lang="en-US"/>
          </a:p>
        </p:txBody>
      </p:sp>
    </p:spTree>
    <p:extLst>
      <p:ext uri="{BB962C8B-B14F-4D97-AF65-F5344CB8AC3E}">
        <p14:creationId xmlns:p14="http://schemas.microsoft.com/office/powerpoint/2010/main" val="401713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ac965253-06fe-4ffb-8eb5-c38685bfd030.filesusr.com/ugd/6eb9fe_6994664f622a423c879f889abff06b8c.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mb.ca/fs/fasd/pubs/fasd_caregivers.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mentalhealth.org.uk/sites/default/files/a-guide-to-circles-of-support.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1</a:t>
            </a:fld>
            <a:endParaRPr lang="en-US"/>
          </a:p>
        </p:txBody>
      </p:sp>
    </p:spTree>
    <p:extLst>
      <p:ext uri="{BB962C8B-B14F-4D97-AF65-F5344CB8AC3E}">
        <p14:creationId xmlns:p14="http://schemas.microsoft.com/office/powerpoint/2010/main" val="145010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En raison du TSAF, votre enfant peut également apprendre différemment.</a:t>
            </a:r>
          </a:p>
        </p:txBody>
      </p:sp>
      <p:sp>
        <p:nvSpPr>
          <p:cNvPr id="4" name="Slide Number Placeholder 3"/>
          <p:cNvSpPr>
            <a:spLocks noGrp="1"/>
          </p:cNvSpPr>
          <p:nvPr>
            <p:ph type="sldNum" sz="quarter" idx="5"/>
          </p:nvPr>
        </p:nvSpPr>
        <p:spPr/>
        <p:txBody>
          <a:bodyPr/>
          <a:lstStyle/>
          <a:p>
            <a:fld id="{C0002F76-FF58-4F5E-8237-C4C19206F9BD}" type="slidenum">
              <a:rPr lang="en-US" smtClean="0"/>
              <a:t>10</a:t>
            </a:fld>
            <a:endParaRPr lang="en-US"/>
          </a:p>
        </p:txBody>
      </p:sp>
    </p:spTree>
    <p:extLst>
      <p:ext uri="{BB962C8B-B14F-4D97-AF65-F5344CB8AC3E}">
        <p14:creationId xmlns:p14="http://schemas.microsoft.com/office/powerpoint/2010/main" val="15928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415FC-2EC9-4A00-8551-0DC7B0A5E00B}" type="slidenum">
              <a:rPr lang="en-US" smtClean="0"/>
              <a:t>11</a:t>
            </a:fld>
            <a:endParaRPr lang="en-US"/>
          </a:p>
        </p:txBody>
      </p:sp>
    </p:spTree>
    <p:extLst>
      <p:ext uri="{BB962C8B-B14F-4D97-AF65-F5344CB8AC3E}">
        <p14:creationId xmlns:p14="http://schemas.microsoft.com/office/powerpoint/2010/main" val="62908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Une exposition à l’alcool durant la grossesse peut potentiellement avoir des incidences sur dix domaines du cerveau.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Domaines = différentes zones du cerveau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se </a:t>
            </a:r>
            <a:r>
              <a:rPr kumimoji="0" lang="fr-CA" sz="1200" b="1" i="0" u="sng" strike="noStrike" kern="1200" cap="none" spc="0" normalizeH="0" baseline="0" noProof="0" dirty="0">
                <a:ln>
                  <a:noFill/>
                </a:ln>
                <a:solidFill>
                  <a:prstClr val="black"/>
                </a:solidFill>
                <a:effectLst/>
                <a:uLnTx/>
                <a:uFillTx/>
                <a:latin typeface="+mn-lt"/>
                <a:ea typeface="+mn-ea"/>
                <a:cs typeface="+mn-cs"/>
              </a:rPr>
              <a:t>peut</a:t>
            </a:r>
            <a:r>
              <a:rPr kumimoji="0" lang="fr-CA" sz="1200" b="0" i="0" u="none" strike="noStrike" kern="1200" cap="none" spc="0" normalizeH="0" baseline="0" noProof="0" dirty="0">
                <a:ln>
                  <a:noFill/>
                </a:ln>
                <a:solidFill>
                  <a:prstClr val="black"/>
                </a:solidFill>
                <a:effectLst/>
                <a:uLnTx/>
                <a:uFillTx/>
                <a:latin typeface="+mn-lt"/>
                <a:ea typeface="+mn-ea"/>
                <a:cs typeface="+mn-cs"/>
              </a:rPr>
              <a:t> que des différences dans </a:t>
            </a:r>
            <a:r>
              <a:rPr kumimoji="0" lang="fr-CA" sz="1200" b="1" i="0" u="sng" strike="noStrike" kern="1200" cap="none" spc="0" normalizeH="0" baseline="0" noProof="0" dirty="0">
                <a:ln>
                  <a:noFill/>
                </a:ln>
                <a:solidFill>
                  <a:prstClr val="black"/>
                </a:solidFill>
                <a:effectLst/>
                <a:uLnTx/>
                <a:uFillTx/>
                <a:latin typeface="+mn-lt"/>
                <a:ea typeface="+mn-ea"/>
                <a:cs typeface="+mn-cs"/>
              </a:rPr>
              <a:t>certains</a:t>
            </a:r>
            <a:r>
              <a:rPr kumimoji="0" lang="fr-CA" sz="1200" b="0" i="0" u="none" strike="noStrike" kern="1200" cap="none" spc="0" normalizeH="0" baseline="0" noProof="0" dirty="0">
                <a:ln>
                  <a:noFill/>
                </a:ln>
                <a:solidFill>
                  <a:prstClr val="black"/>
                </a:solidFill>
                <a:effectLst/>
                <a:uLnTx/>
                <a:uFillTx/>
                <a:latin typeface="+mn-lt"/>
                <a:ea typeface="+mn-ea"/>
                <a:cs typeface="+mn-cs"/>
              </a:rPr>
              <a:t> de ces domaines du cerveau de votre enfant lui nuisent et aient des répercussions sur sa vie quotidienne.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 ne sont pas toutes les mêmes fonctions cérébrales qui sont touchées chez les personnes ayant un TSAF.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Dès qu’il y a de graves répercussions sur trois domaines du cerveau ou plus, un diagnostic de TSAF est posé.</a:t>
            </a:r>
          </a:p>
        </p:txBody>
      </p:sp>
      <p:sp>
        <p:nvSpPr>
          <p:cNvPr id="4" name="Slide Number Placeholder 3"/>
          <p:cNvSpPr>
            <a:spLocks noGrp="1"/>
          </p:cNvSpPr>
          <p:nvPr>
            <p:ph type="sldNum" sz="quarter" idx="5"/>
          </p:nvPr>
        </p:nvSpPr>
        <p:spPr/>
        <p:txBody>
          <a:bodyPr/>
          <a:lstStyle/>
          <a:p>
            <a:fld id="{F456718F-CDEA-4F2A-AA9C-566099C9F967}" type="slidenum">
              <a:rPr lang="en-US" smtClean="0"/>
              <a:t>12</a:t>
            </a:fld>
            <a:endParaRPr lang="en-US"/>
          </a:p>
        </p:txBody>
      </p:sp>
    </p:spTree>
    <p:extLst>
      <p:ext uri="{BB962C8B-B14F-4D97-AF65-F5344CB8AC3E}">
        <p14:creationId xmlns:p14="http://schemas.microsoft.com/office/powerpoint/2010/main" val="19362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avons pris les dix domaines du cerveau et nous les avons organisés de façon concrète pour les familles.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examinerons ces dix domaines du cerveau maintenant et nous verrons de quelle façon ils peuvent avoir des incidences sur la vie de votre enfant.</a:t>
            </a:r>
          </a:p>
        </p:txBody>
      </p:sp>
      <p:sp>
        <p:nvSpPr>
          <p:cNvPr id="4" name="Slide Number Placeholder 3"/>
          <p:cNvSpPr>
            <a:spLocks noGrp="1"/>
          </p:cNvSpPr>
          <p:nvPr>
            <p:ph type="sldNum" sz="quarter" idx="5"/>
          </p:nvPr>
        </p:nvSpPr>
        <p:spPr/>
        <p:txBody>
          <a:bodyPr/>
          <a:lstStyle/>
          <a:p>
            <a:fld id="{F456718F-CDEA-4F2A-AA9C-566099C9F967}" type="slidenum">
              <a:rPr lang="en-US" smtClean="0"/>
              <a:t>13</a:t>
            </a:fld>
            <a:endParaRPr lang="en-US"/>
          </a:p>
        </p:txBody>
      </p:sp>
    </p:spTree>
    <p:extLst>
      <p:ext uri="{BB962C8B-B14F-4D97-AF65-F5344CB8AC3E}">
        <p14:creationId xmlns:p14="http://schemas.microsoft.com/office/powerpoint/2010/main" val="262490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être facilement distrait, avoir de la difficulté à porter attention et à rester assis.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Régulation de l’affect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éprouver du mal à maîtriser et à adapter ses émotions.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Englobe l’anxiété, la dépression et un déséquilibre de l’humeur grave (*selon les critères du DSM-V).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Fonctions exécutives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avoir du mal à planifier, à ordonner, à résoudre des problèmes et à organiser.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être impulsif et/ou hyperactif.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Éprouve des difficultés à comprendre le lien de cause à effet et à maîtriser son comportement.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du mal à effectuer les transitions et à s’adapter aux changements.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Répète souvent les erreurs.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des difficultés avec les concepts, les idées abstraites, les conséquences et la gestion du temps.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14</a:t>
            </a:fld>
            <a:endParaRPr lang="en-US"/>
          </a:p>
        </p:txBody>
      </p:sp>
    </p:spTree>
    <p:extLst>
      <p:ext uri="{BB962C8B-B14F-4D97-AF65-F5344CB8AC3E}">
        <p14:creationId xmlns:p14="http://schemas.microsoft.com/office/powerpoint/2010/main" val="415216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Cognition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Englobe la réflexion et le raisonnement.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du mal à raisonner, à planifier, à résoudre des problèmes et à comprendre des idées complexes.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On observe un grand éventail de QI.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Mémoire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Éprouve des difficultés avec la mémoire à court terme, à long terme et avec la mémoire de travail.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donner l’impression de mentir, en raison des troubles de mémoire, mais en fait, il comble les vides quand il est incapable de se souvenir (confabulation).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du mal à mémoriser et peut sembler avoir des trous de mémoire.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des difficultés à avoir accès à l’information, à la sélectionner et à l’organiser lorsqu’il en a besoin, dans l’immédiat.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Langage (expressif et réceptif)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Présente un retard dans le développement du langage.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du mal à comprendre les longues conversations et consignes.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bien s’exprimer, mais ne saisit pas entièrement le sens.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répéter des consignes ou des règles, mais ne les respecte pas nécessairement.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r>
              <a:rPr kumimoji="0" lang="fr-CA"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15</a:t>
            </a:fld>
            <a:endParaRPr lang="en-US"/>
          </a:p>
        </p:txBody>
      </p:sp>
    </p:spTree>
    <p:extLst>
      <p:ext uri="{BB962C8B-B14F-4D97-AF65-F5344CB8AC3E}">
        <p14:creationId xmlns:p14="http://schemas.microsoft.com/office/powerpoint/2010/main" val="386612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Rendement scolaire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éprouver des difficultés à l’école : lecture, mathématiques, compréhension et concepts abstraits.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Comportement adaptatif, communication et habiletés sociales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ne pas comprendre la notion de limites personnelles et avoir du mal à décoder les indices sociaux.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être socialement vulnérable et être facilement exploité.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du mal à voir les choses selon le point de vue des autres.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Manque de maturité sur le plan social et émotif, et peut se comporter comme s’il était plus jeune que son âge.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avoir des problèmes d’hygiène, d’argent et d’adaptation.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16</a:t>
            </a:fld>
            <a:endParaRPr lang="en-US"/>
          </a:p>
        </p:txBody>
      </p:sp>
    </p:spTree>
    <p:extLst>
      <p:ext uri="{BB962C8B-B14F-4D97-AF65-F5344CB8AC3E}">
        <p14:creationId xmlns:p14="http://schemas.microsoft.com/office/powerpoint/2010/main" val="58381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Neuroanatomie – neurophysiologie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Structure et fonction du cerveau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Peut avoir une tête et un cerveau de plus petite taille, un trouble épileptique et/ou des anomalies sur un scintigramme (p. ex. : imagerie par résonnance magnétique [IRM] ou électroencéphalogramme [EEG]) qui concorde avec une exposition prénatale à l’alcool.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Habiletés motrices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Éprouve des difficultés avec l’équilibre, la force, l’endurance, la coordination, les réflexes et le tonus musculaire.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 du mal à former des lettres, à se servir d’un crayon et des ciseaux.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17</a:t>
            </a:fld>
            <a:endParaRPr lang="en-US"/>
          </a:p>
        </p:txBody>
      </p:sp>
    </p:spTree>
    <p:extLst>
      <p:ext uri="{BB962C8B-B14F-4D97-AF65-F5344CB8AC3E}">
        <p14:creationId xmlns:p14="http://schemas.microsoft.com/office/powerpoint/2010/main" val="153619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En dehors des dix domaines, il peut également y avoir certains problèmes sensoriels.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Votre enfant a peut-être des difficultés à répondre efficacement à certains types d’apport sensoriel, ou il reçoit peut-être un trop grand apport sensoriel d’un seul coup.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peut parvenir à gérer cet apport une journée, mais avoir du mal à le faire le lendemain.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se peut qu’il soit </a:t>
            </a:r>
            <a:r>
              <a:rPr kumimoji="0" lang="fr-CA" sz="1200" b="0" i="0" u="sng" strike="noStrike" kern="1200" cap="none" spc="0" normalizeH="0" baseline="0" noProof="0" dirty="0">
                <a:ln>
                  <a:noFill/>
                </a:ln>
                <a:solidFill>
                  <a:prstClr val="black"/>
                </a:solidFill>
                <a:effectLst/>
                <a:uLnTx/>
                <a:uFillTx/>
                <a:latin typeface="+mn-lt"/>
                <a:ea typeface="+mn-ea"/>
                <a:cs typeface="+mn-cs"/>
              </a:rPr>
              <a:t>incapable</a:t>
            </a:r>
            <a:r>
              <a:rPr kumimoji="0" lang="fr-CA" sz="1200" b="0" i="0" u="none" strike="noStrike" kern="1200" cap="none" spc="0" normalizeH="0" baseline="0" noProof="0" dirty="0">
                <a:ln>
                  <a:noFill/>
                </a:ln>
                <a:solidFill>
                  <a:prstClr val="black"/>
                </a:solidFill>
                <a:effectLst/>
                <a:uLnTx/>
                <a:uFillTx/>
                <a:latin typeface="+mn-lt"/>
                <a:ea typeface="+mn-ea"/>
                <a:cs typeface="+mn-cs"/>
              </a:rPr>
              <a:t> de communiquer cette difficulté de la bonne façon, et cela peut nous donner l’impression qu’il manifeste un « mauvais comportement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Vous devez jouer au détective ici aussi. Les enfants ne sont pas toujours en mesure d’exprimer ces besoins. Nous devons les découvrir à partir de ce qu’ils font. Parfois, nous arrivons à deviner ce qui se passe et nous essayons quelque chose pour voir si c’est utile.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 ergothérapeute peut également vous venir en aide.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Hypersensibilité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Sensation TROP FORTE d’un type d’apport sensoriel.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Hyposensibilité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Sensation TROP FAIBLE d’un type d’apport sensoriel.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Votre enfant peut être hypersensible dans un domaine (p. ex. : le bruit), mais </a:t>
            </a:r>
            <a:r>
              <a:rPr kumimoji="0" lang="fr-CA" sz="1200" b="0" i="0" u="none" strike="noStrike" kern="1200" cap="none" spc="0" normalizeH="0" baseline="0" noProof="0" dirty="0" err="1">
                <a:ln>
                  <a:noFill/>
                </a:ln>
                <a:solidFill>
                  <a:prstClr val="black"/>
                </a:solidFill>
                <a:effectLst/>
                <a:uLnTx/>
                <a:uFillTx/>
                <a:latin typeface="+mn-lt"/>
                <a:ea typeface="+mn-ea"/>
                <a:cs typeface="+mn-cs"/>
              </a:rPr>
              <a:t>hyposensible</a:t>
            </a:r>
            <a:r>
              <a:rPr kumimoji="0" lang="fr-CA" sz="1200" b="0" i="0" u="none" strike="noStrike" kern="1200" cap="none" spc="0" normalizeH="0" baseline="0" noProof="0" dirty="0">
                <a:ln>
                  <a:noFill/>
                </a:ln>
                <a:solidFill>
                  <a:prstClr val="black"/>
                </a:solidFill>
                <a:effectLst/>
                <a:uLnTx/>
                <a:uFillTx/>
                <a:latin typeface="+mn-lt"/>
                <a:ea typeface="+mn-ea"/>
                <a:cs typeface="+mn-cs"/>
              </a:rPr>
              <a:t> dans autre (p. ex. : la température – se promène pieds nus par temps froid).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Voici des exemples que certains parents-substituts peuvent donner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Vue – système visuel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devient facilement perturbé dans un endroit très achalandé;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n’arrive pas souvent à trouver ses affaires;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est facilement distrait.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Ouïe – système auditif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est facilement perturbé par le bruit des appareils ménagers, comme l’aspirateur ou le mélangeur;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couvre ses oreilles, réagit de façon excessive et avec colère ou file comme une flèche quand il entend des bruits forts (p. ex. : l’alarme-incendie à l’école);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peut faire du bruit pour étouffer les autres sons dérangeants;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interprète à tort un ton de voix habituel pour des cris.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Toucher – système tactile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est incommodé par les étiquettes de vêtement;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réagit de façon excessive lorsqu’il est touché, surtout si c’est de façon inattendue (p. ex. : peut réagir en frappant ou dire qu’il a été frappé ou poussé);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ne sent peut-être pas le chaud ou le froid (p. ex. : sort à l’extérieur en hiver sans manteau ni mitaines et n’a pas froid);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explore constamment ce qui l’entoure (p. ex. : touche à tous les boutons des appareils ménagers, lève et abaisse les commutateurs, touche aux affaires des autres).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Goût – système gustatif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est difficile sur la nourriture;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mâchonne ses vêtements;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met tout dans sa bouche;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met trop d’aliments dans sa bouche.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Odorat – système olfactif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déteste des odeurs que les autres ne perçoivent pas toujours;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dit aux autres qu’ils sentent mauvais;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refuse de manger certains aliments en raison de leur « mauvaise odeur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Sensibilité articulaire et mouvement – système proprioceptif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a facilement le mal des transports;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a peur que ses pieds quittent le sol;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éprouve des difficultés avec la coordination, peut paraître maladroit;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n’a pas conscience du danger;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a des problèmes avec la pression et le mouvement, peut être trop brutal durant le jeu;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n’a pas conscience de son corps (p. ex. : se tient trop près des autres, a tendance à parler trop près du visage, touche constamment les autres).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Équilibre et orientation – système vestibulaire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Sensations dans les organes internes – système intéroceptif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faim et la soif sont des exemples d’intéroception;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détecte les réponses qui guident la régulation, notamment la faim, le rythme cardiaque, la respiration et l’élimination.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Quelques renseignements tirés 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 2017</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C0002F76-FF58-4F5E-8237-C4C19206F9BD}" type="slidenum">
              <a:rPr lang="en-US" smtClean="0"/>
              <a:t>18</a:t>
            </a:fld>
            <a:endParaRPr lang="en-US"/>
          </a:p>
        </p:txBody>
      </p:sp>
    </p:spTree>
    <p:extLst>
      <p:ext uri="{BB962C8B-B14F-4D97-AF65-F5344CB8AC3E}">
        <p14:creationId xmlns:p14="http://schemas.microsoft.com/office/powerpoint/2010/main" val="190040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Pour faire cette activité, nous allons maintenant nous diviser en petits groupes – et utiliser le tableau comme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Une fois que ces domaines du cerveau ont été simplifiés à outrance dans la façon dont ils sont présentés – nous savons qu’ils se chevauchent beaucoup quand nous regardons les symptômes et le fonctionnement de sorte qu’il peut y avoir plus qu’un domaine.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De plus, ce ne sont pas tous les problèmes qui relèvent de ces dix domaines ou de l’apport sensoriel, comme ce ne sont pas tous les problèmes qui constituent un symptôme d’un TSAF; certains peuvent être attribuables à des événements de la vie.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Expliquez dans votre petit groupe, si vous vous sentez à l’aise de le faire, comment vous avez choisi le ou les domaines qui peuvent être liés à certains problèmes.</a:t>
            </a:r>
          </a:p>
        </p:txBody>
      </p:sp>
      <p:sp>
        <p:nvSpPr>
          <p:cNvPr id="4" name="Slide Number Placeholder 3"/>
          <p:cNvSpPr>
            <a:spLocks noGrp="1"/>
          </p:cNvSpPr>
          <p:nvPr>
            <p:ph type="sldNum" sz="quarter" idx="5"/>
          </p:nvPr>
        </p:nvSpPr>
        <p:spPr/>
        <p:txBody>
          <a:bodyPr/>
          <a:lstStyle/>
          <a:p>
            <a:fld id="{F456718F-CDEA-4F2A-AA9C-566099C9F967}" type="slidenum">
              <a:rPr lang="en-US" smtClean="0"/>
              <a:t>19</a:t>
            </a:fld>
            <a:endParaRPr lang="en-US"/>
          </a:p>
        </p:txBody>
      </p:sp>
    </p:spTree>
    <p:extLst>
      <p:ext uri="{BB962C8B-B14F-4D97-AF65-F5344CB8AC3E}">
        <p14:creationId xmlns:p14="http://schemas.microsoft.com/office/powerpoint/2010/main" val="211603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Questions d’ordre pratique</a:t>
            </a:r>
          </a:p>
          <a:p>
            <a:endParaRPr lang="fr-FR" dirty="0"/>
          </a:p>
          <a:p>
            <a:r>
              <a:rPr lang="fr-FR" dirty="0"/>
              <a:t>Parlez un peu de vous au groupe.</a:t>
            </a:r>
          </a:p>
          <a:p>
            <a:endParaRPr lang="fr-FR" dirty="0"/>
          </a:p>
          <a:p>
            <a:r>
              <a:rPr lang="fr-FR" dirty="0"/>
              <a:t>Dites votre nom et d’où vous venez (façon traditionnelle)</a:t>
            </a:r>
          </a:p>
          <a:p>
            <a:endParaRPr lang="fr-FR" dirty="0"/>
          </a:p>
          <a:p>
            <a:r>
              <a:rPr lang="fr-FR" dirty="0"/>
              <a:t>Avec ma famille, nous aimons…</a:t>
            </a:r>
          </a:p>
          <a:p>
            <a:endParaRPr lang="en-US" dirty="0"/>
          </a:p>
        </p:txBody>
      </p:sp>
      <p:sp>
        <p:nvSpPr>
          <p:cNvPr id="4" name="Slide Number Placeholder 3"/>
          <p:cNvSpPr>
            <a:spLocks noGrp="1"/>
          </p:cNvSpPr>
          <p:nvPr>
            <p:ph type="sldNum" sz="quarter" idx="5"/>
          </p:nvPr>
        </p:nvSpPr>
        <p:spPr/>
        <p:txBody>
          <a:bodyPr/>
          <a:lstStyle/>
          <a:p>
            <a:fld id="{AED415FC-2EC9-4A00-8551-0DC7B0A5E00B}" type="slidenum">
              <a:rPr lang="en-US" smtClean="0"/>
              <a:t>2</a:t>
            </a:fld>
            <a:endParaRPr lang="en-US"/>
          </a:p>
        </p:txBody>
      </p:sp>
    </p:spTree>
    <p:extLst>
      <p:ext uri="{BB962C8B-B14F-4D97-AF65-F5344CB8AC3E}">
        <p14:creationId xmlns:p14="http://schemas.microsoft.com/office/powerpoint/2010/main" val="646829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Amy a 8 ans. Quand sa mère lui demande de faire quelque chose, elle dit « Non ». Lorsque sa mère lui prend la main pour l’obliger à suivre une consigne, comme « brosse tes dents », Amy se met à crier et à pleurer, puis se sauve dans sa chambre et claque la porte. À l’école, elle s’agite sur sa chaise et parfois, elle se promène. À d’autres moments, elle griffonne pendant que les autres élèves travaillent. Elle dessine assez bien, et peut vous raconter des histoires originales à partir de ses dessins. Ses deux parents sont toutefois inquiets, parce qu’il arrive parfois qu’elle raconte des histoires ou invente des événements lorsqu’ils la questionnent sur sa journée. Après l’école, elle veut utiliser l’ordinateur pour regarder des vidéos sur YouTube de personnes qui font du bricolage ou des dessins. Elle peut causer des dégâts quand elle fait du bricolage. Elle crie quand ses parents ne la laissent pas faire. Elle aime aller dehors avec sa famille, notamment pour des randonnées, du camping et d’autres activités physiques, mais se met à crier et à pleurer si ses parents disent quelque chose pour encourager ou complimenter son grand frère. Ses parents sont épuisés, car Amy a commencé à frapper son frère et à hurler dès qu’il interagit avec maman et papa.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Bill a 17 ans. Il est enjoué, il aime vraiment côtoyer des gens et essaie de faire rire tout le monde. Ses camarades et le personnel de l’école l’apprécient, mais dernièrement, il s’est attiré des ennuis en faisant des farces simples et inoffensives à ses enseignants. Ses parents soupçonnent qu’il a été influencé par les autres garçons de ses cours, mais lorsque Bill raconte les événements, il dit à ses parents que tout cela, c’était son idée. Bill n’a jamais été un brillant élève, mais il peut être assez « adroit » avec un coffre à outils après avoir vu ses parents depuis son très jeune âge et avoir passé du temps avec eux alors qu’ils réparaient des choses. Récemment, il s’est intéressé aux voitures et envisage de devenir mécanicien. Son père a pris des dispositions pour qu’un ami de la famille qui dirige son atelier de débosselage lui serve de mentor les fins de semaine et certains après-midi, mais Bill ne s’est jamais présenté à l’atelier, parfois parce qu’il est resté avec des amis après l’école pour jouer à des jeux vidéo ou qu’il a dormi chez sa nouvelle petite amie les fins de semaine. Les parents de Bill sont également très inquiets parce qu’il a des relations sexuelles non protégées avec sa petite amie. Lorsqu’ils demandent à Bill pourquoi il ne s’est pas présenté à l’atelier, Bill semble plein de remords et dit qu’il veut vraiment travailler à l’atelier, mais ensuite une autre semaine passe, et Bill n’est toujours pas allé à l’atelier.</a:t>
            </a:r>
          </a:p>
        </p:txBody>
      </p:sp>
      <p:sp>
        <p:nvSpPr>
          <p:cNvPr id="4" name="Slide Number Placeholder 3"/>
          <p:cNvSpPr>
            <a:spLocks noGrp="1"/>
          </p:cNvSpPr>
          <p:nvPr>
            <p:ph type="sldNum" sz="quarter" idx="5"/>
          </p:nvPr>
        </p:nvSpPr>
        <p:spPr/>
        <p:txBody>
          <a:bodyPr/>
          <a:lstStyle/>
          <a:p>
            <a:fld id="{F456718F-CDEA-4F2A-AA9C-566099C9F967}" type="slidenum">
              <a:rPr lang="en-US" smtClean="0"/>
              <a:t>20</a:t>
            </a:fld>
            <a:endParaRPr lang="en-US"/>
          </a:p>
        </p:txBody>
      </p:sp>
    </p:spTree>
    <p:extLst>
      <p:ext uri="{BB962C8B-B14F-4D97-AF65-F5344CB8AC3E}">
        <p14:creationId xmlns:p14="http://schemas.microsoft.com/office/powerpoint/2010/main" val="1261532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21</a:t>
            </a:fld>
            <a:endParaRPr lang="en-US"/>
          </a:p>
        </p:txBody>
      </p:sp>
    </p:spTree>
    <p:extLst>
      <p:ext uri="{BB962C8B-B14F-4D97-AF65-F5344CB8AC3E}">
        <p14:creationId xmlns:p14="http://schemas.microsoft.com/office/powerpoint/2010/main" val="420608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Parlons maintenant de différents exemples d’adaptation. Pour les stratégies.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utiliserons certains des domaines du cerveau déjà vus comme points de départ.</a:t>
            </a:r>
          </a:p>
        </p:txBody>
      </p:sp>
      <p:sp>
        <p:nvSpPr>
          <p:cNvPr id="4" name="Slide Number Placeholder 3"/>
          <p:cNvSpPr>
            <a:spLocks noGrp="1"/>
          </p:cNvSpPr>
          <p:nvPr>
            <p:ph type="sldNum" sz="quarter" idx="5"/>
          </p:nvPr>
        </p:nvSpPr>
        <p:spPr/>
        <p:txBody>
          <a:bodyPr/>
          <a:lstStyle/>
          <a:p>
            <a:fld id="{F456718F-CDEA-4F2A-AA9C-566099C9F967}" type="slidenum">
              <a:rPr lang="en-US" smtClean="0"/>
              <a:t>22</a:t>
            </a:fld>
            <a:endParaRPr lang="en-US"/>
          </a:p>
        </p:txBody>
      </p:sp>
    </p:spTree>
    <p:extLst>
      <p:ext uri="{BB962C8B-B14F-4D97-AF65-F5344CB8AC3E}">
        <p14:creationId xmlns:p14="http://schemas.microsoft.com/office/powerpoint/2010/main" val="1519777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002F76-FF58-4F5E-8237-C4C19206F9BD}" type="slidenum">
              <a:rPr lang="en-US" smtClean="0"/>
              <a:t>23</a:t>
            </a:fld>
            <a:endParaRPr lang="en-US"/>
          </a:p>
        </p:txBody>
      </p:sp>
    </p:spTree>
    <p:extLst>
      <p:ext uri="{BB962C8B-B14F-4D97-AF65-F5344CB8AC3E}">
        <p14:creationId xmlns:p14="http://schemas.microsoft.com/office/powerpoint/2010/main" val="17257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Dites d’abord son nom, puis établissez un contact visuel.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Particulièrement lorsqu’il est en groupe, par exemple dans la salle de classe.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Cela l’aide à se concentrer sur vous – et sur ce que vous dites – n’oubliez pas que nos enfants ne peuvent pas toujours filtrer toutes les choses et l’information qui leur arrivent en même temps.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Dites ce que vous voulez dire.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Utilisez un langage concret.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Ne laissez rien au hasard, sans indice.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Indiquez avec précision ce qu’il faut faire.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Évitez de vous concentrer sur ce que vous ne voulez pas (p. ex. : remplacez « Ne cours pas » par « Marche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Évitez les consignes vagues et abstraites (p. ex. : remplacez « Va nettoyer ta chambre » par « Ramasse les trois livres et range-les sur la tablette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Votre enfant a peut-être besoin qu’on lui montre quoi faire, pendant qu’on lui dit ce qu’il faut faire (p. ex. : comment placer les livres sur la tablette, plutôt que de les empiler).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Vous devrez peut-être nettoyer calmement sa chambre avec lui – au fil des ans, il aura de moins en moins besoin d’aide et de rappels.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Lorsque vous posez des questions - soyez très précis sur les renseignements que vous voulez avoir.</a:t>
            </a:r>
          </a:p>
        </p:txBody>
      </p:sp>
      <p:sp>
        <p:nvSpPr>
          <p:cNvPr id="4" name="Slide Number Placeholder 3"/>
          <p:cNvSpPr>
            <a:spLocks noGrp="1"/>
          </p:cNvSpPr>
          <p:nvPr>
            <p:ph type="sldNum" sz="quarter" idx="5"/>
          </p:nvPr>
        </p:nvSpPr>
        <p:spPr/>
        <p:txBody>
          <a:bodyPr/>
          <a:lstStyle/>
          <a:p>
            <a:fld id="{C0002F76-FF58-4F5E-8237-C4C19206F9BD}" type="slidenum">
              <a:rPr lang="en-US" smtClean="0"/>
              <a:t>24</a:t>
            </a:fld>
            <a:endParaRPr lang="en-US"/>
          </a:p>
        </p:txBody>
      </p:sp>
    </p:spTree>
    <p:extLst>
      <p:ext uri="{BB962C8B-B14F-4D97-AF65-F5344CB8AC3E}">
        <p14:creationId xmlns:p14="http://schemas.microsoft.com/office/powerpoint/2010/main" val="269818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Fractionnez tout en petits segments.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Donnez des consignes simples, en vous limitant à une seule à la fois.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L’information doit être transmise en fragments.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éléments visuels peuvent aider votre enfant.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 aspect important du volet langage consiste à donner de l’information dans un format visuel en l’associant à des mots – plusieurs de nos enfants peuvent éprouver des difficultés sur le plan des habiletés langagières et/ou verbales, mais ont de bonnes habiletés visuelles – les images qui accompagnent les mots font des merveilles!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Vous pouvez trouver des sites Web offrant gratuitement des éléments visuels sur la liste des ressources.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Allouez du temps pour traiter l’information.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savons que les personnes ayant un TSAF peuvent traiter l’information, ainsi que l’information auditive, à un rythme plus lent (cela se fait instantanément dans notre propre cerveau de sorte que nous ne savons pas à quoi ressemble ce délai pour elles).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Surtout s’il s’agit d’une nouvelle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Donnez le temps à votre enfant de traiter l’information avant d’y donner suite.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ne comprendra peut-être pas la première fois – faites preuve de patience.</a:t>
            </a:r>
          </a:p>
        </p:txBody>
      </p:sp>
      <p:sp>
        <p:nvSpPr>
          <p:cNvPr id="4" name="Slide Number Placeholder 3"/>
          <p:cNvSpPr>
            <a:spLocks noGrp="1"/>
          </p:cNvSpPr>
          <p:nvPr>
            <p:ph type="sldNum" sz="quarter" idx="5"/>
          </p:nvPr>
        </p:nvSpPr>
        <p:spPr/>
        <p:txBody>
          <a:bodyPr/>
          <a:lstStyle/>
          <a:p>
            <a:fld id="{C0002F76-FF58-4F5E-8237-C4C19206F9BD}" type="slidenum">
              <a:rPr lang="en-US" smtClean="0"/>
              <a:t>25</a:t>
            </a:fld>
            <a:endParaRPr lang="en-US"/>
          </a:p>
        </p:txBody>
      </p:sp>
    </p:spTree>
    <p:extLst>
      <p:ext uri="{BB962C8B-B14F-4D97-AF65-F5344CB8AC3E}">
        <p14:creationId xmlns:p14="http://schemas.microsoft.com/office/powerpoint/2010/main" val="289645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Apprentissage variable = Il peut savoir quelque chose une journée, puis l’oublier le lendemain. (p. ex. : sait comment remplir le lave-vaisselle, puis est incapable de le faire le lendemain, ou sait additionner une journée - puis a oublié comment faire le lendemain).</a:t>
            </a:r>
          </a:p>
        </p:txBody>
      </p:sp>
      <p:sp>
        <p:nvSpPr>
          <p:cNvPr id="4" name="Slide Number Placeholder 3"/>
          <p:cNvSpPr>
            <a:spLocks noGrp="1"/>
          </p:cNvSpPr>
          <p:nvPr>
            <p:ph type="sldNum" sz="quarter" idx="10"/>
          </p:nvPr>
        </p:nvSpPr>
        <p:spPr/>
        <p:txBody>
          <a:bodyPr/>
          <a:lstStyle/>
          <a:p>
            <a:fld id="{AED415FC-2EC9-4A00-8551-0DC7B0A5E00B}" type="slidenum">
              <a:rPr lang="en-US" smtClean="0"/>
              <a:t>26</a:t>
            </a:fld>
            <a:endParaRPr lang="en-US"/>
          </a:p>
        </p:txBody>
      </p:sp>
    </p:spTree>
    <p:extLst>
      <p:ext uri="{BB962C8B-B14F-4D97-AF65-F5344CB8AC3E}">
        <p14:creationId xmlns:p14="http://schemas.microsoft.com/office/powerpoint/2010/main" val="2659442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Utilisez des rappels.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Faites généreusement des rappels.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Effectuez les rappels en utilisant un ton positif et réconfortant.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rappels visuels fonctionnent aussi, et parfois mieux, comme les horaires visuels, ou les consignes visuelles au-dessus de l’évier, des machines que l’enfant utilise.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(Des idées de sites où trouver des horaires visuels gratuits : Connectability.ca)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Demandez-lui s’il a besoin d’aide.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se peut que l’enfant ne prenne pas l’initiative de demander de l’aide.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ne veut peut-être pas avoir l’air « stupide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Misez sur la répétition lorsque vous enseignez une habileté.</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faudra peut-être le préparer à l’apprentissage d’une nouvelle habileté ou lui enseigner quelques notions préliminaires.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faudra peut-être lui enseigner de nouveau des habiletés « connues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faudra peut-être répéter l’enseignement dans de nouveaux contextes.</a:t>
            </a:r>
          </a:p>
          <a:p>
            <a:endParaRPr lang="en-US" dirty="0"/>
          </a:p>
        </p:txBody>
      </p:sp>
      <p:sp>
        <p:nvSpPr>
          <p:cNvPr id="4" name="Slide Number Placeholder 3"/>
          <p:cNvSpPr>
            <a:spLocks noGrp="1"/>
          </p:cNvSpPr>
          <p:nvPr>
            <p:ph type="sldNum" sz="quarter" idx="10"/>
          </p:nvPr>
        </p:nvSpPr>
        <p:spPr/>
        <p:txBody>
          <a:bodyPr/>
          <a:lstStyle/>
          <a:p>
            <a:fld id="{AED415FC-2EC9-4A00-8551-0DC7B0A5E00B}" type="slidenum">
              <a:rPr lang="en-US" smtClean="0"/>
              <a:t>27</a:t>
            </a:fld>
            <a:endParaRPr lang="en-US"/>
          </a:p>
        </p:txBody>
      </p:sp>
    </p:spTree>
    <p:extLst>
      <p:ext uri="{BB962C8B-B14F-4D97-AF65-F5344CB8AC3E}">
        <p14:creationId xmlns:p14="http://schemas.microsoft.com/office/powerpoint/2010/main" val="2433571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Pensez au moment où vous avez appris à lacer vos chaussures, ou plus tard, au moment vous avez conduit la première fois pour vous rendre à un nouvel emploi dans un endroit que vous ne connaissiez pas très bien. Les premières fois sont intimidantes, parfois même stressantes, mais alors que le cerveau renforce l’habileté par la répétition, cela devient plus facile et il arrive même que nous oubliions que nous avons tout simplement effectué la tâche. C’est comme pour nos mains, nos pieds, ils savent maintenant quoi faire.</a:t>
            </a:r>
          </a:p>
        </p:txBody>
      </p:sp>
      <p:sp>
        <p:nvSpPr>
          <p:cNvPr id="4" name="Slide Number Placeholder 3"/>
          <p:cNvSpPr>
            <a:spLocks noGrp="1"/>
          </p:cNvSpPr>
          <p:nvPr>
            <p:ph type="sldNum" sz="quarter" idx="5"/>
          </p:nvPr>
        </p:nvSpPr>
        <p:spPr/>
        <p:txBody>
          <a:bodyPr/>
          <a:lstStyle/>
          <a:p>
            <a:fld id="{F456718F-CDEA-4F2A-AA9C-566099C9F967}" type="slidenum">
              <a:rPr lang="en-US" smtClean="0"/>
              <a:t>28</a:t>
            </a:fld>
            <a:endParaRPr lang="en-US"/>
          </a:p>
        </p:txBody>
      </p:sp>
    </p:spTree>
    <p:extLst>
      <p:ext uri="{BB962C8B-B14F-4D97-AF65-F5344CB8AC3E}">
        <p14:creationId xmlns:p14="http://schemas.microsoft.com/office/powerpoint/2010/main" val="219102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Si la tâche que vous enseignez consiste à lacer des chaussures, alors réservez suffisamment de temps chaque matin pour le faire. Et pour votre soutien.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Cela vaut pour tout moment de la vie de votre enfant ou de votre jeune.</a:t>
            </a:r>
          </a:p>
        </p:txBody>
      </p:sp>
      <p:sp>
        <p:nvSpPr>
          <p:cNvPr id="4" name="Slide Number Placeholder 3"/>
          <p:cNvSpPr>
            <a:spLocks noGrp="1"/>
          </p:cNvSpPr>
          <p:nvPr>
            <p:ph type="sldNum" sz="quarter" idx="5"/>
          </p:nvPr>
        </p:nvSpPr>
        <p:spPr/>
        <p:txBody>
          <a:bodyPr/>
          <a:lstStyle/>
          <a:p>
            <a:fld id="{F456718F-CDEA-4F2A-AA9C-566099C9F967}" type="slidenum">
              <a:rPr lang="en-US" smtClean="0"/>
              <a:t>29</a:t>
            </a:fld>
            <a:endParaRPr lang="en-US"/>
          </a:p>
        </p:txBody>
      </p:sp>
    </p:spTree>
    <p:extLst>
      <p:ext uri="{BB962C8B-B14F-4D97-AF65-F5344CB8AC3E}">
        <p14:creationId xmlns:p14="http://schemas.microsoft.com/office/powerpoint/2010/main" val="96116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présentation contient beaucoup d’information, certains des termes utilisés sont cliniques – n’hésitez pas à poser des questions sur la terminologie.</a:t>
            </a:r>
          </a:p>
          <a:p>
            <a:endParaRPr lang="fr-FR" dirty="0"/>
          </a:p>
          <a:p>
            <a:r>
              <a:rPr lang="fr-FR" dirty="0"/>
              <a:t>Points forts – Déterminer comment les points de l’enfant peuvent être utilisés pour l’aider lors de problèmes. À la fin de cet atelier, vous serez en mesure de trouver des choses et de les ajouter sur la liste des points forts de votre enfant. </a:t>
            </a:r>
          </a:p>
          <a:p>
            <a:endParaRPr lang="fr-FR" dirty="0"/>
          </a:p>
          <a:p>
            <a:r>
              <a:rPr lang="fr-FR" dirty="0"/>
              <a:t>Défense des intérêts – Évaluer à quel moment il faut défendre les intérêts de l’enfant. À la fin de cet atelier, vous serez en mesure de communiquer de l’information et des stratégies pour les aidants et les camarades de manière à interagir avec succès avec votre enfant. </a:t>
            </a:r>
          </a:p>
          <a:p>
            <a:endParaRPr lang="fr-FR" dirty="0"/>
          </a:p>
          <a:p>
            <a:r>
              <a:rPr lang="fr-FR" dirty="0"/>
              <a:t>Participation – Trouver à quel moment il est important de travailler avec l’enfant et de le faire participer à la planification de différents scénarios, de réfléchir à des adaptations et de prendre des décisions ensemble.</a:t>
            </a:r>
          </a:p>
        </p:txBody>
      </p:sp>
      <p:sp>
        <p:nvSpPr>
          <p:cNvPr id="4" name="Slide Number Placeholder 3"/>
          <p:cNvSpPr>
            <a:spLocks noGrp="1"/>
          </p:cNvSpPr>
          <p:nvPr>
            <p:ph type="sldNum" sz="quarter" idx="10"/>
          </p:nvPr>
        </p:nvSpPr>
        <p:spPr/>
        <p:txBody>
          <a:bodyPr/>
          <a:lstStyle/>
          <a:p>
            <a:fld id="{AED415FC-2EC9-4A00-8551-0DC7B0A5E00B}" type="slidenum">
              <a:rPr lang="en-US" smtClean="0"/>
              <a:t>3</a:t>
            </a:fld>
            <a:endParaRPr lang="en-US"/>
          </a:p>
        </p:txBody>
      </p:sp>
    </p:spTree>
    <p:extLst>
      <p:ext uri="{BB962C8B-B14F-4D97-AF65-F5344CB8AC3E}">
        <p14:creationId xmlns:p14="http://schemas.microsoft.com/office/powerpoint/2010/main" val="262591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Remarque d’Angela Geddes : « Et parfois, il raconte les histoires comme il le veut et comme il croit qu’elles sont vraies et peu de temps après, il a tellement honte d’avoir menti. En partie en raison de l’impulsivité… et de l’excitation.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Avec le TSAF, la confabulation se produit plus souvent à cause de troubles de mémoire.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REMARQUE : Il se peut que ce concept soit étranger aux gens de culture autochtone – puisqu’une personne exprime toujours sa vérité, comme elle la connaît.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D’autres exemples, au besoin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Pensez à la confabulation comme à un témoignage de témoin oculaire. Vous pouvez avoir cinq personnes qui ont été témoins d’un incident – et ces personnes auront chacune leur façon de rapporter les détails. L’expérience de vie d’une personne, sa mémoire et ses habiletés langagières, entre autres, altèrent sa version de l’histoire. Ce que vous pensez avoir vu peut être très différent de ce qui s’est vraiment passé. Ce que vous dites peut être très différent de ce qui s’est réellement produit.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se peut également que l’enfant ne capte qu’un mot sur trois, il doit donc combler les lacunes.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 autre exemple de la confabulation est un appel Zoom : quand il y a des bruits parasites lorsqu’une personne parle et que le son coupe par intermittence, il ne reste plus qu’à essayer de reconstituer ce qui a été dit, même si nous n’avons pas tout capté et qu’il y avait des distractions pour nous empêcher de comprendre cette personne.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différence – et s’agit là d’une importante distinction – réside dans le fait que nous admettons tous que c’est une situation qui peut se produire avec Zoom et nous pouvons dire « Je te perds un peu, peux-tu répéter ce que tu viens de dire? » Il est peu probable qu’un élève ou une personne ayant une limitation fonctionnelle invisible dise ceci à quelqu’un ou lui demande de répéter, ou même qu’il reconnaisse qu’il n’a pas tout capté ce qui a été dit, de sorte qu’il essaie ensuite de combler tant bien que mal les lacunes.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30</a:t>
            </a:fld>
            <a:endParaRPr lang="en-US"/>
          </a:p>
        </p:txBody>
      </p:sp>
    </p:spTree>
    <p:extLst>
      <p:ext uri="{BB962C8B-B14F-4D97-AF65-F5344CB8AC3E}">
        <p14:creationId xmlns:p14="http://schemas.microsoft.com/office/powerpoint/2010/main" val="363062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Même de demander à l’enfant de se servir d’une chanson ou d’un morceau de musique pour nous montrer comment il se sent peut être extrêmement libérateur.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Ou de l’inviter à regarder les photos qu’il a prises durant un événement pour vous en parler.</a:t>
            </a:r>
          </a:p>
        </p:txBody>
      </p:sp>
      <p:sp>
        <p:nvSpPr>
          <p:cNvPr id="4" name="Slide Number Placeholder 3"/>
          <p:cNvSpPr>
            <a:spLocks noGrp="1"/>
          </p:cNvSpPr>
          <p:nvPr>
            <p:ph type="sldNum" sz="quarter" idx="5"/>
          </p:nvPr>
        </p:nvSpPr>
        <p:spPr/>
        <p:txBody>
          <a:bodyPr/>
          <a:lstStyle/>
          <a:p>
            <a:fld id="{C0002F76-FF58-4F5E-8237-C4C19206F9BD}" type="slidenum">
              <a:rPr lang="en-US" smtClean="0"/>
              <a:t>31</a:t>
            </a:fld>
            <a:endParaRPr lang="en-US"/>
          </a:p>
        </p:txBody>
      </p:sp>
    </p:spTree>
    <p:extLst>
      <p:ext uri="{BB962C8B-B14F-4D97-AF65-F5344CB8AC3E}">
        <p14:creationId xmlns:p14="http://schemas.microsoft.com/office/powerpoint/2010/main" val="222005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Remarque de Mary Ann </a:t>
            </a:r>
            <a:r>
              <a:rPr kumimoji="0" lang="fr-CA" sz="1200" b="0" i="0" u="none" strike="noStrike" kern="1200" cap="none" spc="0" normalizeH="0" baseline="0" noProof="0" dirty="0" err="1">
                <a:ln>
                  <a:noFill/>
                </a:ln>
                <a:solidFill>
                  <a:prstClr val="black"/>
                </a:solidFill>
                <a:effectLst/>
                <a:uLnTx/>
                <a:uFillTx/>
                <a:latin typeface="+mn-lt"/>
                <a:ea typeface="+mn-ea"/>
                <a:cs typeface="+mn-cs"/>
              </a:rPr>
              <a:t>Bunkowsky</a:t>
            </a:r>
            <a:r>
              <a:rPr kumimoji="0" lang="fr-CA" sz="1200" b="0" i="0" u="none" strike="noStrike" kern="1200" cap="none" spc="0" normalizeH="0" baseline="0" noProof="0" dirty="0">
                <a:ln>
                  <a:noFill/>
                </a:ln>
                <a:solidFill>
                  <a:prstClr val="black"/>
                </a:solidFill>
                <a:effectLst/>
                <a:uLnTx/>
                <a:uFillTx/>
                <a:latin typeface="+mn-lt"/>
                <a:ea typeface="+mn-ea"/>
                <a:cs typeface="+mn-cs"/>
              </a:rPr>
              <a:t> (point de vue d’un 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Il est important de toujours préserver le lien avec votre enfant. Si votre enfant vous dit quelque chose qui n’est pas vrai, laissez tomber. S’il y a un motif de préoccupation concernant la sécurité, faites un suivi avec les autres personnes qui étaient présentes. Accordez du temps à votre enfant – dans un jour ou deux, il peut vous fournir plus d’information qui vous aidera à comprendre ce qui s’est peut-être réellement passé.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En laissant votre enfant vous parler, sans que vous réagissiez, vous lui faites savoir qu’il est en sécurité et qu’il peut s’adresser à vous. Pour la sécurité de nos enfants, nous voulons qu’ils sachent qu’ils peuvent sans crainte nous parler et nous demander de l’aide ou pour nous, de nous contenter d’écouter. J’ai découvert que mon fils dira des choses et que ça l’aidera à les traiter, et qu’à maintes reprises, il tire tout seul des conclusions très brillantes. »</a:t>
            </a:r>
          </a:p>
        </p:txBody>
      </p:sp>
      <p:sp>
        <p:nvSpPr>
          <p:cNvPr id="4" name="Slide Number Placeholder 3"/>
          <p:cNvSpPr>
            <a:spLocks noGrp="1"/>
          </p:cNvSpPr>
          <p:nvPr>
            <p:ph type="sldNum" sz="quarter" idx="5"/>
          </p:nvPr>
        </p:nvSpPr>
        <p:spPr/>
        <p:txBody>
          <a:bodyPr/>
          <a:lstStyle/>
          <a:p>
            <a:fld id="{F456718F-CDEA-4F2A-AA9C-566099C9F967}" type="slidenum">
              <a:rPr lang="en-US" smtClean="0"/>
              <a:t>32</a:t>
            </a:fld>
            <a:endParaRPr lang="en-US"/>
          </a:p>
        </p:txBody>
      </p:sp>
    </p:spTree>
    <p:extLst>
      <p:ext uri="{BB962C8B-B14F-4D97-AF65-F5344CB8AC3E}">
        <p14:creationId xmlns:p14="http://schemas.microsoft.com/office/powerpoint/2010/main" val="4281760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peut également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sembler n’accorder aucune importance à son apparence ou à son hygiène personnelle.</a:t>
            </a:r>
          </a:p>
        </p:txBody>
      </p:sp>
      <p:sp>
        <p:nvSpPr>
          <p:cNvPr id="4" name="Slide Number Placeholder 3"/>
          <p:cNvSpPr>
            <a:spLocks noGrp="1"/>
          </p:cNvSpPr>
          <p:nvPr>
            <p:ph type="sldNum" sz="quarter" idx="5"/>
          </p:nvPr>
        </p:nvSpPr>
        <p:spPr/>
        <p:txBody>
          <a:bodyPr/>
          <a:lstStyle/>
          <a:p>
            <a:fld id="{F456718F-CDEA-4F2A-AA9C-566099C9F967}" type="slidenum">
              <a:rPr lang="en-US" smtClean="0"/>
              <a:t>33</a:t>
            </a:fld>
            <a:endParaRPr lang="en-US"/>
          </a:p>
        </p:txBody>
      </p:sp>
    </p:spTree>
    <p:extLst>
      <p:ext uri="{BB962C8B-B14F-4D97-AF65-F5344CB8AC3E}">
        <p14:creationId xmlns:p14="http://schemas.microsoft.com/office/powerpoint/2010/main" val="3991867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mise en pratique constitue une occasion d’intégrer la répétition dans des interactions sociales positives. Rendez l’expérience amusante et calme, il ne s’agit pas d’un cours magistral.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histoires sociales peuvent grandement aider à faciliter l’apprentissage des « comportements attendus », de nouvelles routines ou habiletés. Quelques sites pour les histoires sociales figurent sur la liste des ressources.</a:t>
            </a:r>
          </a:p>
        </p:txBody>
      </p:sp>
      <p:sp>
        <p:nvSpPr>
          <p:cNvPr id="4" name="Slide Number Placeholder 3"/>
          <p:cNvSpPr>
            <a:spLocks noGrp="1"/>
          </p:cNvSpPr>
          <p:nvPr>
            <p:ph type="sldNum" sz="quarter" idx="5"/>
          </p:nvPr>
        </p:nvSpPr>
        <p:spPr/>
        <p:txBody>
          <a:bodyPr/>
          <a:lstStyle/>
          <a:p>
            <a:fld id="{F456718F-CDEA-4F2A-AA9C-566099C9F967}" type="slidenum">
              <a:rPr lang="en-US" smtClean="0"/>
              <a:t>34</a:t>
            </a:fld>
            <a:endParaRPr lang="en-US"/>
          </a:p>
        </p:txBody>
      </p:sp>
    </p:spTree>
    <p:extLst>
      <p:ext uri="{BB962C8B-B14F-4D97-AF65-F5344CB8AC3E}">
        <p14:creationId xmlns:p14="http://schemas.microsoft.com/office/powerpoint/2010/main" val="199296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Remarque de Mary Ann </a:t>
            </a:r>
            <a:r>
              <a:rPr kumimoji="0" lang="fr-CA" sz="1200" b="0" i="0" u="none" strike="noStrike" kern="1200" cap="none" spc="0" normalizeH="0" baseline="0" noProof="0" dirty="0" err="1">
                <a:ln>
                  <a:noFill/>
                </a:ln>
                <a:solidFill>
                  <a:prstClr val="black"/>
                </a:solidFill>
                <a:effectLst/>
                <a:uLnTx/>
                <a:uFillTx/>
                <a:latin typeface="+mn-lt"/>
                <a:ea typeface="+mn-ea"/>
                <a:cs typeface="+mn-cs"/>
              </a:rPr>
              <a:t>Bunkowsky</a:t>
            </a:r>
            <a:r>
              <a:rPr kumimoji="0" lang="fr-CA" sz="1200" b="0" i="0" u="none" strike="noStrike" kern="1200" cap="none" spc="0" normalizeH="0" baseline="0" noProof="0" dirty="0">
                <a:ln>
                  <a:noFill/>
                </a:ln>
                <a:solidFill>
                  <a:prstClr val="black"/>
                </a:solidFill>
                <a:effectLst/>
                <a:uLnTx/>
                <a:uFillTx/>
                <a:latin typeface="+mn-lt"/>
                <a:ea typeface="+mn-ea"/>
                <a:cs typeface="+mn-cs"/>
              </a:rPr>
              <a:t> (point de vue d’un 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Commencez à enseigner les habiletés sociales à un très jeune âge. Nous le faisions en invitant d’autres enfants à venir jouer à la maison tous les samedis. Ces rencontres ne duraient pas longtemps – deux heures au maximum. Nous avions une jeune gardienne pour nous aider à superviser. Nous organisions également des fêtes d’anniversaire à notre maison à un très jeune âge. Cela nous permettait d’apprendre à connaître les autres enfants et leurs parents. Nous avons pu informer les parents sur le TSAF de nos enfants et nous avions leurs coordonnées en cas de besoin. Nos enfants ont tissé des liens avec des amis, ont appris à partager, à attendre leur tour, etc. Nos deux garçons qui ont 11 et 15 ans fonctionnent très bien socialement à ce jour. Nous recevons encore tout le monde à notre maison et nous les surveillons à courte distance sans qu’ils se sentent étouffés. »</a:t>
            </a:r>
          </a:p>
        </p:txBody>
      </p:sp>
      <p:sp>
        <p:nvSpPr>
          <p:cNvPr id="4" name="Slide Number Placeholder 3"/>
          <p:cNvSpPr>
            <a:spLocks noGrp="1"/>
          </p:cNvSpPr>
          <p:nvPr>
            <p:ph type="sldNum" sz="quarter" idx="5"/>
          </p:nvPr>
        </p:nvSpPr>
        <p:spPr/>
        <p:txBody>
          <a:bodyPr/>
          <a:lstStyle/>
          <a:p>
            <a:fld id="{F456718F-CDEA-4F2A-AA9C-566099C9F967}" type="slidenum">
              <a:rPr lang="en-US" smtClean="0"/>
              <a:t>35</a:t>
            </a:fld>
            <a:endParaRPr lang="en-US"/>
          </a:p>
        </p:txBody>
      </p:sp>
    </p:spTree>
    <p:extLst>
      <p:ext uri="{BB962C8B-B14F-4D97-AF65-F5344CB8AC3E}">
        <p14:creationId xmlns:p14="http://schemas.microsoft.com/office/powerpoint/2010/main" val="3607966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fr-CA"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 qui se passe en salle de classe (à votre insu) peut montrer votre enfant sous un autre jour et révéler ses autres points forts ou difficultés, particulièrement lorsqu’il interagit avec des enfants de son âge.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Suggérez que l’enfant soit jumelé à un mentor ou un camarade plus vieux, qui fait preuve de plus de maturité en classe pour servir de modèle.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y a peut-être des adaptations à la maison dont l’enseignant peut se servir pour améliorer les interactions de votre enfant avec les jeunes de son âge.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Il est parfois difficile de décider quand et comment révéler la limitation fonctionnelle de votre enfant. Vous avez le droit de choisir à qui l’annoncer. Il faut du temps et de la pratique pour trouver le bon moment pour parler de la limitation fonctionnelle de votre enfant et de ses incidences. Vous craignez peut-être que votre enfant soit « étiqueté » mais, la plupart du temps, les gens ont besoin de connaître la limitation fonctionnelle pour bien comprendre la personne et ses besoins.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FASD Network of Saskatchewan.</a:t>
            </a:r>
            <a:r>
              <a:rPr kumimoji="0" lang="fr-CA" sz="12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Tips for parents and </a:t>
            </a:r>
            <a:r>
              <a:rPr kumimoji="0" lang="fr-CA" sz="1200" b="0" i="1"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https://ac965253-06fe-4ffb-8eb5-c38685bfd030.filesusr.com/ugd/6eb9fe_6994664f622a423c879f889abff06b8c.pdf</a:t>
            </a: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36</a:t>
            </a:fld>
            <a:endParaRPr lang="en-US"/>
          </a:p>
        </p:txBody>
      </p:sp>
    </p:spTree>
    <p:extLst>
      <p:ext uri="{BB962C8B-B14F-4D97-AF65-F5344CB8AC3E}">
        <p14:creationId xmlns:p14="http://schemas.microsoft.com/office/powerpoint/2010/main" val="185021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fr-CA"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problèmes sensoriels peuvent avoir d’énormes répercussions sur les habiletés sociales – l’environnement social peut également être bourdonnant d’activité et un cerveau surchargé ne réagit pas de manière idéale.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Assurez-vous que le plan est simple.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C’est normal que l’enfant ne suive pas toujours le plan, ou en applique seulement des petits bouts, mais continuez à l’encourager, à le mettre en pratique et à agir comme si vous saviez qu’il s’améliorera avec le temps.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Vous devrez peut-être vous assurer que l’adulte responsable adhère au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Mettez en pratique le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Faites en sorte que la mise en pratique soit amusante – la mise en pratique ou la répétition permettra à son cerveau de se souvenir du plan lorsqu’il en aura besoin et il se peut que cela lui prenne plus de temps que pour un enfant sans TSAF.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Remarque de Mary Ann </a:t>
            </a:r>
            <a:r>
              <a:rPr kumimoji="0" lang="fr-CA" sz="1200" b="0" i="0" u="none" strike="noStrike" kern="1200" cap="none" spc="0" normalizeH="0" baseline="0" noProof="0" dirty="0" err="1">
                <a:ln>
                  <a:noFill/>
                </a:ln>
                <a:solidFill>
                  <a:prstClr val="black"/>
                </a:solidFill>
                <a:effectLst/>
                <a:uLnTx/>
                <a:uFillTx/>
                <a:latin typeface="+mn-lt"/>
                <a:ea typeface="+mn-ea"/>
                <a:cs typeface="+mn-cs"/>
              </a:rPr>
              <a:t>Bunkowsky</a:t>
            </a:r>
            <a:r>
              <a:rPr kumimoji="0" lang="fr-CA" sz="1200" b="0" i="0" u="none" strike="noStrike" kern="1200" cap="none" spc="0" normalizeH="0" baseline="0" noProof="0" dirty="0">
                <a:ln>
                  <a:noFill/>
                </a:ln>
                <a:solidFill>
                  <a:prstClr val="black"/>
                </a:solidFill>
                <a:effectLst/>
                <a:uLnTx/>
                <a:uFillTx/>
                <a:latin typeface="+mn-lt"/>
                <a:ea typeface="+mn-ea"/>
                <a:cs typeface="+mn-cs"/>
              </a:rPr>
              <a:t> (point de vue d’un parent)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Groupes de soutien par les pairs. »</a:t>
            </a:r>
          </a:p>
        </p:txBody>
      </p:sp>
      <p:sp>
        <p:nvSpPr>
          <p:cNvPr id="4" name="Slide Number Placeholder 3"/>
          <p:cNvSpPr>
            <a:spLocks noGrp="1"/>
          </p:cNvSpPr>
          <p:nvPr>
            <p:ph type="sldNum" sz="quarter" idx="5"/>
          </p:nvPr>
        </p:nvSpPr>
        <p:spPr/>
        <p:txBody>
          <a:bodyPr/>
          <a:lstStyle/>
          <a:p>
            <a:fld id="{F456718F-CDEA-4F2A-AA9C-566099C9F967}" type="slidenum">
              <a:rPr lang="en-US" smtClean="0"/>
              <a:t>37</a:t>
            </a:fld>
            <a:endParaRPr lang="en-US"/>
          </a:p>
        </p:txBody>
      </p:sp>
    </p:spTree>
    <p:extLst>
      <p:ext uri="{BB962C8B-B14F-4D97-AF65-F5344CB8AC3E}">
        <p14:creationId xmlns:p14="http://schemas.microsoft.com/office/powerpoint/2010/main" val="308244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Quelques renseignements tirés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 Manitoba.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Everyday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adventure</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parents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caregivers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know about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2017.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https://www.gov.mb.ca/fs/fasd/pubs/fasd_caregivers.pdf</a:t>
            </a:r>
            <a:endPar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38</a:t>
            </a:fld>
            <a:endParaRPr lang="en-US"/>
          </a:p>
        </p:txBody>
      </p:sp>
    </p:spTree>
    <p:extLst>
      <p:ext uri="{BB962C8B-B14F-4D97-AF65-F5344CB8AC3E}">
        <p14:creationId xmlns:p14="http://schemas.microsoft.com/office/powerpoint/2010/main" val="1078860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76" marR="0" lvl="0" indent="-265176" algn="l" defTabSz="914400" rtl="0" eaLnBrk="1" fontAlgn="auto" latinLnBrk="0" hangingPunct="1">
              <a:lnSpc>
                <a:spcPct val="100000"/>
              </a:lnSpc>
              <a:spcBef>
                <a:spcPts val="0"/>
              </a:spcBef>
              <a:spcAft>
                <a:spcPts val="0"/>
              </a:spcAft>
              <a:buClrTx/>
              <a:buSzPts val="1440"/>
              <a:buFontTx/>
              <a:buNone/>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L’éducation sexuelle est essentielle et doit inclure :</a:t>
            </a:r>
          </a:p>
          <a:p>
            <a:pPr marL="548640" marR="0" lvl="1" indent="-201168" algn="l" defTabSz="914400" rtl="0" eaLnBrk="1" fontAlgn="auto" latinLnBrk="0" hangingPunct="1">
              <a:lnSpc>
                <a:spcPct val="100000"/>
              </a:lnSpc>
              <a:spcBef>
                <a:spcPts val="580"/>
              </a:spcBef>
              <a:spcAft>
                <a:spcPts val="0"/>
              </a:spcAft>
              <a:buClrTx/>
              <a:buSzPts val="1800"/>
              <a:buFont typeface="Noto Sans Symbols"/>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l’enseignement de la notion de public et de privé;</a:t>
            </a:r>
          </a:p>
          <a:p>
            <a:pPr marL="548640" marR="0" lvl="1" indent="-201168" algn="l" defTabSz="914400" rtl="0" eaLnBrk="1" fontAlgn="auto" latinLnBrk="0" hangingPunct="1">
              <a:lnSpc>
                <a:spcPct val="100000"/>
              </a:lnSpc>
              <a:spcBef>
                <a:spcPts val="580"/>
              </a:spcBef>
              <a:spcAft>
                <a:spcPts val="0"/>
              </a:spcAft>
              <a:buClrTx/>
              <a:buSzPts val="1800"/>
              <a:buFontTx/>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la discrimination fondée sur les relations;</a:t>
            </a:r>
          </a:p>
          <a:p>
            <a:pPr marL="548640" marR="0" lvl="1" indent="-201168" algn="l" defTabSz="914400" rtl="0" eaLnBrk="1" fontAlgn="auto" latinLnBrk="0" hangingPunct="1">
              <a:lnSpc>
                <a:spcPct val="100000"/>
              </a:lnSpc>
              <a:spcBef>
                <a:spcPts val="580"/>
              </a:spcBef>
              <a:spcAft>
                <a:spcPts val="0"/>
              </a:spcAft>
              <a:buClrTx/>
              <a:buSzPts val="1800"/>
              <a:buFont typeface="Noto Sans Symbols"/>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le consentement éclairé pour les comportements sexuels;</a:t>
            </a:r>
          </a:p>
          <a:p>
            <a:pPr marL="548640" marR="0" lvl="1" indent="-201168" algn="l" defTabSz="914400" rtl="0" eaLnBrk="1" fontAlgn="auto" latinLnBrk="0" hangingPunct="1">
              <a:lnSpc>
                <a:spcPct val="100000"/>
              </a:lnSpc>
              <a:spcBef>
                <a:spcPts val="580"/>
              </a:spcBef>
              <a:spcAft>
                <a:spcPts val="0"/>
              </a:spcAft>
              <a:buClrTx/>
              <a:buSzPts val="1800"/>
              <a:buFont typeface="Noto Sans Symbols"/>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la discrimination fondée sur l’âge;</a:t>
            </a:r>
          </a:p>
          <a:p>
            <a:pPr marL="548640" marR="0" lvl="1" indent="-201168" algn="l" defTabSz="914400" rtl="0" eaLnBrk="1" fontAlgn="auto" latinLnBrk="0" hangingPunct="1">
              <a:lnSpc>
                <a:spcPct val="100000"/>
              </a:lnSpc>
              <a:spcBef>
                <a:spcPts val="580"/>
              </a:spcBef>
              <a:spcAft>
                <a:spcPts val="0"/>
              </a:spcAft>
              <a:buClrTx/>
              <a:buSzPts val="1800"/>
              <a:buFont typeface="Noto Sans Symbols"/>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la distinction entre les comportements sexuels inappropriés et illégaux;</a:t>
            </a:r>
          </a:p>
          <a:p>
            <a:pPr marL="548640" marR="0" lvl="1" indent="-201168" algn="l" defTabSz="914400" rtl="0" eaLnBrk="1" fontAlgn="auto" latinLnBrk="0" hangingPunct="1">
              <a:lnSpc>
                <a:spcPct val="100000"/>
              </a:lnSpc>
              <a:spcBef>
                <a:spcPts val="580"/>
              </a:spcBef>
              <a:spcAft>
                <a:spcPts val="0"/>
              </a:spcAft>
              <a:buClrTx/>
              <a:buSzPts val="1800"/>
              <a:buFont typeface="Noto Sans Symbols"/>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comment combler les désirs sexuels de manière socialement acceptable;</a:t>
            </a:r>
          </a:p>
          <a:p>
            <a:pPr marL="548640" marR="0" lvl="1" indent="-201168" algn="l" defTabSz="914400" rtl="0" eaLnBrk="1" fontAlgn="auto" latinLnBrk="0" hangingPunct="1">
              <a:lnSpc>
                <a:spcPct val="100000"/>
              </a:lnSpc>
              <a:spcBef>
                <a:spcPts val="580"/>
              </a:spcBef>
              <a:spcAft>
                <a:spcPts val="0"/>
              </a:spcAft>
              <a:buClrTx/>
              <a:buSzPts val="1800"/>
              <a:buFont typeface="Noto Sans Symbols"/>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l’information sur les comportements sexuels en ligne (c.-à-d. la pornographie, la distribution et la création de matériel sexuel);</a:t>
            </a:r>
          </a:p>
          <a:p>
            <a:pPr marL="548640" marR="0" lvl="1" indent="-201168" algn="l" defTabSz="914400" rtl="0" eaLnBrk="1" fontAlgn="auto" latinLnBrk="0" hangingPunct="1">
              <a:lnSpc>
                <a:spcPct val="100000"/>
              </a:lnSpc>
              <a:spcBef>
                <a:spcPts val="580"/>
              </a:spcBef>
              <a:spcAft>
                <a:spcPts val="0"/>
              </a:spcAft>
              <a:buClrTx/>
              <a:buSzPts val="1800"/>
              <a:buFont typeface="Noto Sans Symbols"/>
              <a:buChar char="▪"/>
              <a:tabLst/>
              <a:defRPr/>
            </a:pPr>
            <a:r>
              <a:rPr kumimoji="0" lang="fr-CA" sz="1400" b="0" i="0" u="none" strike="noStrike" kern="1200" cap="none" spc="0" normalizeH="0" baseline="0" noProof="0" dirty="0">
                <a:ln>
                  <a:noFill/>
                </a:ln>
                <a:solidFill>
                  <a:prstClr val="black"/>
                </a:solidFill>
                <a:effectLst/>
                <a:uLnTx/>
                <a:uFillTx/>
                <a:latin typeface="+mn-lt"/>
                <a:ea typeface="+mn-ea"/>
                <a:cs typeface="+mn-cs"/>
              </a:rPr>
              <a:t>la déclaration de la victime : comment les comportements sexuels se répercutent sur les autres.</a:t>
            </a:r>
          </a:p>
          <a:p>
            <a:pPr marL="0" marR="0" lvl="0" indent="-109728" algn="l" defTabSz="914400" rtl="0" eaLnBrk="1" fontAlgn="auto" latinLnBrk="0" hangingPunct="1">
              <a:lnSpc>
                <a:spcPct val="100000"/>
              </a:lnSpc>
              <a:spcBef>
                <a:spcPts val="580"/>
              </a:spcBef>
              <a:spcAft>
                <a:spcPts val="0"/>
              </a:spcAft>
              <a:buClrTx/>
              <a:buSzPts val="1800"/>
              <a:buFont typeface="Noto Sans Symbols"/>
              <a:buNone/>
              <a:tabLst/>
              <a:defRPr/>
            </a:pPr>
            <a:endParaRPr kumimoji="0" lang="fr-CA"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Salmon, C., et T. Charbonneau. </a:t>
            </a:r>
            <a:r>
              <a:rPr kumimoji="0" lang="fr-CA" sz="1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Promoting</a:t>
            </a:r>
            <a:r>
              <a:rPr kumimoji="0" lang="fr-CA"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healthy</a:t>
            </a:r>
            <a:r>
              <a:rPr kumimoji="0" lang="fr-CA"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sexuality</a:t>
            </a:r>
            <a:r>
              <a:rPr kumimoji="0" lang="fr-CA"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 </a:t>
            </a:r>
            <a:r>
              <a:rPr kumimoji="0" lang="fr-CA" sz="1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persons</a:t>
            </a:r>
            <a:r>
              <a:rPr kumimoji="0" lang="fr-CA"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a:t>
            </a:r>
            <a:r>
              <a:rPr kumimoji="0" lang="fr-CA"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FASD </a:t>
            </a: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[diapositives PowerPoint]. Mackenzie Health, 2020. (en anglais)</a:t>
            </a:r>
          </a:p>
          <a:p>
            <a:pPr marL="0" marR="0" lvl="0" indent="-109728" algn="l" defTabSz="914400" rtl="0" eaLnBrk="1" fontAlgn="auto" latinLnBrk="0" hangingPunct="1">
              <a:lnSpc>
                <a:spcPct val="100000"/>
              </a:lnSpc>
              <a:spcBef>
                <a:spcPts val="580"/>
              </a:spcBef>
              <a:spcAft>
                <a:spcPts val="0"/>
              </a:spcAft>
              <a:buClrTx/>
              <a:buSzPts val="1800"/>
              <a:buFont typeface="Noto Sans Symbols"/>
              <a:buNone/>
              <a:tabLst/>
              <a:defRPr/>
            </a:pPr>
            <a:endParaRPr kumimoji="0" lang="fr-CA" sz="1400" b="0" i="0" u="none" strike="noStrike" kern="1200" cap="none" spc="0" normalizeH="0" baseline="0" noProof="0" dirty="0">
              <a:ln>
                <a:noFill/>
              </a:ln>
              <a:solidFill>
                <a:srgbClr val="ED7D31"/>
              </a:solidFill>
              <a:effectLst/>
              <a:uLnTx/>
              <a:uFillTx/>
              <a:latin typeface="+mn-lt"/>
              <a:ea typeface="+mn-ea"/>
              <a:cs typeface="+mn-cs"/>
            </a:endParaRPr>
          </a:p>
          <a:p>
            <a:pPr marL="0" marR="0" lvl="0" indent="-109728" algn="l" defTabSz="914400" rtl="0" eaLnBrk="1" fontAlgn="auto" latinLnBrk="0" hangingPunct="1">
              <a:lnSpc>
                <a:spcPct val="100000"/>
              </a:lnSpc>
              <a:spcBef>
                <a:spcPts val="580"/>
              </a:spcBef>
              <a:spcAft>
                <a:spcPts val="0"/>
              </a:spcAft>
              <a:buClrTx/>
              <a:buSzPts val="1800"/>
              <a:buFont typeface="Noto Sans Symbols"/>
              <a:buNone/>
              <a:tabLst/>
              <a:defRPr/>
            </a:pPr>
            <a:r>
              <a:rPr kumimoji="0" lang="fr-CA" sz="1400" b="0" i="0" u="none" strike="noStrike" kern="1200" cap="none" spc="0" normalizeH="0" baseline="0" noProof="0" dirty="0">
                <a:ln>
                  <a:noFill/>
                </a:ln>
                <a:solidFill>
                  <a:srgbClr val="ED7D31"/>
                </a:solidFill>
                <a:effectLst/>
                <a:uLnTx/>
                <a:uFillTx/>
                <a:latin typeface="+mn-lt"/>
                <a:ea typeface="+mn-ea"/>
                <a:cs typeface="+mn-cs"/>
              </a:rPr>
              <a:t>----------------------------------------------</a:t>
            </a:r>
          </a:p>
          <a:p>
            <a:pPr marL="0" marR="0" lvl="0" indent="-109728" algn="l" defTabSz="914400" rtl="0" eaLnBrk="1" fontAlgn="auto" latinLnBrk="0" hangingPunct="1">
              <a:lnSpc>
                <a:spcPct val="100000"/>
              </a:lnSpc>
              <a:spcBef>
                <a:spcPts val="580"/>
              </a:spcBef>
              <a:spcAft>
                <a:spcPts val="0"/>
              </a:spcAft>
              <a:buClrTx/>
              <a:buSzPts val="1800"/>
              <a:buFont typeface="Noto Sans Symbols"/>
              <a:buNone/>
              <a:tabLst/>
              <a:defRPr/>
            </a:pPr>
            <a:r>
              <a:rPr kumimoji="0" lang="fr-CA" sz="1400" b="0" i="0" u="none" strike="noStrike" kern="1200" cap="none" spc="0" normalizeH="0" baseline="0" noProof="0" dirty="0">
                <a:ln>
                  <a:noFill/>
                </a:ln>
                <a:solidFill>
                  <a:srgbClr val="ED7D31"/>
                </a:solidFill>
                <a:effectLst/>
                <a:uLnTx/>
                <a:uFillTx/>
                <a:latin typeface="+mn-lt"/>
                <a:ea typeface="+mn-ea"/>
                <a:cs typeface="+mn-cs"/>
              </a:rPr>
              <a:t>Certains comportements à caractère sexuel comme l’autostimulation peuvent être en fait de nature sensorielle ou servir à apaiser en cas d’anxiété. Préparez-vous à parler des façons inappropriées de répondre à ces besoins – évitez d’humilier – trouvez un espace sûr et approprié que le jeune peut intégrer dans une habitude ou une routine lorsqu’il manifeste ce comportement. Cela peut prendre un certain temps avant qu’il prenne l’initiative de se rendre dans ces espaces privés, comme sa chambre.</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Ces deux sites Web se trouvent sur la liste des ressources.</a:t>
            </a:r>
          </a:p>
        </p:txBody>
      </p:sp>
      <p:sp>
        <p:nvSpPr>
          <p:cNvPr id="4" name="Slide Number Placeholder 3"/>
          <p:cNvSpPr>
            <a:spLocks noGrp="1"/>
          </p:cNvSpPr>
          <p:nvPr>
            <p:ph type="sldNum" sz="quarter" idx="5"/>
          </p:nvPr>
        </p:nvSpPr>
        <p:spPr/>
        <p:txBody>
          <a:bodyPr/>
          <a:lstStyle/>
          <a:p>
            <a:fld id="{F456718F-CDEA-4F2A-AA9C-566099C9F967}" type="slidenum">
              <a:rPr lang="en-US" smtClean="0"/>
              <a:t>39</a:t>
            </a:fld>
            <a:endParaRPr lang="en-US"/>
          </a:p>
        </p:txBody>
      </p:sp>
    </p:spTree>
    <p:extLst>
      <p:ext uri="{BB962C8B-B14F-4D97-AF65-F5344CB8AC3E}">
        <p14:creationId xmlns:p14="http://schemas.microsoft.com/office/powerpoint/2010/main" val="50562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voulons d’abord vous dire, et il s’agit probablement de l’idée la plus importante que nous voulons vous transmettre aujourd’hui, de préserver le lien avec votre enfant.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N’oubliez pas de remarquer quand « les choses vont bien » et d’en profiter. Soyez dans l’instant présent avec lui. Ce sont des moments où s’instaurent la confiance et le soutien entre vous et votre enfant. Accordez-vous de petites pauses ensemble durant la journée pour prendre part à des activités agréables.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Jouez ensemble au « détective » pour chercher certaines causes des problèmes et des comportements, et travaillez en collaboration pour trouver le type de soutien dont il a besoin.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 Dr Ross Green, auteur de </a:t>
            </a:r>
            <a:r>
              <a:rPr kumimoji="0" lang="fr-CA" sz="1200" b="0" i="1" u="none" strike="noStrike" kern="1200" cap="none" spc="0" normalizeH="0" baseline="0" noProof="0" dirty="0">
                <a:ln>
                  <a:noFill/>
                </a:ln>
                <a:solidFill>
                  <a:prstClr val="black"/>
                </a:solidFill>
                <a:effectLst/>
                <a:uLnTx/>
                <a:uFillTx/>
                <a:latin typeface="+mn-lt"/>
                <a:ea typeface="+mn-ea"/>
                <a:cs typeface="+mn-cs"/>
              </a:rPr>
              <a:t>L’enfant explosif </a:t>
            </a:r>
            <a:r>
              <a:rPr kumimoji="0" lang="fr-CA" sz="1200" b="0" i="0" u="none" strike="noStrike" kern="1200" cap="none" spc="0" normalizeH="0" baseline="0" noProof="0" dirty="0">
                <a:ln>
                  <a:noFill/>
                </a:ln>
                <a:solidFill>
                  <a:prstClr val="black"/>
                </a:solidFill>
                <a:effectLst/>
                <a:uLnTx/>
                <a:uFillTx/>
                <a:latin typeface="+mn-lt"/>
                <a:ea typeface="+mn-ea"/>
                <a:cs typeface="+mn-cs"/>
              </a:rPr>
              <a:t>dit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 comportement difficile se produit lorsque les attentes à l’égard d’un enfant ou d’un jeune dépassent sa capacité d’y répondre en conséquence;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y a des enfants ou des jeunes qui n’ont pas les habiletés pour gérer certaines demandes et attentes;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l’objectif consiste à aider les enfants et les aidants à résoudre ces problèmes [« habiletés décalées »] plutôt qu’à essayer de modifier le comportement en donnant des récompenses et des punitions.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Greene, R.W. </a:t>
            </a:r>
            <a:r>
              <a:rPr kumimoji="0" lang="fr-CA" sz="1200" b="0" i="1" u="none" strike="noStrike" kern="1200" cap="none" spc="0" normalizeH="0" baseline="0" noProof="0" dirty="0">
                <a:ln>
                  <a:noFill/>
                </a:ln>
                <a:solidFill>
                  <a:prstClr val="black"/>
                </a:solidFill>
                <a:effectLst/>
                <a:uLnTx/>
                <a:uFillTx/>
                <a:latin typeface="+mn-lt"/>
                <a:ea typeface="+mn-ea"/>
                <a:cs typeface="+mn-cs"/>
              </a:rPr>
              <a:t>L’enfant explosif – comprendre ses frustrations, canaliser ses émotions, prévenir les crises, favoriser son épanouissement</a:t>
            </a:r>
            <a:r>
              <a:rPr kumimoji="0" lang="fr-CA" sz="1200" b="0" i="0" u="none" strike="noStrike" kern="1200" cap="none" spc="0" normalizeH="0" baseline="0" noProof="0" dirty="0">
                <a:ln>
                  <a:noFill/>
                </a:ln>
                <a:solidFill>
                  <a:prstClr val="black"/>
                </a:solidFill>
                <a:effectLst/>
                <a:uLnTx/>
                <a:uFillTx/>
                <a:latin typeface="+mn-lt"/>
                <a:ea typeface="+mn-ea"/>
                <a:cs typeface="+mn-cs"/>
              </a:rPr>
              <a:t>. Courrier du livre,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4</a:t>
            </a:fld>
            <a:endParaRPr lang="en-US"/>
          </a:p>
        </p:txBody>
      </p:sp>
    </p:spTree>
    <p:extLst>
      <p:ext uri="{BB962C8B-B14F-4D97-AF65-F5344CB8AC3E}">
        <p14:creationId xmlns:p14="http://schemas.microsoft.com/office/powerpoint/2010/main" val="2067672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régulation des émotions indique dans quelle mesure une personne gère efficacement un agent stressant, puis récupère.</a:t>
            </a:r>
          </a:p>
        </p:txBody>
      </p:sp>
      <p:sp>
        <p:nvSpPr>
          <p:cNvPr id="4" name="Slide Number Placeholder 3"/>
          <p:cNvSpPr>
            <a:spLocks noGrp="1"/>
          </p:cNvSpPr>
          <p:nvPr>
            <p:ph type="sldNum" sz="quarter" idx="5"/>
          </p:nvPr>
        </p:nvSpPr>
        <p:spPr/>
        <p:txBody>
          <a:bodyPr/>
          <a:lstStyle/>
          <a:p>
            <a:fld id="{F456718F-CDEA-4F2A-AA9C-566099C9F967}" type="slidenum">
              <a:rPr lang="en-US" smtClean="0"/>
              <a:t>40</a:t>
            </a:fld>
            <a:endParaRPr lang="en-US"/>
          </a:p>
        </p:txBody>
      </p:sp>
    </p:spTree>
    <p:extLst>
      <p:ext uri="{BB962C8B-B14F-4D97-AF65-F5344CB8AC3E}">
        <p14:creationId xmlns:p14="http://schemas.microsoft.com/office/powerpoint/2010/main" val="2118145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41</a:t>
            </a:fld>
            <a:endParaRPr lang="en-US"/>
          </a:p>
        </p:txBody>
      </p:sp>
    </p:spTree>
    <p:extLst>
      <p:ext uri="{BB962C8B-B14F-4D97-AF65-F5344CB8AC3E}">
        <p14:creationId xmlns:p14="http://schemas.microsoft.com/office/powerpoint/2010/main" val="1974689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Lorsque votre enfant est fâché, la réaction combattre-fuir-figer se produira probablement – votre enfant n’est pas en train de s’opposer à vous ni de vous « manquer de respect » – il se sent peut-être attaqué – il craint que sa sécurité soit menacée – et il utilisera tous les moyens dont il dispose (p. ex. : pousser, frapper, sacrer) sans être en mesure de « tempérer » sa réaction de façon appropriée de sorte qu’il donne l’impression d’être « incontrôlable ». Chez une personne ayant un TSAF, la réaction combattre-fuir-figer semble encore plus intense. Elle a besoin de notre aide pour se sentir de nouveau en sécurité.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Pensez à tout ce que nous faisons pour nous sentir nous-mêmes en sécurité.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On dirait une crise d’épilepsie sur une scintigraphie du cerveau.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Ça ressemble à : Je suis sur le point d’exploser; je trouve que les situations ne sont pas justes; la critique constructive me pose des problèmes; je réagis de manière excessive lorsque je perds ou qu’on m’interpelle dans un groupe; je donne l’impression d’être incontrôlable ou irrationnel lorsque ma colère atteint son paroxysme.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réaction combattre est « une réaction de peur très forte – c’est pourquoi une plus grande sévérité ou agressivité ne fonctionne pas.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Centre for </a:t>
            </a: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Behaviour</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Health Sciences.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developmental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trauma </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[Diapositives PowerPoint]. Mackenzie Health, 2020. (en anglais)</a:t>
            </a:r>
          </a:p>
        </p:txBody>
      </p:sp>
      <p:sp>
        <p:nvSpPr>
          <p:cNvPr id="4" name="Slide Number Placeholder 3"/>
          <p:cNvSpPr>
            <a:spLocks noGrp="1"/>
          </p:cNvSpPr>
          <p:nvPr>
            <p:ph type="sldNum" sz="quarter" idx="5"/>
          </p:nvPr>
        </p:nvSpPr>
        <p:spPr/>
        <p:txBody>
          <a:bodyPr/>
          <a:lstStyle/>
          <a:p>
            <a:fld id="{F456718F-CDEA-4F2A-AA9C-566099C9F967}" type="slidenum">
              <a:rPr lang="en-US" smtClean="0"/>
              <a:t>42</a:t>
            </a:fld>
            <a:endParaRPr lang="en-US"/>
          </a:p>
        </p:txBody>
      </p:sp>
    </p:spTree>
    <p:extLst>
      <p:ext uri="{BB962C8B-B14F-4D97-AF65-F5344CB8AC3E}">
        <p14:creationId xmlns:p14="http://schemas.microsoft.com/office/powerpoint/2010/main" val="407756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Rappel : la régulation des émotions indique dans quelle mesure une personne gère efficacement un agent stressant, puis récupère.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Ici, le bleu représente le niveau inné d’éveil physiologique et de réactivité. Le jaune correspond au stress environnemental dans la vie de tous les jours. La personne A </a:t>
            </a:r>
            <a:r>
              <a:rPr kumimoji="0" lang="fr-CA" sz="1200" b="0" i="0" u="none" strike="noStrike" kern="1200" cap="none" spc="0" normalizeH="0" baseline="0" noProof="0" dirty="0" err="1">
                <a:ln>
                  <a:noFill/>
                </a:ln>
                <a:solidFill>
                  <a:prstClr val="black"/>
                </a:solidFill>
                <a:effectLst/>
                <a:uLnTx/>
                <a:uFillTx/>
                <a:latin typeface="+mn-lt"/>
                <a:ea typeface="+mn-ea"/>
                <a:cs typeface="+mn-cs"/>
              </a:rPr>
              <a:t>a</a:t>
            </a:r>
            <a:r>
              <a:rPr kumimoji="0" lang="fr-CA" sz="1200" b="0" i="0" u="none" strike="noStrike" kern="1200" cap="none" spc="0" normalizeH="0" baseline="0" noProof="0" dirty="0">
                <a:ln>
                  <a:noFill/>
                </a:ln>
                <a:solidFill>
                  <a:prstClr val="black"/>
                </a:solidFill>
                <a:effectLst/>
                <a:uLnTx/>
                <a:uFillTx/>
                <a:latin typeface="+mn-lt"/>
                <a:ea typeface="+mn-ea"/>
                <a:cs typeface="+mn-cs"/>
              </a:rPr>
              <a:t> un niveau typique d’éveil physiologique ou de réactivité. Un agent stressant (jaune) s’ajoute à sa vie, mais elle peut le gérer. La tasse ne déborde pas. La personne B a un TSAF. Son niveau d’éveil physiologique peut être plus élevé à la base (elle a plus de bleu avant l’arrivée du stress). Lorsqu’on ajoute la même intensité d’agent stressant (jaune), la personne peut déborder et perdre le contrôle. Le problème réside dans le fait qu’au départ la personne ayant un TSAF a plus de réactivité que les autres et par conséquent, peut réagir davantage face aux agents stressants.</a:t>
            </a:r>
          </a:p>
        </p:txBody>
      </p:sp>
      <p:sp>
        <p:nvSpPr>
          <p:cNvPr id="4" name="Slide Number Placeholder 3"/>
          <p:cNvSpPr>
            <a:spLocks noGrp="1"/>
          </p:cNvSpPr>
          <p:nvPr>
            <p:ph type="sldNum" sz="quarter" idx="5"/>
          </p:nvPr>
        </p:nvSpPr>
        <p:spPr/>
        <p:txBody>
          <a:bodyPr/>
          <a:lstStyle/>
          <a:p>
            <a:fld id="{F456718F-CDEA-4F2A-AA9C-566099C9F967}" type="slidenum">
              <a:rPr lang="en-US" smtClean="0"/>
              <a:t>43</a:t>
            </a:fld>
            <a:endParaRPr lang="en-US"/>
          </a:p>
        </p:txBody>
      </p:sp>
    </p:spTree>
    <p:extLst>
      <p:ext uri="{BB962C8B-B14F-4D97-AF65-F5344CB8AC3E}">
        <p14:creationId xmlns:p14="http://schemas.microsoft.com/office/powerpoint/2010/main" val="3964062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44</a:t>
            </a:fld>
            <a:endParaRPr lang="en-US"/>
          </a:p>
        </p:txBody>
      </p:sp>
    </p:spTree>
    <p:extLst>
      <p:ext uri="{BB962C8B-B14F-4D97-AF65-F5344CB8AC3E}">
        <p14:creationId xmlns:p14="http://schemas.microsoft.com/office/powerpoint/2010/main" val="1074229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Ne demandez pas « Pourquoi? » – la réponse sera « Je ne sais pas » – ce qui est probablement vrai.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 n’est pas parce que l’enfant a réussi à se maîtriser hier qu’il le fera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Si nous leur disons qu’ils sont manipulateurs lorsqu’ils sont dans cet état – ils ne seront pas prêts à nous faire confiance lorsque nous leur disons qu’ils sont en sécurité ou que nous essayons de les rassurer.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Dans cet état, ils ont besoin de se sentir en sécurité. L’habitude de se sentir en sécurité dans certains contextes aidera à instaurer celle d’une meilleure autorégulation au fil du temps.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Centre for </a:t>
            </a: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Behaviour</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Health Sciences.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developmental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trauma</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[Diapositives PowerPoint]. Mackenzie Health, 2020. (en anglais)</a:t>
            </a:r>
          </a:p>
        </p:txBody>
      </p:sp>
      <p:sp>
        <p:nvSpPr>
          <p:cNvPr id="4" name="Slide Number Placeholder 3"/>
          <p:cNvSpPr>
            <a:spLocks noGrp="1"/>
          </p:cNvSpPr>
          <p:nvPr>
            <p:ph type="sldNum" sz="quarter" idx="5"/>
          </p:nvPr>
        </p:nvSpPr>
        <p:spPr/>
        <p:txBody>
          <a:bodyPr/>
          <a:lstStyle/>
          <a:p>
            <a:fld id="{F456718F-CDEA-4F2A-AA9C-566099C9F967}" type="slidenum">
              <a:rPr lang="en-US" smtClean="0"/>
              <a:t>45</a:t>
            </a:fld>
            <a:endParaRPr lang="en-US"/>
          </a:p>
        </p:txBody>
      </p:sp>
    </p:spTree>
    <p:extLst>
      <p:ext uri="{BB962C8B-B14F-4D97-AF65-F5344CB8AC3E}">
        <p14:creationId xmlns:p14="http://schemas.microsoft.com/office/powerpoint/2010/main" val="2248397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Rappel : les menaces suscitent davantage la réaction combattre-fuir-figer. Les choses empireront pour l’enfant, son cerveau se méprendra ou ne comprendra rien.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Quand votre enfant est dans cet état – l’enseignement ne sert pas à grand-chose – évitez de sermonner (ce n’est pas le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Lorsque vous planifiez avec votre enfant durant les moments d’accalmie, c’est alors que vous pouvez faire des exercices de respiration.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indices visuels qui ont été mis en pratique au préalable auront un sens plus évident pour l’enfant lorsqu’il sera fâché.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Exercez-vous à nommer les émotions de sorte que les plus jeunes enfants s’habituent à ce langage et puissent reconnaître les émotions des gens et les leurs. Parlez des émotions lorsque vous lisez des livres ou regardez des films – et décrivez comment vous savez ce que les personnages ressentent (c.-à-d., sourient, hurlent, pleurent,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existe un livre d’histoires gratuit que l’on peut télécharger pour décrire la réaction combattre-fuir-figer à vos enfants. Il s’intitule </a:t>
            </a:r>
            <a:r>
              <a:rPr kumimoji="0" lang="fr-CA" sz="1200" b="0" i="1" u="none" strike="noStrike" kern="1200" cap="none" spc="0" normalizeH="0" baseline="0" noProof="0" dirty="0">
                <a:ln>
                  <a:noFill/>
                </a:ln>
                <a:solidFill>
                  <a:prstClr val="black"/>
                </a:solidFill>
                <a:effectLst/>
                <a:uLnTx/>
                <a:uFillTx/>
                <a:latin typeface="+mn-lt"/>
                <a:ea typeface="+mn-ea"/>
                <a:cs typeface="+mn-cs"/>
              </a:rPr>
              <a:t>Les émotions fortes sont passagères </a:t>
            </a:r>
            <a:r>
              <a:rPr kumimoji="0" lang="fr-CA" sz="1200" b="0" i="0" u="none" strike="noStrike" kern="1200" cap="none" spc="0" normalizeH="0" baseline="0" noProof="0" dirty="0">
                <a:ln>
                  <a:noFill/>
                </a:ln>
                <a:solidFill>
                  <a:prstClr val="black"/>
                </a:solidFill>
                <a:effectLst/>
                <a:uLnTx/>
                <a:uFillTx/>
                <a:latin typeface="+mn-lt"/>
                <a:ea typeface="+mn-ea"/>
                <a:cs typeface="+mn-cs"/>
              </a:rPr>
              <a:t>et le lien se trouve sur la liste des ressources.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Version française - https://protectchildren.ca/pdfs/C3P_BigFeelingsComeAndGo_storybook_fr.pdf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Version anglaise - https://protectchildren.ca/pdfs/C3P_BigFeelingsComeAndGo_storybook_en.pdf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Version crie - https://protectchildren.ca/pdfs/C3P_BigFeelingsComeAndGo_storybook_cr.pdf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Version </a:t>
            </a:r>
            <a:r>
              <a:rPr kumimoji="0" lang="fr-CA" sz="1200" b="0" i="0" u="none" strike="noStrike" kern="1200" cap="none" spc="0" normalizeH="0" baseline="0" noProof="0" dirty="0" err="1">
                <a:ln>
                  <a:noFill/>
                </a:ln>
                <a:solidFill>
                  <a:prstClr val="black"/>
                </a:solidFill>
                <a:effectLst/>
                <a:uLnTx/>
                <a:uFillTx/>
                <a:latin typeface="+mn-lt"/>
                <a:ea typeface="+mn-ea"/>
                <a:cs typeface="+mn-cs"/>
              </a:rPr>
              <a:t>ojibwée</a:t>
            </a:r>
            <a:r>
              <a:rPr kumimoji="0" lang="fr-CA" sz="1200" b="0" i="0" u="none" strike="noStrike" kern="1200" cap="none" spc="0" normalizeH="0" baseline="0" noProof="0" dirty="0">
                <a:ln>
                  <a:noFill/>
                </a:ln>
                <a:solidFill>
                  <a:prstClr val="black"/>
                </a:solidFill>
                <a:effectLst/>
                <a:uLnTx/>
                <a:uFillTx/>
                <a:latin typeface="+mn-lt"/>
                <a:ea typeface="+mn-ea"/>
                <a:cs typeface="+mn-cs"/>
              </a:rPr>
              <a:t> - https://protectchildren.ca/pdfs/C3P_BigFeelingsComeAndGo_storybook_oj.pdf</a:t>
            </a:r>
          </a:p>
        </p:txBody>
      </p:sp>
      <p:sp>
        <p:nvSpPr>
          <p:cNvPr id="4" name="Slide Number Placeholder 3"/>
          <p:cNvSpPr>
            <a:spLocks noGrp="1"/>
          </p:cNvSpPr>
          <p:nvPr>
            <p:ph type="sldNum" sz="quarter" idx="5"/>
          </p:nvPr>
        </p:nvSpPr>
        <p:spPr/>
        <p:txBody>
          <a:bodyPr/>
          <a:lstStyle/>
          <a:p>
            <a:fld id="{F456718F-CDEA-4F2A-AA9C-566099C9F967}" type="slidenum">
              <a:rPr lang="en-US" smtClean="0"/>
              <a:t>46</a:t>
            </a:fld>
            <a:endParaRPr lang="en-US"/>
          </a:p>
        </p:txBody>
      </p:sp>
    </p:spTree>
    <p:extLst>
      <p:ext uri="{BB962C8B-B14F-4D97-AF65-F5344CB8AC3E}">
        <p14:creationId xmlns:p14="http://schemas.microsoft.com/office/powerpoint/2010/main" val="142961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Centre for </a:t>
            </a: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Behaviour</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Health Sciences.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alcohol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spectrum</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disorder</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developmental</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trauma </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[Diapositives PowerPoint]. Mackenzie Health, 2020. (en anglais)</a:t>
            </a:r>
          </a:p>
        </p:txBody>
      </p:sp>
      <p:sp>
        <p:nvSpPr>
          <p:cNvPr id="4" name="Slide Number Placeholder 3"/>
          <p:cNvSpPr>
            <a:spLocks noGrp="1"/>
          </p:cNvSpPr>
          <p:nvPr>
            <p:ph type="sldNum" sz="quarter" idx="5"/>
          </p:nvPr>
        </p:nvSpPr>
        <p:spPr/>
        <p:txBody>
          <a:bodyPr/>
          <a:lstStyle/>
          <a:p>
            <a:fld id="{F456718F-CDEA-4F2A-AA9C-566099C9F967}" type="slidenum">
              <a:rPr lang="en-US" smtClean="0"/>
              <a:t>47</a:t>
            </a:fld>
            <a:endParaRPr lang="en-US"/>
          </a:p>
        </p:txBody>
      </p:sp>
    </p:spTree>
    <p:extLst>
      <p:ext uri="{BB962C8B-B14F-4D97-AF65-F5344CB8AC3E}">
        <p14:creationId xmlns:p14="http://schemas.microsoft.com/office/powerpoint/2010/main" val="2297141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Vous commencerez à reconnaître les signes (ou vous les connaissez déjà) quand votre enfant est sur le point de se fâcher. Dans la mesure du possible, mettez en application ces mesures de soutien (adaptations).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Réduisez les attentes – donnez-lui une étape plus facile à faire.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Facilitez-lui les choses.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Cette mesure de soutien peut donner l’impression que nous capitulons, toutefois nous accueillons l’enfant au point où il en est maintenant et nous l’aidons à améliorer son autorégulation en l’exposant à de nombreuses expériences dans lesquelles les situations sont désamorcées avant que les choses empirent. Une personne qui n’a jamais vécu de désamorçage (se calmer avant que les choses empirent) ne sait pas à quoi cela ressemble – par conséquent, ne sait pas ce que c’est en réalité.</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Si l’enfant donne l’impression « qu’il en a assez » ou agit comme s’il était épuisé, il se peut que les projets doivent être modifiés (p. ex. : n’allez pas à ce dernier magasin où vous envisagiez de vous rendre).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Ne faites pas travailler son cerveau.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Comme demander à l’enfant « d’essayer de faire des exercices de respiration » surtout quand il n’en a jamais fait.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Vous pouvez lui parler des émotions, des exercices de respiration et des stratégies à un autre moment, une autre journée, mais pas maintenant.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Utilisez un indice visuel pour entreprendre le plan mis en pratique.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Redirigez (détournez son attention de ce qui peut lui causer du stress dans ce contexte).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Vers une autre pièce.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Vers une activité plus facile.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Certains des bons outils pour se calmer peuvent être également utilisés pour faciliter le traitement sensoriel. Par exemple, s’envelopper dans une couverture, mettre un casque d’écoute antibruit, etc. Des représentations visuelles des options qui s’offrent à lui peuvent vous aider.</a:t>
            </a:r>
          </a:p>
        </p:txBody>
      </p:sp>
      <p:sp>
        <p:nvSpPr>
          <p:cNvPr id="4" name="Slide Number Placeholder 3"/>
          <p:cNvSpPr>
            <a:spLocks noGrp="1"/>
          </p:cNvSpPr>
          <p:nvPr>
            <p:ph type="sldNum" sz="quarter" idx="5"/>
          </p:nvPr>
        </p:nvSpPr>
        <p:spPr/>
        <p:txBody>
          <a:bodyPr/>
          <a:lstStyle/>
          <a:p>
            <a:fld id="{F456718F-CDEA-4F2A-AA9C-566099C9F967}" type="slidenum">
              <a:rPr lang="en-US" smtClean="0"/>
              <a:t>48</a:t>
            </a:fld>
            <a:endParaRPr lang="en-US"/>
          </a:p>
        </p:txBody>
      </p:sp>
    </p:spTree>
    <p:extLst>
      <p:ext uri="{BB962C8B-B14F-4D97-AF65-F5344CB8AC3E}">
        <p14:creationId xmlns:p14="http://schemas.microsoft.com/office/powerpoint/2010/main" val="8115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L’utilisation de récompenses dans un horaire – selon s’ils ont fait ou non une chose – est aussi à proscrire. Ils doivent avoir droit à « l’activité amusante » prévue, peu importe ce qui arrive. Au fil du temps (par la répétition naturelle), ils respecteront mieux l’horaire, en sachant que les moments agréables de la journée se produiront avec constance et certitude.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constance RÉDUIRA l’anxiété (même s’il y a au départ un comportement de mise à l’épreuve).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Votre enfant ou votre jeune a plus de chances d’être motivé à participer dans des situations avec un horaire régulier et les mêmes attentes (qu’il percevra plus clairement au fil du temps – répétition naturelle).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À retenir, nous apprenons par la répétition lorsque cela se produit avec constance.</a:t>
            </a:r>
          </a:p>
        </p:txBody>
      </p:sp>
      <p:sp>
        <p:nvSpPr>
          <p:cNvPr id="4" name="Slide Number Placeholder 3"/>
          <p:cNvSpPr>
            <a:spLocks noGrp="1"/>
          </p:cNvSpPr>
          <p:nvPr>
            <p:ph type="sldNum" sz="quarter" idx="5"/>
          </p:nvPr>
        </p:nvSpPr>
        <p:spPr/>
        <p:txBody>
          <a:bodyPr/>
          <a:lstStyle/>
          <a:p>
            <a:fld id="{F456718F-CDEA-4F2A-AA9C-566099C9F967}" type="slidenum">
              <a:rPr lang="en-US" smtClean="0"/>
              <a:t>49</a:t>
            </a:fld>
            <a:endParaRPr lang="en-US"/>
          </a:p>
        </p:txBody>
      </p:sp>
    </p:spTree>
    <p:extLst>
      <p:ext uri="{BB962C8B-B14F-4D97-AF65-F5344CB8AC3E}">
        <p14:creationId xmlns:p14="http://schemas.microsoft.com/office/powerpoint/2010/main" val="126732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élevons souvent la voix lorsque nos enfants font quelque chose de mal – pour les « corriger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y a plusieurs choses que nos enfants font bien, mais personne ne leur 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Voici une autre idée que nous voulons vous transmettre : commencez à investir davantage votre énergie sur leurs points forts et à y porter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L’attention que vous accordez, tout le temps, à ce que l’enfant ne fait pas correctement limite son potentiel et invalide ses points forts. Il s’agit là d’une tentative pour corriger l’enfant, mais elle ne lui dit pas quoi faire et n’aboutit à rien. Il n’y a pas d’enseignement.</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a:t>
            </a:fld>
            <a:endParaRPr lang="en-US"/>
          </a:p>
        </p:txBody>
      </p:sp>
    </p:spTree>
    <p:extLst>
      <p:ext uri="{BB962C8B-B14F-4D97-AF65-F5344CB8AC3E}">
        <p14:creationId xmlns:p14="http://schemas.microsoft.com/office/powerpoint/2010/main" val="2916538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6718F-CDEA-4F2A-AA9C-566099C9F967}" type="slidenum">
              <a:rPr lang="en-US" smtClean="0"/>
              <a:t>51</a:t>
            </a:fld>
            <a:endParaRPr lang="en-US"/>
          </a:p>
        </p:txBody>
      </p:sp>
    </p:spTree>
    <p:extLst>
      <p:ext uri="{BB962C8B-B14F-4D97-AF65-F5344CB8AC3E}">
        <p14:creationId xmlns:p14="http://schemas.microsoft.com/office/powerpoint/2010/main" val="2467058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Pensez à mettre sur pied un cercle de soutien pour votre enfant ou votre jeune.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voulons également que ce cercle soit instauré afin de soutenir l’aidant, mais aussi au cas où il arriverait quelque chose aux aidants.</a:t>
            </a:r>
          </a:p>
        </p:txBody>
      </p:sp>
      <p:sp>
        <p:nvSpPr>
          <p:cNvPr id="4" name="Slide Number Placeholder 3"/>
          <p:cNvSpPr>
            <a:spLocks noGrp="1"/>
          </p:cNvSpPr>
          <p:nvPr>
            <p:ph type="sldNum" sz="quarter" idx="5"/>
          </p:nvPr>
        </p:nvSpPr>
        <p:spPr/>
        <p:txBody>
          <a:bodyPr/>
          <a:lstStyle/>
          <a:p>
            <a:fld id="{F456718F-CDEA-4F2A-AA9C-566099C9F967}" type="slidenum">
              <a:rPr lang="en-US" smtClean="0"/>
              <a:t>52</a:t>
            </a:fld>
            <a:endParaRPr lang="en-US"/>
          </a:p>
        </p:txBody>
      </p:sp>
    </p:spTree>
    <p:extLst>
      <p:ext uri="{BB962C8B-B14F-4D97-AF65-F5344CB8AC3E}">
        <p14:creationId xmlns:p14="http://schemas.microsoft.com/office/powerpoint/2010/main" val="1045745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Burke, C., et K. Ball.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guide to </a:t>
            </a:r>
            <a:r>
              <a:rPr kumimoji="0" lang="fr-CA" sz="12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circles</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support.</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CA" sz="1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Foundation</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for People </a:t>
            </a:r>
            <a:r>
              <a:rPr kumimoji="0" lang="fr-CA" sz="1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with</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Learning </a:t>
            </a:r>
            <a:r>
              <a:rPr kumimoji="0" lang="fr-CA" sz="1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Disabilities</a:t>
            </a: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2015. (en anglais) </a:t>
            </a:r>
            <a:r>
              <a:rPr kumimoji="0" lang="en-US"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https://www.mentalhealth.org.uk/sites/default/files/a-guide-to-circles-of-support.pdf</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456718F-CDEA-4F2A-AA9C-566099C9F967}" type="slidenum">
              <a:rPr lang="en-US" smtClean="0"/>
              <a:t>53</a:t>
            </a:fld>
            <a:endParaRPr lang="en-US"/>
          </a:p>
        </p:txBody>
      </p:sp>
    </p:spTree>
    <p:extLst>
      <p:ext uri="{BB962C8B-B14F-4D97-AF65-F5344CB8AC3E}">
        <p14:creationId xmlns:p14="http://schemas.microsoft.com/office/powerpoint/2010/main" val="4055196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Nous allons nous diviser de nouveau en petits groupes.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Nous avons beaucoup parlé aujourd’hui des différentes façons d’aider votre enfant et il y a d’autres adaptations qui figurent sur la liste des ressources à laquelle vous avez désormais accès.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(Au moment de choisir un problème sur lequel travailler à la maison, il vaut mieux suivre un ordre de priorité approprié, par exemple 1. les choses qui représentent un danger pour la personne ou les autres [p. ex. : agression] et 2. les choses qui se produisent très fréquemment [p. ex.: les routines du coucher ou du matin] – les autres problèmes pourront être réglés plus tard.)</a:t>
            </a:r>
          </a:p>
        </p:txBody>
      </p:sp>
      <p:sp>
        <p:nvSpPr>
          <p:cNvPr id="4" name="Slide Number Placeholder 3"/>
          <p:cNvSpPr>
            <a:spLocks noGrp="1"/>
          </p:cNvSpPr>
          <p:nvPr>
            <p:ph type="sldNum" sz="quarter" idx="5"/>
          </p:nvPr>
        </p:nvSpPr>
        <p:spPr/>
        <p:txBody>
          <a:bodyPr/>
          <a:lstStyle/>
          <a:p>
            <a:fld id="{F456718F-CDEA-4F2A-AA9C-566099C9F967}" type="slidenum">
              <a:rPr lang="en-US" smtClean="0"/>
              <a:t>54</a:t>
            </a:fld>
            <a:endParaRPr lang="en-US"/>
          </a:p>
        </p:txBody>
      </p:sp>
    </p:spTree>
    <p:extLst>
      <p:ext uri="{BB962C8B-B14F-4D97-AF65-F5344CB8AC3E}">
        <p14:creationId xmlns:p14="http://schemas.microsoft.com/office/powerpoint/2010/main" val="2446640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Amy a 8 ans. Quand sa mère lui demande de faire quelque chose, elle dit « Non ». Lorsque sa mère lui prend la main pour l’obliger à suivre une consigne, comme « brosse tes dents », Amy se met à crier et à pleurer, puis se sauve dans sa chambre et claque la porte. À l’école, elle s’agite sur sa chaise et parfois, elle se promène. À d’autres moments, elle griffonne pendant que les autres élèves travaillent. Elle dessine assez bien, et peut vous raconter des histoires originales à partir de ses dessins. Ses deux parents sont toutefois inquiets, parce qu’il arrive parfois qu’elle raconte des histoires ou invente des événements lorsqu’ils la questionnent sur sa journée. Après l’école, elle veut utiliser l’ordinateur pour regarder des vidéos sur YouTube de personnes qui font du bricolage ou des dessins. Elle peut causer des dégâts quand elle fait du bricolage. Elle crie quand ses parents ne la laissent pas faire. Elle aime aller dehors avec sa famille, notamment pour des randonnées, du camping et d’autres activités physiques, mais se met à crier et à pleurer si ses parents disent quelque chose pour encourager ou complimenter son grand frère. Ses parents sont épuisés, car Amy a commencé à frapper son frère et à hurler dès qu’il interagit avec maman et papa.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Bill a 17 ans. Il est enjoué, il aime vraiment côtoyer des gens et essaie de faire rire tout le monde. Ses camarades et le personnel de l’école l’apprécient, mais dernièrement, il s’est attiré des ennuis en faisant des farces simples et inoffensives à ses enseignants. Ses parents soupçonnent qu’il a été influencé par les autres garçons de ses cours, mais lorsque Bill raconte les événements, il dit à ses parents que tout cela, c’était son idée. Bill n’a jamais été un brillant élève, mais il peut être assez « adroit » avec un coffre à outils après avoir vu ses parents depuis son très jeune âge et avoir passé du temps avec eux alors qu’ils réparaient des choses. Récemment, il s’est intéressé aux voitures et envisage de devenir mécanicien. Son père a pris des dispositions pour qu’un ami de la famille qui dirige son atelier de débosselage lui serve de mentor les fins de semaine et certains après-midi, mais Bill ne s’est jamais présenté à l’atelier, parfois parce qu’il est resté avec des amis après l’école pour jouer à des jeux vidéo ou qu’il a dormi chez sa nouvelle petite amie les fins de semaine. Les parents de Bill sont également très inquiets parce qu’il a des relations sexuelles non protégées avec sa petite amie. Lorsqu’ils demandent à Bill pourquoi il ne s’est pas présenté à l’atelier, Bill semble plein de remords et dit qu’il veut vraiment travailler à l’atelier, mais ensuite une autre semaine passe, et Bill n’est toujours pas allé à l’atelier.</a:t>
            </a:r>
          </a:p>
        </p:txBody>
      </p:sp>
      <p:sp>
        <p:nvSpPr>
          <p:cNvPr id="4" name="Slide Number Placeholder 3"/>
          <p:cNvSpPr>
            <a:spLocks noGrp="1"/>
          </p:cNvSpPr>
          <p:nvPr>
            <p:ph type="sldNum" sz="quarter" idx="5"/>
          </p:nvPr>
        </p:nvSpPr>
        <p:spPr/>
        <p:txBody>
          <a:bodyPr/>
          <a:lstStyle/>
          <a:p>
            <a:fld id="{F456718F-CDEA-4F2A-AA9C-566099C9F967}" type="slidenum">
              <a:rPr lang="en-US" smtClean="0"/>
              <a:t>55</a:t>
            </a:fld>
            <a:endParaRPr lang="en-US"/>
          </a:p>
        </p:txBody>
      </p:sp>
    </p:spTree>
    <p:extLst>
      <p:ext uri="{BB962C8B-B14F-4D97-AF65-F5344CB8AC3E}">
        <p14:creationId xmlns:p14="http://schemas.microsoft.com/office/powerpoint/2010/main" val="3473566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56</a:t>
            </a:fld>
            <a:endParaRPr lang="en-US"/>
          </a:p>
        </p:txBody>
      </p:sp>
    </p:spTree>
    <p:extLst>
      <p:ext uri="{BB962C8B-B14F-4D97-AF65-F5344CB8AC3E}">
        <p14:creationId xmlns:p14="http://schemas.microsoft.com/office/powerpoint/2010/main" val="719380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 module d’apprentissage intitulé </a:t>
            </a:r>
            <a:r>
              <a:rPr kumimoji="0" lang="fr-FR" sz="1200" b="0" i="1" u="none" strike="noStrike" kern="1200" cap="none" spc="0" normalizeH="0" baseline="0" noProof="0" dirty="0">
                <a:ln>
                  <a:noFill/>
                </a:ln>
                <a:solidFill>
                  <a:prstClr val="black"/>
                </a:solidFill>
                <a:effectLst/>
                <a:uLnTx/>
                <a:uFillTx/>
                <a:latin typeface="+mn-lt"/>
                <a:ea typeface="+mn-ea"/>
                <a:cs typeface="+mn-cs"/>
              </a:rPr>
              <a:t>Le Trouble du spectre de l’alcoolisation fœtale (TSAF) – de l’autre côté</a:t>
            </a:r>
            <a:r>
              <a:rPr kumimoji="0" lang="fr-CA" sz="1200" b="0" i="0" u="none" strike="noStrike" kern="1200" cap="none" spc="0" normalizeH="0" baseline="0" noProof="0">
                <a:ln>
                  <a:noFill/>
                </a:ln>
                <a:solidFill>
                  <a:prstClr val="black"/>
                </a:solidFill>
                <a:effectLst/>
                <a:uLnTx/>
                <a:uFillTx/>
                <a:latin typeface="+mn-lt"/>
                <a:ea typeface="+mn-ea"/>
                <a:cs typeface="+mn-cs"/>
              </a:rPr>
              <a:t> est </a:t>
            </a:r>
            <a:r>
              <a:rPr kumimoji="0" lang="fr-CA" sz="1200" b="0" i="0" u="none" strike="noStrike" kern="1200" cap="none" spc="0" normalizeH="0" baseline="0" noProof="0" dirty="0">
                <a:ln>
                  <a:noFill/>
                </a:ln>
                <a:solidFill>
                  <a:prstClr val="black"/>
                </a:solidFill>
                <a:effectLst/>
                <a:uLnTx/>
                <a:uFillTx/>
                <a:latin typeface="+mn-lt"/>
                <a:ea typeface="+mn-ea"/>
                <a:cs typeface="+mn-cs"/>
              </a:rPr>
              <a:t>offert en ligne. Ce module sert de complément au contenu de l’atelier d’aujourd’hui.</a:t>
            </a:r>
          </a:p>
        </p:txBody>
      </p:sp>
      <p:sp>
        <p:nvSpPr>
          <p:cNvPr id="4" name="Slide Number Placeholder 3"/>
          <p:cNvSpPr>
            <a:spLocks noGrp="1"/>
          </p:cNvSpPr>
          <p:nvPr>
            <p:ph type="sldNum" sz="quarter" idx="5"/>
          </p:nvPr>
        </p:nvSpPr>
        <p:spPr/>
        <p:txBody>
          <a:bodyPr/>
          <a:lstStyle/>
          <a:p>
            <a:fld id="{F456718F-CDEA-4F2A-AA9C-566099C9F967}" type="slidenum">
              <a:rPr lang="en-US" smtClean="0"/>
              <a:t>57</a:t>
            </a:fld>
            <a:endParaRPr lang="en-US"/>
          </a:p>
        </p:txBody>
      </p:sp>
    </p:spTree>
    <p:extLst>
      <p:ext uri="{BB962C8B-B14F-4D97-AF65-F5344CB8AC3E}">
        <p14:creationId xmlns:p14="http://schemas.microsoft.com/office/powerpoint/2010/main" val="3386608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tenons à souligner que les TSAF ne sont pas un problème autochtone – ils peuvent se retrouver dans tous les milieux, les cultures et les communautés.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voulons également attirer votre attention aujourd’hui sur une ressource que certains de nos collaborateurs ont élaborée.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noProof="0" dirty="0" err="1">
                <a:ln>
                  <a:noFill/>
                </a:ln>
                <a:solidFill>
                  <a:prstClr val="black"/>
                </a:solidFill>
                <a:effectLst/>
                <a:uLnTx/>
                <a:uFillTx/>
                <a:latin typeface="+mn-lt"/>
                <a:ea typeface="+mn-ea"/>
                <a:cs typeface="+mn-cs"/>
              </a:rPr>
              <a:t>Parenting</a:t>
            </a:r>
            <a:r>
              <a:rPr kumimoji="0" lang="fr-CA" sz="1200" b="0" i="1"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err="1">
                <a:ln>
                  <a:noFill/>
                </a:ln>
                <a:solidFill>
                  <a:prstClr val="black"/>
                </a:solidFill>
                <a:effectLst/>
                <a:uLnTx/>
                <a:uFillTx/>
                <a:latin typeface="+mn-lt"/>
                <a:ea typeface="+mn-ea"/>
                <a:cs typeface="+mn-cs"/>
              </a:rPr>
              <a:t>Indigenous</a:t>
            </a:r>
            <a:r>
              <a:rPr kumimoji="0" lang="fr-CA" sz="1200" b="0" i="1" u="none" strike="noStrike" kern="1200" cap="none" spc="0" normalizeH="0" baseline="0" noProof="0" dirty="0">
                <a:ln>
                  <a:noFill/>
                </a:ln>
                <a:solidFill>
                  <a:prstClr val="black"/>
                </a:solidFill>
                <a:effectLst/>
                <a:uLnTx/>
                <a:uFillTx/>
                <a:latin typeface="+mn-lt"/>
                <a:ea typeface="+mn-ea"/>
                <a:cs typeface="+mn-cs"/>
              </a:rPr>
              <a:t> Children </a:t>
            </a:r>
            <a:r>
              <a:rPr kumimoji="0" lang="fr-CA" sz="1200" b="0" i="1" u="none" strike="noStrike" kern="1200" cap="none" spc="0" normalizeH="0" baseline="0" noProof="0" dirty="0" err="1">
                <a:ln>
                  <a:noFill/>
                </a:ln>
                <a:solidFill>
                  <a:prstClr val="black"/>
                </a:solidFill>
                <a:effectLst/>
                <a:uLnTx/>
                <a:uFillTx/>
                <a:latin typeface="+mn-lt"/>
                <a:ea typeface="+mn-ea"/>
                <a:cs typeface="+mn-cs"/>
              </a:rPr>
              <a:t>with</a:t>
            </a:r>
            <a:r>
              <a:rPr kumimoji="0" lang="fr-CA" sz="1200" b="0" i="1" u="none" strike="noStrike" kern="1200" cap="none" spc="0" normalizeH="0" baseline="0" noProof="0" dirty="0">
                <a:ln>
                  <a:noFill/>
                </a:ln>
                <a:solidFill>
                  <a:prstClr val="black"/>
                </a:solidFill>
                <a:effectLst/>
                <a:uLnTx/>
                <a:uFillTx/>
                <a:latin typeface="+mn-lt"/>
                <a:ea typeface="+mn-ea"/>
                <a:cs typeface="+mn-cs"/>
              </a:rPr>
              <a:t> FASD: Guide to Culture for Non-</a:t>
            </a:r>
            <a:r>
              <a:rPr kumimoji="0" lang="fr-CA" sz="1200" b="0" i="1" u="none" strike="noStrike" kern="1200" cap="none" spc="0" normalizeH="0" baseline="0" noProof="0" dirty="0" err="1">
                <a:ln>
                  <a:noFill/>
                </a:ln>
                <a:solidFill>
                  <a:prstClr val="black"/>
                </a:solidFill>
                <a:effectLst/>
                <a:uLnTx/>
                <a:uFillTx/>
                <a:latin typeface="+mn-lt"/>
                <a:ea typeface="+mn-ea"/>
                <a:cs typeface="+mn-cs"/>
              </a:rPr>
              <a:t>Indigenous</a:t>
            </a:r>
            <a:r>
              <a:rPr kumimoji="0" lang="fr-CA" sz="1200" b="0" i="1"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err="1">
                <a:ln>
                  <a:noFill/>
                </a:ln>
                <a:solidFill>
                  <a:prstClr val="black"/>
                </a:solidFill>
                <a:effectLst/>
                <a:uLnTx/>
                <a:uFillTx/>
                <a:latin typeface="+mn-lt"/>
                <a:ea typeface="+mn-ea"/>
                <a:cs typeface="+mn-cs"/>
              </a:rPr>
              <a:t>Caregivers</a:t>
            </a:r>
            <a:r>
              <a:rPr kumimoji="0" lang="fr-CA" sz="1200" b="0" i="1" u="none" strike="noStrike" kern="1200" cap="none" spc="0" normalizeH="0" baseline="0" noProof="0" dirty="0">
                <a:ln>
                  <a:noFill/>
                </a:ln>
                <a:solidFill>
                  <a:prstClr val="black"/>
                </a:solidFill>
                <a:effectLst/>
                <a:uLnTx/>
                <a:uFillTx/>
                <a:latin typeface="+mn-lt"/>
                <a:ea typeface="+mn-ea"/>
                <a:cs typeface="+mn-cs"/>
              </a:rPr>
              <a:t> </a:t>
            </a:r>
            <a:r>
              <a:rPr kumimoji="0" lang="fr-CA" sz="1200" b="0" i="0" u="none" strike="noStrike" kern="1200" cap="none" spc="0" normalizeH="0" baseline="0" noProof="0" dirty="0">
                <a:ln>
                  <a:noFill/>
                </a:ln>
                <a:solidFill>
                  <a:prstClr val="black"/>
                </a:solidFill>
                <a:effectLst/>
                <a:uLnTx/>
                <a:uFillTx/>
                <a:latin typeface="+mn-lt"/>
                <a:ea typeface="+mn-ea"/>
                <a:cs typeface="+mn-cs"/>
              </a:rPr>
              <a:t>(en anglais). Les auteurs sont FASD Ontario – Nexus Santé – fourni dans la liste de ressources.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https://www.fasdinfotsaf.ca/wp-content/uploads/2019/07/FASD_Indigenous_Final_July2019.pdf</a:t>
            </a:r>
          </a:p>
        </p:txBody>
      </p:sp>
      <p:sp>
        <p:nvSpPr>
          <p:cNvPr id="4" name="Slide Number Placeholder 3"/>
          <p:cNvSpPr>
            <a:spLocks noGrp="1"/>
          </p:cNvSpPr>
          <p:nvPr>
            <p:ph type="sldNum" sz="quarter" idx="5"/>
          </p:nvPr>
        </p:nvSpPr>
        <p:spPr/>
        <p:txBody>
          <a:bodyPr/>
          <a:lstStyle/>
          <a:p>
            <a:fld id="{F456718F-CDEA-4F2A-AA9C-566099C9F967}" type="slidenum">
              <a:rPr lang="en-US" smtClean="0"/>
              <a:t>60</a:t>
            </a:fld>
            <a:endParaRPr lang="en-US"/>
          </a:p>
        </p:txBody>
      </p:sp>
    </p:spTree>
    <p:extLst>
      <p:ext uri="{BB962C8B-B14F-4D97-AF65-F5344CB8AC3E}">
        <p14:creationId xmlns:p14="http://schemas.microsoft.com/office/powerpoint/2010/main" val="3164320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noProof="0" dirty="0" err="1">
                <a:ln>
                  <a:noFill/>
                </a:ln>
                <a:solidFill>
                  <a:prstClr val="black"/>
                </a:solidFill>
                <a:effectLst/>
                <a:uLnTx/>
                <a:uFillTx/>
                <a:latin typeface="+mn-lt"/>
                <a:ea typeface="+mn-ea"/>
                <a:cs typeface="+mn-cs"/>
              </a:rPr>
              <a:t>Parenting</a:t>
            </a:r>
            <a:r>
              <a:rPr kumimoji="0" lang="fr-CA" sz="1200" b="0" i="1"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err="1">
                <a:ln>
                  <a:noFill/>
                </a:ln>
                <a:solidFill>
                  <a:prstClr val="black"/>
                </a:solidFill>
                <a:effectLst/>
                <a:uLnTx/>
                <a:uFillTx/>
                <a:latin typeface="+mn-lt"/>
                <a:ea typeface="+mn-ea"/>
                <a:cs typeface="+mn-cs"/>
              </a:rPr>
              <a:t>Indigenous</a:t>
            </a:r>
            <a:r>
              <a:rPr kumimoji="0" lang="fr-CA" sz="1200" b="0" i="1" u="none" strike="noStrike" kern="1200" cap="none" spc="0" normalizeH="0" baseline="0" noProof="0" dirty="0">
                <a:ln>
                  <a:noFill/>
                </a:ln>
                <a:solidFill>
                  <a:prstClr val="black"/>
                </a:solidFill>
                <a:effectLst/>
                <a:uLnTx/>
                <a:uFillTx/>
                <a:latin typeface="+mn-lt"/>
                <a:ea typeface="+mn-ea"/>
                <a:cs typeface="+mn-cs"/>
              </a:rPr>
              <a:t> Children </a:t>
            </a:r>
            <a:r>
              <a:rPr kumimoji="0" lang="fr-CA" sz="1200" b="0" i="1" u="none" strike="noStrike" kern="1200" cap="none" spc="0" normalizeH="0" baseline="0" noProof="0" dirty="0" err="1">
                <a:ln>
                  <a:noFill/>
                </a:ln>
                <a:solidFill>
                  <a:prstClr val="black"/>
                </a:solidFill>
                <a:effectLst/>
                <a:uLnTx/>
                <a:uFillTx/>
                <a:latin typeface="+mn-lt"/>
                <a:ea typeface="+mn-ea"/>
                <a:cs typeface="+mn-cs"/>
              </a:rPr>
              <a:t>with</a:t>
            </a:r>
            <a:r>
              <a:rPr kumimoji="0" lang="fr-CA" sz="1200" b="0" i="1" u="none" strike="noStrike" kern="1200" cap="none" spc="0" normalizeH="0" baseline="0" noProof="0" dirty="0">
                <a:ln>
                  <a:noFill/>
                </a:ln>
                <a:solidFill>
                  <a:prstClr val="black"/>
                </a:solidFill>
                <a:effectLst/>
                <a:uLnTx/>
                <a:uFillTx/>
                <a:latin typeface="+mn-lt"/>
                <a:ea typeface="+mn-ea"/>
                <a:cs typeface="+mn-cs"/>
              </a:rPr>
              <a:t> FASD: Guide to Culture for Non-</a:t>
            </a:r>
            <a:r>
              <a:rPr kumimoji="0" lang="fr-CA" sz="1200" b="0" i="1" u="none" strike="noStrike" kern="1200" cap="none" spc="0" normalizeH="0" baseline="0" noProof="0" dirty="0" err="1">
                <a:ln>
                  <a:noFill/>
                </a:ln>
                <a:solidFill>
                  <a:prstClr val="black"/>
                </a:solidFill>
                <a:effectLst/>
                <a:uLnTx/>
                <a:uFillTx/>
                <a:latin typeface="+mn-lt"/>
                <a:ea typeface="+mn-ea"/>
                <a:cs typeface="+mn-cs"/>
              </a:rPr>
              <a:t>Indigenous</a:t>
            </a:r>
            <a:r>
              <a:rPr kumimoji="0" lang="fr-CA" sz="1200" b="0" i="1"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err="1">
                <a:ln>
                  <a:noFill/>
                </a:ln>
                <a:solidFill>
                  <a:prstClr val="black"/>
                </a:solidFill>
                <a:effectLst/>
                <a:uLnTx/>
                <a:uFillTx/>
                <a:latin typeface="+mn-lt"/>
                <a:ea typeface="+mn-ea"/>
                <a:cs typeface="+mn-cs"/>
              </a:rPr>
              <a:t>Caregivers</a:t>
            </a:r>
            <a:r>
              <a:rPr kumimoji="0" lang="fr-CA" sz="1200" b="0" i="0" u="none" strike="noStrike" kern="1200" cap="none" spc="0" normalizeH="0" baseline="0" noProof="0" dirty="0">
                <a:ln>
                  <a:noFill/>
                </a:ln>
                <a:solidFill>
                  <a:prstClr val="black"/>
                </a:solidFill>
                <a:effectLst/>
                <a:uLnTx/>
                <a:uFillTx/>
                <a:latin typeface="+mn-lt"/>
                <a:ea typeface="+mn-ea"/>
                <a:cs typeface="+mn-cs"/>
              </a:rPr>
              <a:t> (en anglais). Les auteurs sont FASD Ontario – Health Santé – fourni dans la liste de ressources.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https://www.fasdinfotsaf.ca/wp-content/uploads/2019/07/FASD_Indigenous_Final_July2019.pdf</a:t>
            </a:r>
          </a:p>
        </p:txBody>
      </p:sp>
      <p:sp>
        <p:nvSpPr>
          <p:cNvPr id="4" name="Slide Number Placeholder 3"/>
          <p:cNvSpPr>
            <a:spLocks noGrp="1"/>
          </p:cNvSpPr>
          <p:nvPr>
            <p:ph type="sldNum" sz="quarter" idx="5"/>
          </p:nvPr>
        </p:nvSpPr>
        <p:spPr/>
        <p:txBody>
          <a:bodyPr/>
          <a:lstStyle/>
          <a:p>
            <a:fld id="{F456718F-CDEA-4F2A-AA9C-566099C9F967}" type="slidenum">
              <a:rPr lang="en-US" smtClean="0"/>
              <a:t>61</a:t>
            </a:fld>
            <a:endParaRPr lang="en-US"/>
          </a:p>
        </p:txBody>
      </p:sp>
    </p:spTree>
    <p:extLst>
      <p:ext uri="{BB962C8B-B14F-4D97-AF65-F5344CB8AC3E}">
        <p14:creationId xmlns:p14="http://schemas.microsoft.com/office/powerpoint/2010/main" val="434368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Remarque de Mary Ann </a:t>
            </a:r>
            <a:r>
              <a:rPr kumimoji="0" lang="fr-CA" sz="1200" b="0" i="0" u="none" strike="noStrike" kern="1200" cap="none" spc="0" normalizeH="0" baseline="0" noProof="0" dirty="0" err="1">
                <a:ln>
                  <a:noFill/>
                </a:ln>
                <a:solidFill>
                  <a:prstClr val="black"/>
                </a:solidFill>
                <a:effectLst/>
                <a:uLnTx/>
                <a:uFillTx/>
                <a:latin typeface="+mn-lt"/>
                <a:ea typeface="+mn-ea"/>
                <a:cs typeface="+mn-cs"/>
              </a:rPr>
              <a:t>Bunkowsky</a:t>
            </a:r>
            <a:r>
              <a:rPr kumimoji="0" lang="fr-CA" sz="1200" b="0" i="0" u="none" strike="noStrike" kern="1200" cap="none" spc="0" normalizeH="0" baseline="0" noProof="0" dirty="0">
                <a:ln>
                  <a:noFill/>
                </a:ln>
                <a:solidFill>
                  <a:prstClr val="black"/>
                </a:solidFill>
                <a:effectLst/>
                <a:uLnTx/>
                <a:uFillTx/>
                <a:latin typeface="+mn-lt"/>
                <a:ea typeface="+mn-ea"/>
                <a:cs typeface="+mn-cs"/>
              </a:rPr>
              <a:t> (point de vue d’un 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 Il est plus facile d’avoir accès à la sensibilisation, à de l’information et à des ressources portant sur les TSAF en Ontario et partout dans le monde. Grâce à des organisations comme </a:t>
            </a:r>
            <a:r>
              <a:rPr kumimoji="0" lang="fr-CA" sz="1200" b="0" i="0" u="none" strike="noStrike" kern="1200" cap="none" spc="0" normalizeH="0" baseline="0" noProof="0" dirty="0" err="1">
                <a:ln>
                  <a:noFill/>
                </a:ln>
                <a:solidFill>
                  <a:prstClr val="black"/>
                </a:solidFill>
                <a:effectLst/>
                <a:uLnTx/>
                <a:uFillTx/>
                <a:latin typeface="+mn-lt"/>
                <a:ea typeface="+mn-ea"/>
                <a:cs typeface="+mn-cs"/>
              </a:rPr>
              <a:t>CanFASD</a:t>
            </a:r>
            <a:r>
              <a:rPr kumimoji="0" lang="fr-CA" sz="1200" b="0" i="0" u="none" strike="noStrike" kern="1200" cap="none" spc="0" normalizeH="0" baseline="0" noProof="0" dirty="0">
                <a:ln>
                  <a:noFill/>
                </a:ln>
                <a:solidFill>
                  <a:prstClr val="black"/>
                </a:solidFill>
                <a:effectLst/>
                <a:uLnTx/>
                <a:uFillTx/>
                <a:latin typeface="+mn-lt"/>
                <a:ea typeface="+mn-ea"/>
                <a:cs typeface="+mn-cs"/>
              </a:rPr>
              <a:t>, les ressources et les travaux de recherche les plus récents sont à portée de main. Comme nos communautés deviennent de plus en plus conscientes et informées, nous sommes en train d’éliminer la stigmatisation et d’obtenir de bons résultats pour les personnes et les familles. »</a:t>
            </a:r>
          </a:p>
        </p:txBody>
      </p:sp>
      <p:sp>
        <p:nvSpPr>
          <p:cNvPr id="4" name="Slide Number Placeholder 3"/>
          <p:cNvSpPr>
            <a:spLocks noGrp="1"/>
          </p:cNvSpPr>
          <p:nvPr>
            <p:ph type="sldNum" sz="quarter" idx="5"/>
          </p:nvPr>
        </p:nvSpPr>
        <p:spPr/>
        <p:txBody>
          <a:bodyPr/>
          <a:lstStyle/>
          <a:p>
            <a:fld id="{F456718F-CDEA-4F2A-AA9C-566099C9F967}" type="slidenum">
              <a:rPr lang="en-US" smtClean="0"/>
              <a:t>62</a:t>
            </a:fld>
            <a:endParaRPr lang="en-US"/>
          </a:p>
        </p:txBody>
      </p:sp>
    </p:spTree>
    <p:extLst>
      <p:ext uri="{BB962C8B-B14F-4D97-AF65-F5344CB8AC3E}">
        <p14:creationId xmlns:p14="http://schemas.microsoft.com/office/powerpoint/2010/main" val="66115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Célébrez ses succès.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deviendra ainsi plus facile pour lui de reconnaître quelque chose comme une réussite, et par le fait même, de renforcer sa confiance en soi.</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a:t>
            </a:fld>
            <a:endParaRPr lang="en-US"/>
          </a:p>
        </p:txBody>
      </p:sp>
    </p:spTree>
    <p:extLst>
      <p:ext uri="{BB962C8B-B14F-4D97-AF65-F5344CB8AC3E}">
        <p14:creationId xmlns:p14="http://schemas.microsoft.com/office/powerpoint/2010/main" val="933754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organismes qui composent le consortium des organismes responsables relevant du Réseau provincial de la planification coordonnée des services.</a:t>
            </a:r>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63</a:t>
            </a:fld>
            <a:endParaRPr lang="en-US"/>
          </a:p>
        </p:txBody>
      </p:sp>
    </p:spTree>
    <p:extLst>
      <p:ext uri="{BB962C8B-B14F-4D97-AF65-F5344CB8AC3E}">
        <p14:creationId xmlns:p14="http://schemas.microsoft.com/office/powerpoint/2010/main" val="3230609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65</a:t>
            </a:fld>
            <a:endParaRPr lang="en-US"/>
          </a:p>
        </p:txBody>
      </p:sp>
    </p:spTree>
    <p:extLst>
      <p:ext uri="{BB962C8B-B14F-4D97-AF65-F5344CB8AC3E}">
        <p14:creationId xmlns:p14="http://schemas.microsoft.com/office/powerpoint/2010/main" val="268933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Votre enfant fait de belles choses. Reconnaissez ces réussites et complimentez-le.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Agissez en « détective des points forts », répertoriez ses points forts et tenez ce répertoire à jour, en le modifiant lorsqu’il passe à une nouvelle étape (p. ex. : change d’école).</a:t>
            </a:r>
          </a:p>
          <a:p>
            <a:endParaRPr lang="en-US" dirty="0"/>
          </a:p>
        </p:txBody>
      </p:sp>
      <p:sp>
        <p:nvSpPr>
          <p:cNvPr id="4" name="Slide Number Placeholder 3"/>
          <p:cNvSpPr>
            <a:spLocks noGrp="1"/>
          </p:cNvSpPr>
          <p:nvPr>
            <p:ph type="sldNum" sz="quarter" idx="5"/>
          </p:nvPr>
        </p:nvSpPr>
        <p:spPr/>
        <p:txBody>
          <a:bodyPr/>
          <a:lstStyle/>
          <a:p>
            <a:fld id="{C0002F76-FF58-4F5E-8237-C4C19206F9BD}" type="slidenum">
              <a:rPr lang="en-US" smtClean="0"/>
              <a:t>7</a:t>
            </a:fld>
            <a:endParaRPr lang="en-US"/>
          </a:p>
        </p:txBody>
      </p:sp>
    </p:spTree>
    <p:extLst>
      <p:ext uri="{BB962C8B-B14F-4D97-AF65-F5344CB8AC3E}">
        <p14:creationId xmlns:p14="http://schemas.microsoft.com/office/powerpoint/2010/main" val="277115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centres d’intérêt peuvent devenir des points forts.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En nous concentrant sur leurs centres d’intérêt, nous pouvons ainsi reporter toute l’attention que nous accordons à leurs difficultés (p. ex. : l’école, les ennuis avec la justice) et leur ouvrir d’autres horizons dans leur vie.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Par conséquent, ils peuvent aussi s’intéresser davantage aux aspects positifs, acquérir une habileté, occuper un emploi à temps partiel ou faire du bénévolat.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Ils peuvent tirer parti de leurs points forts ou des habiletés acquises à l’école, au travail (donnez des exemples de clients). </a:t>
            </a:r>
          </a:p>
          <a:p>
            <a:endParaRPr lang="en-US" dirty="0"/>
          </a:p>
        </p:txBody>
      </p:sp>
      <p:sp>
        <p:nvSpPr>
          <p:cNvPr id="4" name="Slide Number Placeholder 3"/>
          <p:cNvSpPr>
            <a:spLocks noGrp="1"/>
          </p:cNvSpPr>
          <p:nvPr>
            <p:ph type="sldNum" sz="quarter" idx="5"/>
          </p:nvPr>
        </p:nvSpPr>
        <p:spPr/>
        <p:txBody>
          <a:bodyPr/>
          <a:lstStyle/>
          <a:p>
            <a:fld id="{F456718F-CDEA-4F2A-AA9C-566099C9F967}" type="slidenum">
              <a:rPr lang="en-US" smtClean="0"/>
              <a:t>8</a:t>
            </a:fld>
            <a:endParaRPr lang="en-US"/>
          </a:p>
        </p:txBody>
      </p:sp>
    </p:spTree>
    <p:extLst>
      <p:ext uri="{BB962C8B-B14F-4D97-AF65-F5344CB8AC3E}">
        <p14:creationId xmlns:p14="http://schemas.microsoft.com/office/powerpoint/2010/main" val="111905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centres d’intérêt deviennent des points forts, surtout lorsqu’ils sont bien soutenus.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Si votre enfant aime accomplir une tâche avec vous, comme aller à l’épicerie, effectuez plus d’activités de ce genre avec lui. Cela l’aide à renforcer sa confiance en soi alors qu’il commence à avoir plus d’expériences et que celles-ci sont positives. Les crises et les conflits à répétition qu'il peut avoir avec vous et les autres ne lui plaisent pas non plus. Il préférerait plutôt vivre des expériences positives avec vous.</a:t>
            </a:r>
          </a:p>
        </p:txBody>
      </p:sp>
      <p:sp>
        <p:nvSpPr>
          <p:cNvPr id="4" name="Slide Number Placeholder 3"/>
          <p:cNvSpPr>
            <a:spLocks noGrp="1"/>
          </p:cNvSpPr>
          <p:nvPr>
            <p:ph type="sldNum" sz="quarter" idx="5"/>
          </p:nvPr>
        </p:nvSpPr>
        <p:spPr/>
        <p:txBody>
          <a:bodyPr/>
          <a:lstStyle/>
          <a:p>
            <a:fld id="{F456718F-CDEA-4F2A-AA9C-566099C9F967}" type="slidenum">
              <a:rPr lang="en-US" smtClean="0"/>
              <a:t>9</a:t>
            </a:fld>
            <a:endParaRPr lang="en-US"/>
          </a:p>
        </p:txBody>
      </p:sp>
    </p:spTree>
    <p:extLst>
      <p:ext uri="{BB962C8B-B14F-4D97-AF65-F5344CB8AC3E}">
        <p14:creationId xmlns:p14="http://schemas.microsoft.com/office/powerpoint/2010/main" val="25339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295F-9B53-4A76-9611-BE5E458A2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667381-9437-4E91-BE13-F7F5BE61D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1D71F-C951-4F6B-BEC6-34E982B67F05}"/>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5" name="Footer Placeholder 4">
            <a:extLst>
              <a:ext uri="{FF2B5EF4-FFF2-40B4-BE49-F238E27FC236}">
                <a16:creationId xmlns:a16="http://schemas.microsoft.com/office/drawing/2014/main" id="{4F904E23-8E0D-4825-A55E-51D942693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8BD9F-470C-43A3-B0CC-43B6D0CAF567}"/>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11890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0C12-489C-42B8-94B7-7FACDA433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A0BE45-393B-418C-A5C7-A26DC3208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56B54-9121-44AA-A1F8-83BE9713374A}"/>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5" name="Footer Placeholder 4">
            <a:extLst>
              <a:ext uri="{FF2B5EF4-FFF2-40B4-BE49-F238E27FC236}">
                <a16:creationId xmlns:a16="http://schemas.microsoft.com/office/drawing/2014/main" id="{4101A597-364E-4B1C-9875-5341DCD77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178E3-55EE-48FA-81CB-96FAEFADE7A3}"/>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26455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0F808-78FF-49E3-8C56-3E1B19F23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06F5-6864-40D5-95FF-88583C4816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3124A-EF9D-49F6-96E6-B3D9A5E4FAA9}"/>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5" name="Footer Placeholder 4">
            <a:extLst>
              <a:ext uri="{FF2B5EF4-FFF2-40B4-BE49-F238E27FC236}">
                <a16:creationId xmlns:a16="http://schemas.microsoft.com/office/drawing/2014/main" id="{DFE72B0C-611B-40A1-9CFC-A1065188A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B73A0-0412-46C3-BE2C-6923960907BB}"/>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23398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74C3-5EE1-471D-B84F-6934ABE26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229E7-368D-4491-87E0-4C3D076D7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92803-E05F-4BC3-8E4B-F4B105EF8C50}"/>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5" name="Footer Placeholder 4">
            <a:extLst>
              <a:ext uri="{FF2B5EF4-FFF2-40B4-BE49-F238E27FC236}">
                <a16:creationId xmlns:a16="http://schemas.microsoft.com/office/drawing/2014/main" id="{01A34C6E-3222-49FD-A28F-340563619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6A2FD-CB9E-4EEF-A78B-ADD1E732AE74}"/>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9099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4B30-F980-411B-81CC-79649F437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FD9A7E-B5A2-40A0-A48F-37D09D63D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5E1F-52F1-4521-A1B1-3956F30F50D9}"/>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5" name="Footer Placeholder 4">
            <a:extLst>
              <a:ext uri="{FF2B5EF4-FFF2-40B4-BE49-F238E27FC236}">
                <a16:creationId xmlns:a16="http://schemas.microsoft.com/office/drawing/2014/main" id="{184E0B8F-A365-4719-A007-2829B61C6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CAD02-4619-48AB-AFEB-FFFA1594658F}"/>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51254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B1E6-2AD6-4591-9CD9-0277C0431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D9C48-D82F-4F3A-921F-C8CD4CED9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3B26-4F42-401B-904C-4D8C61BB5B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F25BF-02F0-423B-AF86-BF29D2D0C83E}"/>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6" name="Footer Placeholder 5">
            <a:extLst>
              <a:ext uri="{FF2B5EF4-FFF2-40B4-BE49-F238E27FC236}">
                <a16:creationId xmlns:a16="http://schemas.microsoft.com/office/drawing/2014/main" id="{4B3538C4-B0B7-4532-91D4-721AC9CDB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3DE92-4D62-4979-9348-CEDD68360310}"/>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137784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3C97-E6EA-4002-BE15-4C369DCE1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A424B-C049-4FF4-BA27-4210620F5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52D02-7EDC-4399-B90B-F335ADDC4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E061A-A474-4542-9FD7-8AC61669E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5BE6E-4C87-4CB8-85A5-A2EB9722D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8182A-E39C-4589-8231-2F18E8CE7E19}"/>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8" name="Footer Placeholder 7">
            <a:extLst>
              <a:ext uri="{FF2B5EF4-FFF2-40B4-BE49-F238E27FC236}">
                <a16:creationId xmlns:a16="http://schemas.microsoft.com/office/drawing/2014/main" id="{8473F160-4419-41D9-929C-0C54C8015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99AE8-2AE8-4D2A-B0C5-B09C73905D29}"/>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120193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1A3D-6106-481C-9E58-FD1460294F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45977-16AF-466B-A7B7-55C60099DE10}"/>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4" name="Footer Placeholder 3">
            <a:extLst>
              <a:ext uri="{FF2B5EF4-FFF2-40B4-BE49-F238E27FC236}">
                <a16:creationId xmlns:a16="http://schemas.microsoft.com/office/drawing/2014/main" id="{0110A070-C18E-452D-B3D9-393B6BF863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61A7F-5904-4048-95F4-75CAE7BC9C65}"/>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289774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3FC23-B1FE-4499-A2FE-8932A8F01704}"/>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3" name="Footer Placeholder 2">
            <a:extLst>
              <a:ext uri="{FF2B5EF4-FFF2-40B4-BE49-F238E27FC236}">
                <a16:creationId xmlns:a16="http://schemas.microsoft.com/office/drawing/2014/main" id="{689F22B7-BE8B-4F4C-9730-D47CBE057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40FB01-79D6-4847-923E-2BA8C136C4A2}"/>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396617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8C38-7CB8-4DE0-96B5-79583F419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8FC50D-4CDC-4639-AC87-47B44868F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49BAE-3B8C-4C78-9FA7-440C56612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9F8EE-80E8-4937-A3FF-5E38C3B4DAF5}"/>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6" name="Footer Placeholder 5">
            <a:extLst>
              <a:ext uri="{FF2B5EF4-FFF2-40B4-BE49-F238E27FC236}">
                <a16:creationId xmlns:a16="http://schemas.microsoft.com/office/drawing/2014/main" id="{579BE544-132A-42A2-9248-CB7110DDD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230D7-EA01-402E-B386-FA52239770C3}"/>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40086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E059-BC3B-4F83-9499-D86D93DBA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2FA0A-D214-4BBB-B4F4-2F01DDAFF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595BE-BFAE-444C-BDC9-3384E7C91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45C50-9E0B-462B-AE69-995349A40018}"/>
              </a:ext>
            </a:extLst>
          </p:cNvPr>
          <p:cNvSpPr>
            <a:spLocks noGrp="1"/>
          </p:cNvSpPr>
          <p:nvPr>
            <p:ph type="dt" sz="half" idx="10"/>
          </p:nvPr>
        </p:nvSpPr>
        <p:spPr/>
        <p:txBody>
          <a:bodyPr/>
          <a:lstStyle/>
          <a:p>
            <a:fld id="{8649E273-2D7A-4D75-A6AE-70E20E904547}" type="datetimeFigureOut">
              <a:rPr lang="en-US" smtClean="0"/>
              <a:t>4/27/2021</a:t>
            </a:fld>
            <a:endParaRPr lang="en-US"/>
          </a:p>
        </p:txBody>
      </p:sp>
      <p:sp>
        <p:nvSpPr>
          <p:cNvPr id="6" name="Footer Placeholder 5">
            <a:extLst>
              <a:ext uri="{FF2B5EF4-FFF2-40B4-BE49-F238E27FC236}">
                <a16:creationId xmlns:a16="http://schemas.microsoft.com/office/drawing/2014/main" id="{CF165C8A-8DAD-45D3-AEA8-A6B385C15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CD899-8E1B-436B-8EE2-9FAF0C1791A9}"/>
              </a:ext>
            </a:extLst>
          </p:cNvPr>
          <p:cNvSpPr>
            <a:spLocks noGrp="1"/>
          </p:cNvSpPr>
          <p:nvPr>
            <p:ph type="sldNum" sz="quarter" idx="12"/>
          </p:nvPr>
        </p:nvSpPr>
        <p:spPr/>
        <p:txBody>
          <a:bodyPr/>
          <a:lstStyle/>
          <a:p>
            <a:fld id="{CDCD6B53-B57F-4D6F-9705-B5662B96AE44}" type="slidenum">
              <a:rPr lang="en-US" smtClean="0"/>
              <a:t>‹#›</a:t>
            </a:fld>
            <a:endParaRPr lang="en-US"/>
          </a:p>
        </p:txBody>
      </p:sp>
    </p:spTree>
    <p:extLst>
      <p:ext uri="{BB962C8B-B14F-4D97-AF65-F5344CB8AC3E}">
        <p14:creationId xmlns:p14="http://schemas.microsoft.com/office/powerpoint/2010/main" val="410380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C592F-ABB5-45FC-8FD3-0721B7AB5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E474A8-8A83-4C58-9C1A-5D4E082A7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EA08D-C6CB-4FD4-98F8-399FF4F1C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9E273-2D7A-4D75-A6AE-70E20E904547}" type="datetimeFigureOut">
              <a:rPr lang="en-US" smtClean="0"/>
              <a:t>4/27/2021</a:t>
            </a:fld>
            <a:endParaRPr lang="en-US"/>
          </a:p>
        </p:txBody>
      </p:sp>
      <p:sp>
        <p:nvSpPr>
          <p:cNvPr id="5" name="Footer Placeholder 4">
            <a:extLst>
              <a:ext uri="{FF2B5EF4-FFF2-40B4-BE49-F238E27FC236}">
                <a16:creationId xmlns:a16="http://schemas.microsoft.com/office/drawing/2014/main" id="{C3659D6D-40BA-4250-A552-F8E49E502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9B7C6-E6D4-4884-9B1D-8B985CED8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D6B53-B57F-4D6F-9705-B5662B96AE44}" type="slidenum">
              <a:rPr lang="en-US" smtClean="0"/>
              <a:t>‹#›</a:t>
            </a:fld>
            <a:endParaRPr lang="en-US"/>
          </a:p>
        </p:txBody>
      </p:sp>
    </p:spTree>
    <p:extLst>
      <p:ext uri="{BB962C8B-B14F-4D97-AF65-F5344CB8AC3E}">
        <p14:creationId xmlns:p14="http://schemas.microsoft.com/office/powerpoint/2010/main" val="920287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rockonlearn.ca/courses/le-trouble-du-spectre-de-lalcoolisation-foetale-tsaf-de-lautre-cot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fasdinfotsaf.ca/fr/"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fasdinfotsaf.ca/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ac965253-06fe-4ffb-8eb5-c38685bfd030.filesusr.com/ugd/6eb9fe_6994664f622a423c879f889abff06b8c.pdf" TargetMode="External"/><Relationship Id="rId2" Type="http://schemas.openxmlformats.org/officeDocument/2006/relationships/hyperlink" Target="https://www.mentalhealth.org.uk/sites/default/files/a-guide-to-circles-of-support.pdf" TargetMode="External"/><Relationship Id="rId1" Type="http://schemas.openxmlformats.org/officeDocument/2006/relationships/slideLayout" Target="../slideLayouts/slideLayout2.xml"/><Relationship Id="rId4" Type="http://schemas.openxmlformats.org/officeDocument/2006/relationships/hyperlink" Target="https://www.fasdinfotsaf.ca/wp-content/uploads/2019/07/FASD_Indigenous_Final_July2019.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fasdoutreach.ca/resources/all/b/brief-guidelines-for-caregivers-who-are-emotionally-fragile" TargetMode="External"/><Relationship Id="rId2" Type="http://schemas.openxmlformats.org/officeDocument/2006/relationships/hyperlink" Target="https://www.gov.mb.ca/fs/fasd/pubs/fasd_caregiver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3CE9610F-6982-49C0-9A25-DAC526FEC34A}"/>
              </a:ext>
            </a:extLst>
          </p:cNvPr>
          <p:cNvSpPr/>
          <p:nvPr/>
        </p:nvSpPr>
        <p:spPr>
          <a:xfrm>
            <a:off x="1" y="0"/>
            <a:ext cx="12192000" cy="6858000"/>
          </a:xfrm>
          <a:prstGeom prst="rect">
            <a:avLst/>
          </a:prstGeom>
          <a:solidFill>
            <a:srgbClr val="0067C4"/>
          </a:solidFill>
          <a:ln w="12700">
            <a:miter lim="400000"/>
          </a:ln>
        </p:spPr>
        <p:txBody>
          <a:bodyPr lIns="34289" rIns="34289"/>
          <a:lstStyle/>
          <a:p>
            <a:endParaRPr dirty="0"/>
          </a:p>
        </p:txBody>
      </p:sp>
      <p:sp>
        <p:nvSpPr>
          <p:cNvPr id="13" name="Rectangle 12">
            <a:extLst>
              <a:ext uri="{FF2B5EF4-FFF2-40B4-BE49-F238E27FC236}">
                <a16:creationId xmlns:a16="http://schemas.microsoft.com/office/drawing/2014/main" id="{C9F8651B-B2FF-48DE-917B-F764892BB8F9}"/>
              </a:ext>
            </a:extLst>
          </p:cNvPr>
          <p:cNvSpPr/>
          <p:nvPr/>
        </p:nvSpPr>
        <p:spPr>
          <a:xfrm rot="16200000">
            <a:off x="4273509" y="-1051847"/>
            <a:ext cx="3644980" cy="12191999"/>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691F05-EBFD-4C2D-BC39-E1971F774737}"/>
              </a:ext>
            </a:extLst>
          </p:cNvPr>
          <p:cNvSpPr>
            <a:spLocks noGrp="1"/>
          </p:cNvSpPr>
          <p:nvPr>
            <p:ph type="subTitle" idx="1"/>
          </p:nvPr>
        </p:nvSpPr>
        <p:spPr>
          <a:xfrm>
            <a:off x="733688" y="3069040"/>
            <a:ext cx="9144000" cy="936433"/>
          </a:xfrm>
        </p:spPr>
        <p:txBody>
          <a:bodyPr>
            <a:normAutofit/>
          </a:bodyPr>
          <a:lstStyle/>
          <a:p>
            <a:pPr algn="l"/>
            <a:r>
              <a:rPr lang="fr-FR" dirty="0">
                <a:solidFill>
                  <a:schemeClr val="bg1"/>
                </a:solidFill>
                <a:latin typeface="Brandon Grotesque Black" panose="020B0A03020203060202" pitchFamily="34" charset="0"/>
              </a:rPr>
              <a:t>Un atelier pour les familles</a:t>
            </a:r>
          </a:p>
        </p:txBody>
      </p:sp>
      <p:sp>
        <p:nvSpPr>
          <p:cNvPr id="9" name="object 6">
            <a:extLst>
              <a:ext uri="{FF2B5EF4-FFF2-40B4-BE49-F238E27FC236}">
                <a16:creationId xmlns:a16="http://schemas.microsoft.com/office/drawing/2014/main" id="{21BA093C-03BD-4AE9-9F20-06DADACE0F1C}"/>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chemeClr val="bg1"/>
              </a:solidFill>
            </a:endParaRPr>
          </a:p>
        </p:txBody>
      </p:sp>
      <p:sp>
        <p:nvSpPr>
          <p:cNvPr id="10" name="object 7">
            <a:extLst>
              <a:ext uri="{FF2B5EF4-FFF2-40B4-BE49-F238E27FC236}">
                <a16:creationId xmlns:a16="http://schemas.microsoft.com/office/drawing/2014/main" id="{D777229F-4EEC-468D-8DEE-1132FC4723E7}"/>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1</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C4177C33-F4D8-44C8-86DB-33E37E225F96}"/>
              </a:ext>
            </a:extLst>
          </p:cNvPr>
          <p:cNvSpPr/>
          <p:nvPr/>
        </p:nvSpPr>
        <p:spPr>
          <a:xfrm>
            <a:off x="616914" y="694608"/>
            <a:ext cx="9725966"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6F382-21D5-4037-95BD-2A4C43700980}"/>
              </a:ext>
            </a:extLst>
          </p:cNvPr>
          <p:cNvSpPr/>
          <p:nvPr/>
        </p:nvSpPr>
        <p:spPr>
          <a:xfrm>
            <a:off x="601910" y="1789091"/>
            <a:ext cx="5924150"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DC8A7-395D-4843-849D-88FDDDA19603}"/>
              </a:ext>
            </a:extLst>
          </p:cNvPr>
          <p:cNvSpPr>
            <a:spLocks noGrp="1"/>
          </p:cNvSpPr>
          <p:nvPr>
            <p:ph type="ctrTitle"/>
          </p:nvPr>
        </p:nvSpPr>
        <p:spPr>
          <a:xfrm>
            <a:off x="688876" y="936473"/>
            <a:ext cx="9654004" cy="1890800"/>
          </a:xfrm>
        </p:spPr>
        <p:txBody>
          <a:bodyPr>
            <a:normAutofit fontScale="90000"/>
          </a:bodyPr>
          <a:lstStyle/>
          <a:p>
            <a:pPr algn="l"/>
            <a:r>
              <a:rPr lang="fr-FR" sz="6700" dirty="0">
                <a:latin typeface="Brandon Grotesque Bold" panose="020B0803020203060202" pitchFamily="34" charset="0"/>
              </a:rPr>
              <a:t>SOUTENIR VOTRE </a:t>
            </a:r>
            <a:r>
              <a:rPr lang="en-US" sz="6700" dirty="0">
                <a:latin typeface="Brandon Grotesque Bold" panose="020B0803020203060202" pitchFamily="34" charset="0"/>
              </a:rPr>
              <a:t>ENFANT</a:t>
            </a:r>
            <a:br>
              <a:rPr lang="en-US" dirty="0">
                <a:solidFill>
                  <a:srgbClr val="005EB4"/>
                </a:solidFill>
                <a:latin typeface="Brandon Grotesque Bold" panose="020B0803020203060202" pitchFamily="34" charset="0"/>
              </a:rPr>
            </a:br>
            <a:r>
              <a:rPr lang="en-US" sz="2200" dirty="0">
                <a:solidFill>
                  <a:srgbClr val="005EB4"/>
                </a:solidFill>
                <a:latin typeface="Brandon Grotesque Bold" panose="020B0803020203060202" pitchFamily="34" charset="0"/>
              </a:rPr>
              <a:t> </a:t>
            </a:r>
            <a:br>
              <a:rPr lang="en-US" dirty="0">
                <a:solidFill>
                  <a:srgbClr val="005EB4"/>
                </a:solidFill>
                <a:latin typeface="Brandon Grotesque Bold" panose="020B0803020203060202" pitchFamily="34" charset="0"/>
              </a:rPr>
            </a:br>
            <a:r>
              <a:rPr lang="en-US" sz="6700" dirty="0">
                <a:latin typeface="Brandon Grotesque Bold" panose="020B0803020203060202" pitchFamily="34" charset="0"/>
              </a:rPr>
              <a:t>AYANT UN TSAF</a:t>
            </a:r>
            <a:endParaRPr lang="en-US" dirty="0">
              <a:latin typeface="Brandon Grotesque Bold" panose="020B0803020203060202" pitchFamily="34" charset="0"/>
            </a:endParaRPr>
          </a:p>
        </p:txBody>
      </p:sp>
      <p:pic>
        <p:nvPicPr>
          <p:cNvPr id="5" name="Picture 4" descr="A picture containing text, crowd&#10;&#10;Description automatically generated">
            <a:extLst>
              <a:ext uri="{FF2B5EF4-FFF2-40B4-BE49-F238E27FC236}">
                <a16:creationId xmlns:a16="http://schemas.microsoft.com/office/drawing/2014/main" id="{B2CECF8D-9630-475B-ADD2-960DA9D83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22" y="3876204"/>
            <a:ext cx="7075061" cy="3223563"/>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218B0023-8677-4254-9E4A-A204D576C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93" y="5793488"/>
            <a:ext cx="2508509" cy="704089"/>
          </a:xfrm>
          <a:prstGeom prst="rect">
            <a:avLst/>
          </a:prstGeom>
        </p:spPr>
      </p:pic>
    </p:spTree>
    <p:extLst>
      <p:ext uri="{BB962C8B-B14F-4D97-AF65-F5344CB8AC3E}">
        <p14:creationId xmlns:p14="http://schemas.microsoft.com/office/powerpoint/2010/main" val="140921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1820BEE-3904-4F65-89AC-C1BECA41FCF7}"/>
              </a:ext>
            </a:extLst>
          </p:cNvPr>
          <p:cNvSpPr/>
          <p:nvPr/>
        </p:nvSpPr>
        <p:spPr>
          <a:xfrm>
            <a:off x="1" y="0"/>
            <a:ext cx="12192000" cy="6858000"/>
          </a:xfrm>
          <a:prstGeom prst="rect">
            <a:avLst/>
          </a:prstGeom>
          <a:solidFill>
            <a:srgbClr val="4D3292"/>
          </a:solidFill>
          <a:ln w="12700">
            <a:miter lim="400000"/>
          </a:ln>
        </p:spPr>
        <p:txBody>
          <a:bodyPr lIns="34289" rIns="34289"/>
          <a:lstStyle/>
          <a:p>
            <a:endParaRPr sz="1086"/>
          </a:p>
        </p:txBody>
      </p:sp>
      <p:sp>
        <p:nvSpPr>
          <p:cNvPr id="9" name="Rectangle 12">
            <a:extLst>
              <a:ext uri="{FF2B5EF4-FFF2-40B4-BE49-F238E27FC236}">
                <a16:creationId xmlns:a16="http://schemas.microsoft.com/office/drawing/2014/main" id="{5FCCAAD3-8141-44F5-90D3-B17D95071E3D}"/>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pic>
        <p:nvPicPr>
          <p:cNvPr id="10" name="pattern-thankyou.png" descr="pattern-thankyou.png">
            <a:extLst>
              <a:ext uri="{FF2B5EF4-FFF2-40B4-BE49-F238E27FC236}">
                <a16:creationId xmlns:a16="http://schemas.microsoft.com/office/drawing/2014/main" id="{6B09F1E6-615A-439C-AA18-71684E69ED12}"/>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4F0F4F06-D7CD-4AAD-A66D-A6F7CC84EA61}"/>
              </a:ext>
            </a:extLst>
          </p:cNvPr>
          <p:cNvSpPr>
            <a:spLocks noGrp="1"/>
          </p:cNvSpPr>
          <p:nvPr>
            <p:ph type="body" idx="1"/>
          </p:nvPr>
        </p:nvSpPr>
        <p:spPr>
          <a:xfrm>
            <a:off x="727075" y="4944462"/>
            <a:ext cx="10515600" cy="1307113"/>
          </a:xfrm>
        </p:spPr>
        <p:txBody>
          <a:bodyPr>
            <a:normAutofit/>
          </a:bodyPr>
          <a:lstStyle/>
          <a:p>
            <a:r>
              <a:rPr lang="fr-FR"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Un TSAF peut porter atteinte à certaines régions du cerveau</a:t>
            </a:r>
            <a:endParaRPr lang="en-US"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endParaRPr>
          </a:p>
        </p:txBody>
      </p:sp>
      <p:sp>
        <p:nvSpPr>
          <p:cNvPr id="6" name="object 6">
            <a:extLst>
              <a:ext uri="{FF2B5EF4-FFF2-40B4-BE49-F238E27FC236}">
                <a16:creationId xmlns:a16="http://schemas.microsoft.com/office/drawing/2014/main" id="{913ABF07-49DF-4AB2-9B09-B21F3047340E}"/>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068F2ECE-41E8-4BF7-81BC-44E45560242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10</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E951B10A-1252-4761-AEA4-B8481DB30CD4}"/>
              </a:ext>
            </a:extLst>
          </p:cNvPr>
          <p:cNvSpPr/>
          <p:nvPr/>
        </p:nvSpPr>
        <p:spPr>
          <a:xfrm>
            <a:off x="623346" y="2527533"/>
            <a:ext cx="7707854"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B516C1-B3FC-4B60-92AB-AF04643F52E8}"/>
              </a:ext>
            </a:extLst>
          </p:cNvPr>
          <p:cNvSpPr/>
          <p:nvPr/>
        </p:nvSpPr>
        <p:spPr>
          <a:xfrm>
            <a:off x="623346" y="3627787"/>
            <a:ext cx="9780494"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BDCC-7ED7-432B-BFDF-C75D14519204}"/>
              </a:ext>
            </a:extLst>
          </p:cNvPr>
          <p:cNvSpPr>
            <a:spLocks noGrp="1"/>
          </p:cNvSpPr>
          <p:nvPr>
            <p:ph type="title"/>
          </p:nvPr>
        </p:nvSpPr>
        <p:spPr>
          <a:xfrm>
            <a:off x="679450" y="1814513"/>
            <a:ext cx="10515600" cy="2852737"/>
          </a:xfrm>
        </p:spPr>
        <p:txBody>
          <a:bodyPr/>
          <a:lstStyle/>
          <a:p>
            <a:r>
              <a:rPr lang="en-US" dirty="0">
                <a:solidFill>
                  <a:srgbClr val="402978"/>
                </a:solidFill>
                <a:latin typeface="Brandon Grotesque Bold" panose="020B0803020203060202" pitchFamily="34" charset="0"/>
              </a:rPr>
              <a:t>CHAQUE PERSONNE</a:t>
            </a:r>
            <a:br>
              <a:rPr lang="en-US" dirty="0">
                <a:solidFill>
                  <a:srgbClr val="402978"/>
                </a:solidFill>
                <a:latin typeface="Brandon Grotesque Bold" panose="020B0803020203060202" pitchFamily="34" charset="0"/>
              </a:rPr>
            </a:br>
            <a:r>
              <a:rPr lang="en-US" sz="2000" dirty="0">
                <a:solidFill>
                  <a:srgbClr val="402978"/>
                </a:solidFill>
                <a:latin typeface="Brandon Grotesque Bold" panose="020B0803020203060202" pitchFamily="34" charset="0"/>
              </a:rPr>
              <a:t> </a:t>
            </a:r>
            <a:br>
              <a:rPr lang="en-US" dirty="0">
                <a:solidFill>
                  <a:srgbClr val="402978"/>
                </a:solidFill>
                <a:latin typeface="Brandon Grotesque Bold" panose="020B0803020203060202" pitchFamily="34" charset="0"/>
              </a:rPr>
            </a:br>
            <a:r>
              <a:rPr lang="en-US" dirty="0">
                <a:solidFill>
                  <a:srgbClr val="402978"/>
                </a:solidFill>
                <a:latin typeface="Brandon Grotesque Bold" panose="020B0803020203060202" pitchFamily="34" charset="0"/>
              </a:rPr>
              <a:t>APPREND DIFFÉREMMENT</a:t>
            </a:r>
          </a:p>
        </p:txBody>
      </p:sp>
    </p:spTree>
    <p:extLst>
      <p:ext uri="{BB962C8B-B14F-4D97-AF65-F5344CB8AC3E}">
        <p14:creationId xmlns:p14="http://schemas.microsoft.com/office/powerpoint/2010/main" val="372341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6EF0-64A5-411E-83E9-C4F98CAB0095}"/>
              </a:ext>
            </a:extLst>
          </p:cNvPr>
          <p:cNvSpPr>
            <a:spLocks noGrp="1"/>
          </p:cNvSpPr>
          <p:nvPr>
            <p:ph type="title"/>
          </p:nvPr>
        </p:nvSpPr>
        <p:spPr>
          <a:xfrm>
            <a:off x="520030" y="318721"/>
            <a:ext cx="10515600" cy="1325563"/>
          </a:xfrm>
        </p:spPr>
        <p:txBody>
          <a:bodyPr/>
          <a:lstStyle/>
          <a:p>
            <a:r>
              <a:rPr lang="fr-FR" dirty="0">
                <a:latin typeface="Brandon Grotesque Bold" panose="020B0803020203060202" pitchFamily="34" charset="0"/>
              </a:rPr>
              <a:t>Le réseau </a:t>
            </a:r>
            <a:r>
              <a:rPr lang="fr-FR" dirty="0" err="1">
                <a:latin typeface="Brandon Grotesque Bold" panose="020B0803020203060202" pitchFamily="34" charset="0"/>
              </a:rPr>
              <a:t>CanFASD</a:t>
            </a:r>
            <a:r>
              <a:rPr lang="fr-FR" dirty="0">
                <a:latin typeface="Brandon Grotesque Bold" panose="020B0803020203060202" pitchFamily="34" charset="0"/>
              </a:rPr>
              <a:t> décrit le TSAF</a:t>
            </a:r>
            <a:br>
              <a:rPr lang="fr-FR" dirty="0">
                <a:latin typeface="Brandon Grotesque Bold" panose="020B0803020203060202" pitchFamily="34" charset="0"/>
              </a:rPr>
            </a:br>
            <a:r>
              <a:rPr lang="fr-FR" dirty="0">
                <a:latin typeface="Brandon Grotesque Bold" panose="020B0803020203060202" pitchFamily="34" charset="0"/>
              </a:rPr>
              <a:t>comme étant</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8D4A3B12-067C-4368-87C5-07B30C1CC073}"/>
              </a:ext>
            </a:extLst>
          </p:cNvPr>
          <p:cNvSpPr>
            <a:spLocks noGrp="1"/>
          </p:cNvSpPr>
          <p:nvPr>
            <p:ph idx="1"/>
          </p:nvPr>
        </p:nvSpPr>
        <p:spPr>
          <a:xfrm>
            <a:off x="1429140" y="2444114"/>
            <a:ext cx="7286624" cy="3643313"/>
          </a:xfrm>
        </p:spPr>
        <p:txBody>
          <a:bodyPr/>
          <a:lstStyle/>
          <a:p>
            <a:pPr marL="0" indent="0">
              <a:buNone/>
            </a:pPr>
            <a:r>
              <a:rPr lang="fr-FR" i="1" dirty="0">
                <a:latin typeface="Lato" panose="020F0502020204030203" pitchFamily="34" charset="0"/>
                <a:ea typeface="Lato" panose="020F0502020204030203" pitchFamily="34" charset="0"/>
                <a:cs typeface="Lato" panose="020F0502020204030203" pitchFamily="34" charset="0"/>
              </a:rPr>
              <a:t> « une limitation fonctionnelle permanente qui porte atteinte au cerveau et au corps d’une personne qui a été exposée à l’alcool dans l’utérus. Toutes les personnes ayant un TSAF ont à la fois des points forts et des difficultés, et auront besoin de mesures de soutien particulières pour les aider à réussir dans plusieurs aspects de leur vie quotidienne. »</a:t>
            </a:r>
          </a:p>
        </p:txBody>
      </p:sp>
      <p:sp>
        <p:nvSpPr>
          <p:cNvPr id="6" name="object 6">
            <a:extLst>
              <a:ext uri="{FF2B5EF4-FFF2-40B4-BE49-F238E27FC236}">
                <a16:creationId xmlns:a16="http://schemas.microsoft.com/office/drawing/2014/main" id="{2955B811-DCCD-4D37-8519-93CDFFB85FCF}"/>
              </a:ext>
            </a:extLst>
          </p:cNvPr>
          <p:cNvSpPr/>
          <p:nvPr/>
        </p:nvSpPr>
        <p:spPr>
          <a:xfrm>
            <a:off x="10666953" y="5486400"/>
            <a:ext cx="1" cy="1371600"/>
          </a:xfrm>
          <a:prstGeom prst="line">
            <a:avLst/>
          </a:prstGeom>
          <a:ln>
            <a:solidFill>
              <a:srgbClr val="402978"/>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74843220-46FA-43A7-9E9F-0539369EA44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402978"/>
                </a:solidFill>
                <a:latin typeface="Lato Heavy" panose="020F0502020204030203" pitchFamily="34" charset="0"/>
                <a:ea typeface="Lato Heavy" panose="020F0502020204030203" pitchFamily="34" charset="0"/>
                <a:cs typeface="Lato Heavy" panose="020F0502020204030203" pitchFamily="34" charset="0"/>
              </a:rPr>
              <a:t>11</a:t>
            </a:r>
            <a:endParaRPr sz="900">
              <a:solidFill>
                <a:srgbClr val="40297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85214C78-D9B8-4082-B05A-190EFECAE9A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36E8B746-CB75-48BA-9510-D690F66E2C7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1" name="object 7">
            <a:extLst>
              <a:ext uri="{FF2B5EF4-FFF2-40B4-BE49-F238E27FC236}">
                <a16:creationId xmlns:a16="http://schemas.microsoft.com/office/drawing/2014/main" id="{D6816F5B-3476-4EAF-83EC-B4256EDBE687}"/>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
        <p:nvSpPr>
          <p:cNvPr id="12" name="TextBox 11">
            <a:extLst>
              <a:ext uri="{FF2B5EF4-FFF2-40B4-BE49-F238E27FC236}">
                <a16:creationId xmlns:a16="http://schemas.microsoft.com/office/drawing/2014/main" id="{D7087E07-187D-4E4A-9068-3A7BD0D04421}"/>
              </a:ext>
            </a:extLst>
          </p:cNvPr>
          <p:cNvSpPr txBox="1"/>
          <p:nvPr/>
        </p:nvSpPr>
        <p:spPr>
          <a:xfrm>
            <a:off x="251670" y="2844001"/>
            <a:ext cx="1177470" cy="2646878"/>
          </a:xfrm>
          <a:prstGeom prst="rect">
            <a:avLst/>
          </a:prstGeom>
          <a:noFill/>
        </p:spPr>
        <p:txBody>
          <a:bodyPr wrap="square" rtlCol="0">
            <a:spAutoFit/>
          </a:bodyPr>
          <a:lstStyle/>
          <a:p>
            <a:r>
              <a:rPr lang="en-US" sz="16600" dirty="0">
                <a:solidFill>
                  <a:srgbClr val="402978"/>
                </a:solidFill>
                <a:latin typeface="Brandon Grotesque Black" panose="020B0A03020203060202" pitchFamily="34" charset="0"/>
              </a:rPr>
              <a:t>“</a:t>
            </a:r>
          </a:p>
        </p:txBody>
      </p:sp>
    </p:spTree>
    <p:extLst>
      <p:ext uri="{BB962C8B-B14F-4D97-AF65-F5344CB8AC3E}">
        <p14:creationId xmlns:p14="http://schemas.microsoft.com/office/powerpoint/2010/main" val="399908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8588D9CC-2E8D-46D0-9F1B-97537360DA8F}"/>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DBCB3AA9-8792-4D9E-B65D-7BB56769F4F1}"/>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 name="Title 1">
            <a:extLst>
              <a:ext uri="{FF2B5EF4-FFF2-40B4-BE49-F238E27FC236}">
                <a16:creationId xmlns:a16="http://schemas.microsoft.com/office/drawing/2014/main" id="{B1258A1B-04E4-4C2B-9AAD-8478D846B6DA}"/>
              </a:ext>
            </a:extLst>
          </p:cNvPr>
          <p:cNvSpPr>
            <a:spLocks noGrp="1"/>
          </p:cNvSpPr>
          <p:nvPr>
            <p:ph type="title"/>
          </p:nvPr>
        </p:nvSpPr>
        <p:spPr>
          <a:xfrm>
            <a:off x="504824" y="594325"/>
            <a:ext cx="10515600" cy="1325563"/>
          </a:xfrm>
        </p:spPr>
        <p:txBody>
          <a:bodyPr/>
          <a:lstStyle/>
          <a:p>
            <a:r>
              <a:rPr lang="fr-FR" dirty="0">
                <a:latin typeface="Brandon Grotesque Bold" panose="020B0803020203060202" pitchFamily="34" charset="0"/>
              </a:rPr>
              <a:t>Dix fonctions cérébrales</a:t>
            </a:r>
            <a:br>
              <a:rPr lang="fr-FR" dirty="0">
                <a:latin typeface="Brandon Grotesque Bold" panose="020B0803020203060202" pitchFamily="34" charset="0"/>
              </a:rPr>
            </a:br>
            <a:r>
              <a:rPr lang="fr-FR" dirty="0">
                <a:latin typeface="Brandon Grotesque Bold" panose="020B0803020203060202" pitchFamily="34" charset="0"/>
              </a:rPr>
              <a:t>touchées par le TSAF</a:t>
            </a:r>
            <a:endParaRPr lang="en-US" dirty="0">
              <a:latin typeface="Brandon Grotesque Bold" panose="020B0803020203060202" pitchFamily="34" charset="0"/>
            </a:endParaRPr>
          </a:p>
        </p:txBody>
      </p:sp>
      <p:sp>
        <p:nvSpPr>
          <p:cNvPr id="9" name="object 6">
            <a:extLst>
              <a:ext uri="{FF2B5EF4-FFF2-40B4-BE49-F238E27FC236}">
                <a16:creationId xmlns:a16="http://schemas.microsoft.com/office/drawing/2014/main" id="{BF287F16-7DFA-4B76-BD78-3F50020DCC1F}"/>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E0E6C738-6E4A-429E-9574-83EAF7A9896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12</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4" name="Picture 3" descr="Background pattern&#10;&#10;Description automatically generated">
            <a:extLst>
              <a:ext uri="{FF2B5EF4-FFF2-40B4-BE49-F238E27FC236}">
                <a16:creationId xmlns:a16="http://schemas.microsoft.com/office/drawing/2014/main" id="{A90FAC7A-A679-49B2-8F45-96543CC31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005" y="664585"/>
            <a:ext cx="5734041" cy="5712871"/>
          </a:xfrm>
          <a:prstGeom prst="rect">
            <a:avLst/>
          </a:prstGeom>
        </p:spPr>
      </p:pic>
      <p:sp>
        <p:nvSpPr>
          <p:cNvPr id="11" name="TextBox 10">
            <a:extLst>
              <a:ext uri="{FF2B5EF4-FFF2-40B4-BE49-F238E27FC236}">
                <a16:creationId xmlns:a16="http://schemas.microsoft.com/office/drawing/2014/main" id="{3D36AFC8-3BB8-4C56-9905-9BEF41DB3C6B}"/>
              </a:ext>
            </a:extLst>
          </p:cNvPr>
          <p:cNvSpPr txBox="1"/>
          <p:nvPr/>
        </p:nvSpPr>
        <p:spPr>
          <a:xfrm>
            <a:off x="7261436" y="1048270"/>
            <a:ext cx="885178" cy="415498"/>
          </a:xfrm>
          <a:prstGeom prst="rect">
            <a:avLst/>
          </a:prstGeom>
          <a:noFill/>
        </p:spPr>
        <p:txBody>
          <a:bodyPr wrap="none" rtlCol="0">
            <a:spAutoFit/>
          </a:bodyPr>
          <a:lstStyle/>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Rendement</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scolaire</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TextBox 13">
            <a:extLst>
              <a:ext uri="{FF2B5EF4-FFF2-40B4-BE49-F238E27FC236}">
                <a16:creationId xmlns:a16="http://schemas.microsoft.com/office/drawing/2014/main" id="{6C3B5B4D-1E79-4C63-A573-B913C45680BF}"/>
              </a:ext>
            </a:extLst>
          </p:cNvPr>
          <p:cNvSpPr txBox="1"/>
          <p:nvPr/>
        </p:nvSpPr>
        <p:spPr>
          <a:xfrm>
            <a:off x="5950380" y="1504390"/>
            <a:ext cx="840294" cy="415498"/>
          </a:xfrm>
          <a:prstGeom prst="rect">
            <a:avLst/>
          </a:prstGeom>
          <a:noFill/>
        </p:spPr>
        <p:txBody>
          <a:bodyPr wrap="none" rtlCol="0">
            <a:spAutoFit/>
          </a:bodyPr>
          <a:lstStyle/>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Régulation</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de </a:t>
            </a: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l’affect</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5" name="TextBox 14">
            <a:extLst>
              <a:ext uri="{FF2B5EF4-FFF2-40B4-BE49-F238E27FC236}">
                <a16:creationId xmlns:a16="http://schemas.microsoft.com/office/drawing/2014/main" id="{9D4473A0-3627-43D3-93EE-93D69685C8D0}"/>
              </a:ext>
            </a:extLst>
          </p:cNvPr>
          <p:cNvSpPr txBox="1"/>
          <p:nvPr/>
        </p:nvSpPr>
        <p:spPr>
          <a:xfrm>
            <a:off x="4875645" y="2686570"/>
            <a:ext cx="1317990" cy="253916"/>
          </a:xfrm>
          <a:prstGeom prst="rect">
            <a:avLst/>
          </a:prstGeom>
          <a:noFill/>
        </p:spPr>
        <p:txBody>
          <a:bodyPr wrap="none" rtlCol="0">
            <a:spAutoFit/>
          </a:bodyPr>
          <a:lstStyle/>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Habiletés</a:t>
            </a:r>
            <a:r>
              <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motrices</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6" name="TextBox 15">
            <a:extLst>
              <a:ext uri="{FF2B5EF4-FFF2-40B4-BE49-F238E27FC236}">
                <a16:creationId xmlns:a16="http://schemas.microsoft.com/office/drawing/2014/main" id="{3C748309-5C30-48A6-8A26-E81C232CB60E}"/>
              </a:ext>
            </a:extLst>
          </p:cNvPr>
          <p:cNvSpPr txBox="1"/>
          <p:nvPr/>
        </p:nvSpPr>
        <p:spPr>
          <a:xfrm>
            <a:off x="4921427" y="3803215"/>
            <a:ext cx="1276311" cy="738664"/>
          </a:xfrm>
          <a:prstGeom prst="rect">
            <a:avLst/>
          </a:prstGeom>
          <a:noFill/>
        </p:spPr>
        <p:txBody>
          <a:bodyPr wrap="none" rtlCol="0">
            <a:spAutoFit/>
          </a:bodyPr>
          <a:lstStyle/>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Comportement</a:t>
            </a:r>
          </a:p>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adaptatif,</a:t>
            </a:r>
          </a:p>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communication et</a:t>
            </a:r>
          </a:p>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habiletés sociales</a:t>
            </a:r>
          </a:p>
        </p:txBody>
      </p:sp>
      <p:sp>
        <p:nvSpPr>
          <p:cNvPr id="17" name="TextBox 16">
            <a:extLst>
              <a:ext uri="{FF2B5EF4-FFF2-40B4-BE49-F238E27FC236}">
                <a16:creationId xmlns:a16="http://schemas.microsoft.com/office/drawing/2014/main" id="{56962F0B-667B-4ADE-ADBB-91F934942110}"/>
              </a:ext>
            </a:extLst>
          </p:cNvPr>
          <p:cNvSpPr txBox="1"/>
          <p:nvPr/>
        </p:nvSpPr>
        <p:spPr>
          <a:xfrm>
            <a:off x="5952788" y="5145861"/>
            <a:ext cx="835485" cy="415498"/>
          </a:xfrm>
          <a:prstGeom prst="rect">
            <a:avLst/>
          </a:prstGeom>
          <a:noFill/>
        </p:spPr>
        <p:txBody>
          <a:bodyPr wrap="none" rtlCol="0">
            <a:spAutoFit/>
          </a:bodyPr>
          <a:lstStyle/>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Fonction</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exécutives</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8" name="TextBox 17">
            <a:extLst>
              <a:ext uri="{FF2B5EF4-FFF2-40B4-BE49-F238E27FC236}">
                <a16:creationId xmlns:a16="http://schemas.microsoft.com/office/drawing/2014/main" id="{0E6B7047-4E22-4437-BB92-02336ED64905}"/>
              </a:ext>
            </a:extLst>
          </p:cNvPr>
          <p:cNvSpPr txBox="1"/>
          <p:nvPr/>
        </p:nvSpPr>
        <p:spPr>
          <a:xfrm>
            <a:off x="8641774" y="1549493"/>
            <a:ext cx="774571" cy="253916"/>
          </a:xfrm>
          <a:prstGeom prst="rect">
            <a:avLst/>
          </a:prstGeom>
          <a:noFill/>
        </p:spPr>
        <p:txBody>
          <a:bodyPr wrap="none" rtlCol="0">
            <a:spAutoFit/>
          </a:bodyPr>
          <a:lstStyle/>
          <a:p>
            <a:pPr algn="ctr"/>
            <a:r>
              <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Attention</a:t>
            </a:r>
          </a:p>
        </p:txBody>
      </p:sp>
      <p:sp>
        <p:nvSpPr>
          <p:cNvPr id="19" name="TextBox 18">
            <a:extLst>
              <a:ext uri="{FF2B5EF4-FFF2-40B4-BE49-F238E27FC236}">
                <a16:creationId xmlns:a16="http://schemas.microsoft.com/office/drawing/2014/main" id="{67AED41B-6FFD-4AA2-845F-5F65115D591C}"/>
              </a:ext>
            </a:extLst>
          </p:cNvPr>
          <p:cNvSpPr txBox="1"/>
          <p:nvPr/>
        </p:nvSpPr>
        <p:spPr>
          <a:xfrm>
            <a:off x="9465098" y="2673247"/>
            <a:ext cx="777777" cy="253916"/>
          </a:xfrm>
          <a:prstGeom prst="rect">
            <a:avLst/>
          </a:prstGeom>
          <a:noFill/>
        </p:spPr>
        <p:txBody>
          <a:bodyPr wrap="none" rtlCol="0">
            <a:spAutoFit/>
          </a:bodyPr>
          <a:lstStyle/>
          <a:p>
            <a:pPr algn="ctr"/>
            <a:r>
              <a:rPr lang="en-US" sz="1050">
                <a:solidFill>
                  <a:schemeClr val="bg1"/>
                </a:solidFill>
                <a:latin typeface="Lato Black" panose="020F0502020204030203" pitchFamily="34" charset="0"/>
                <a:ea typeface="Lato Black" panose="020F0502020204030203" pitchFamily="34" charset="0"/>
                <a:cs typeface="Lato Black" panose="020F0502020204030203" pitchFamily="34" charset="0"/>
              </a:rPr>
              <a:t>Cognition</a:t>
            </a:r>
          </a:p>
        </p:txBody>
      </p:sp>
      <p:sp>
        <p:nvSpPr>
          <p:cNvPr id="20" name="TextBox 19">
            <a:extLst>
              <a:ext uri="{FF2B5EF4-FFF2-40B4-BE49-F238E27FC236}">
                <a16:creationId xmlns:a16="http://schemas.microsoft.com/office/drawing/2014/main" id="{724981B2-02E4-4B45-99F4-E14B31D66AD4}"/>
              </a:ext>
            </a:extLst>
          </p:cNvPr>
          <p:cNvSpPr txBox="1"/>
          <p:nvPr/>
        </p:nvSpPr>
        <p:spPr>
          <a:xfrm>
            <a:off x="7073885" y="5428009"/>
            <a:ext cx="1260280" cy="900246"/>
          </a:xfrm>
          <a:prstGeom prst="rect">
            <a:avLst/>
          </a:prstGeom>
          <a:noFill/>
        </p:spPr>
        <p:txBody>
          <a:bodyPr wrap="none" rtlCol="0">
            <a:spAutoFit/>
          </a:bodyPr>
          <a:lstStyle/>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Neuroanatomie –</a:t>
            </a:r>
          </a:p>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Neurophysiologie</a:t>
            </a:r>
          </a:p>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(structure et</a:t>
            </a:r>
          </a:p>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fonction</a:t>
            </a:r>
          </a:p>
          <a:p>
            <a:pPr algn="ctr"/>
            <a:r>
              <a:rPr lang="fr-FR" sz="1050" dirty="0">
                <a:solidFill>
                  <a:schemeClr val="bg1"/>
                </a:solidFill>
                <a:latin typeface="Lato Black" panose="020F0502020204030203" pitchFamily="34" charset="0"/>
                <a:ea typeface="Lato Black" panose="020F0502020204030203" pitchFamily="34" charset="0"/>
                <a:cs typeface="Lato Black" panose="020F0502020204030203" pitchFamily="34" charset="0"/>
              </a:rPr>
              <a:t>du cerveau)</a:t>
            </a:r>
          </a:p>
        </p:txBody>
      </p:sp>
      <p:sp>
        <p:nvSpPr>
          <p:cNvPr id="22" name="TextBox 21">
            <a:extLst>
              <a:ext uri="{FF2B5EF4-FFF2-40B4-BE49-F238E27FC236}">
                <a16:creationId xmlns:a16="http://schemas.microsoft.com/office/drawing/2014/main" id="{10EB2E70-1A8F-4DC5-8C6E-CA2A973ADA97}"/>
              </a:ext>
            </a:extLst>
          </p:cNvPr>
          <p:cNvSpPr txBox="1"/>
          <p:nvPr/>
        </p:nvSpPr>
        <p:spPr>
          <a:xfrm>
            <a:off x="9510785" y="4079393"/>
            <a:ext cx="686406" cy="253916"/>
          </a:xfrm>
          <a:prstGeom prst="rect">
            <a:avLst/>
          </a:prstGeom>
          <a:noFill/>
        </p:spPr>
        <p:txBody>
          <a:bodyPr wrap="none" rtlCol="0">
            <a:spAutoFit/>
          </a:bodyPr>
          <a:lstStyle/>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Langage</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3" name="TextBox 22">
            <a:extLst>
              <a:ext uri="{FF2B5EF4-FFF2-40B4-BE49-F238E27FC236}">
                <a16:creationId xmlns:a16="http://schemas.microsoft.com/office/drawing/2014/main" id="{8BB9FB00-6A6C-4BEE-83FB-67F215C20750}"/>
              </a:ext>
            </a:extLst>
          </p:cNvPr>
          <p:cNvSpPr txBox="1"/>
          <p:nvPr/>
        </p:nvSpPr>
        <p:spPr>
          <a:xfrm>
            <a:off x="8660084" y="5231586"/>
            <a:ext cx="737702" cy="253916"/>
          </a:xfrm>
          <a:prstGeom prst="rect">
            <a:avLst/>
          </a:prstGeom>
          <a:noFill/>
        </p:spPr>
        <p:txBody>
          <a:bodyPr wrap="none" rtlCol="0">
            <a:spAutoFit/>
          </a:bodyPr>
          <a:lstStyle/>
          <a:p>
            <a:pPr algn="ctr"/>
            <a:r>
              <a:rPr lang="en-US" sz="105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Mémoire</a:t>
            </a:r>
            <a:endParaRPr lang="en-US" sz="105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53108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EB34EDCF-78F7-4ABB-AD7A-E0904AE64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057" y="1319899"/>
            <a:ext cx="8807477" cy="4714445"/>
          </a:xfrm>
          <a:prstGeom prst="rect">
            <a:avLst/>
          </a:prstGeom>
        </p:spPr>
      </p:pic>
      <p:sp>
        <p:nvSpPr>
          <p:cNvPr id="10" name="Title 9">
            <a:extLst>
              <a:ext uri="{FF2B5EF4-FFF2-40B4-BE49-F238E27FC236}">
                <a16:creationId xmlns:a16="http://schemas.microsoft.com/office/drawing/2014/main" id="{365BDB6F-A5B0-455D-AF6E-794FC4909BBD}"/>
              </a:ext>
            </a:extLst>
          </p:cNvPr>
          <p:cNvSpPr>
            <a:spLocks noGrp="1"/>
          </p:cNvSpPr>
          <p:nvPr>
            <p:ph type="title"/>
          </p:nvPr>
        </p:nvSpPr>
        <p:spPr>
          <a:xfrm>
            <a:off x="482600" y="301625"/>
            <a:ext cx="10515600" cy="1325563"/>
          </a:xfrm>
        </p:spPr>
        <p:txBody>
          <a:bodyPr/>
          <a:lstStyle/>
          <a:p>
            <a:r>
              <a:rPr lang="en-US" dirty="0" err="1">
                <a:latin typeface="Brandon Grotesque Bold" panose="020B0803020203060202" pitchFamily="34" charset="0"/>
              </a:rPr>
              <a:t>Examinons</a:t>
            </a:r>
            <a:r>
              <a:rPr lang="en-US" dirty="0">
                <a:latin typeface="Brandon Grotesque Bold" panose="020B0803020203060202" pitchFamily="34" charset="0"/>
              </a:rPr>
              <a:t> </a:t>
            </a:r>
            <a:r>
              <a:rPr lang="en-US" dirty="0" err="1">
                <a:latin typeface="Brandon Grotesque Bold" panose="020B0803020203060202" pitchFamily="34" charset="0"/>
              </a:rPr>
              <a:t>en</a:t>
            </a:r>
            <a:r>
              <a:rPr lang="en-US" dirty="0">
                <a:latin typeface="Brandon Grotesque Bold" panose="020B0803020203060202" pitchFamily="34" charset="0"/>
              </a:rPr>
              <a:t> </a:t>
            </a:r>
            <a:r>
              <a:rPr lang="en-US" dirty="0" err="1">
                <a:latin typeface="Brandon Grotesque Bold" panose="020B0803020203060202" pitchFamily="34" charset="0"/>
              </a:rPr>
              <a:t>détail</a:t>
            </a:r>
            <a:endParaRPr lang="en-US" dirty="0">
              <a:latin typeface="Brandon Grotesque Bold" panose="020B0803020203060202" pitchFamily="34" charset="0"/>
            </a:endParaRPr>
          </a:p>
        </p:txBody>
      </p:sp>
      <p:sp>
        <p:nvSpPr>
          <p:cNvPr id="8" name="object 6">
            <a:extLst>
              <a:ext uri="{FF2B5EF4-FFF2-40B4-BE49-F238E27FC236}">
                <a16:creationId xmlns:a16="http://schemas.microsoft.com/office/drawing/2014/main" id="{DD96C22E-2F44-4666-92BB-BAE297AC4AC8}"/>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6D17AE1-61B8-4ED5-902A-0816AA1616E6}"/>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13</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Rectangle 12">
            <a:extLst>
              <a:ext uri="{FF2B5EF4-FFF2-40B4-BE49-F238E27FC236}">
                <a16:creationId xmlns:a16="http://schemas.microsoft.com/office/drawing/2014/main" id="{06B0005C-F074-4CD1-92DB-53CA87DD8061}"/>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8" name="Rectangle 12">
            <a:extLst>
              <a:ext uri="{FF2B5EF4-FFF2-40B4-BE49-F238E27FC236}">
                <a16:creationId xmlns:a16="http://schemas.microsoft.com/office/drawing/2014/main" id="{7E64DEF4-FE75-468C-A085-B99E56C0E15D}"/>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4" name="TextBox 13">
            <a:extLst>
              <a:ext uri="{FF2B5EF4-FFF2-40B4-BE49-F238E27FC236}">
                <a16:creationId xmlns:a16="http://schemas.microsoft.com/office/drawing/2014/main" id="{AE17FBAA-8048-4A36-B6B9-FAF1D8628FB6}"/>
              </a:ext>
            </a:extLst>
          </p:cNvPr>
          <p:cNvSpPr txBox="1"/>
          <p:nvPr/>
        </p:nvSpPr>
        <p:spPr>
          <a:xfrm>
            <a:off x="4460840" y="1651028"/>
            <a:ext cx="1487907" cy="646331"/>
          </a:xfrm>
          <a:prstGeom prst="rect">
            <a:avLst/>
          </a:prstGeom>
          <a:noFill/>
        </p:spPr>
        <p:txBody>
          <a:bodyPr wrap="none" rtlCol="0">
            <a:spAutoFit/>
          </a:bodyPr>
          <a:lstStyle/>
          <a:p>
            <a:pPr algn="ctr"/>
            <a:r>
              <a:rPr lang="fr-FR"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Maîtrise</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(des comportements</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et des émotions)</a:t>
            </a:r>
            <a:endPar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5" name="TextBox 14">
            <a:extLst>
              <a:ext uri="{FF2B5EF4-FFF2-40B4-BE49-F238E27FC236}">
                <a16:creationId xmlns:a16="http://schemas.microsoft.com/office/drawing/2014/main" id="{C175BD56-A915-4CDE-AC35-70D6D68AF0A4}"/>
              </a:ext>
            </a:extLst>
          </p:cNvPr>
          <p:cNvSpPr txBox="1"/>
          <p:nvPr/>
        </p:nvSpPr>
        <p:spPr>
          <a:xfrm>
            <a:off x="3436715" y="2337883"/>
            <a:ext cx="748924"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Attention</a:t>
            </a:r>
          </a:p>
        </p:txBody>
      </p:sp>
      <p:sp>
        <p:nvSpPr>
          <p:cNvPr id="19" name="TextBox 18">
            <a:extLst>
              <a:ext uri="{FF2B5EF4-FFF2-40B4-BE49-F238E27FC236}">
                <a16:creationId xmlns:a16="http://schemas.microsoft.com/office/drawing/2014/main" id="{FA873AB8-2F0F-4088-AB34-A56FBBA6C290}"/>
              </a:ext>
            </a:extLst>
          </p:cNvPr>
          <p:cNvSpPr txBox="1"/>
          <p:nvPr/>
        </p:nvSpPr>
        <p:spPr>
          <a:xfrm>
            <a:off x="6189132" y="2273372"/>
            <a:ext cx="808234" cy="400110"/>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Fonctions</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exécutives</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0" name="TextBox 19">
            <a:extLst>
              <a:ext uri="{FF2B5EF4-FFF2-40B4-BE49-F238E27FC236}">
                <a16:creationId xmlns:a16="http://schemas.microsoft.com/office/drawing/2014/main" id="{A19827D6-CEDD-4332-B3C8-6FF76DEFA8EE}"/>
              </a:ext>
            </a:extLst>
          </p:cNvPr>
          <p:cNvSpPr txBox="1"/>
          <p:nvPr/>
        </p:nvSpPr>
        <p:spPr>
          <a:xfrm>
            <a:off x="4799074" y="3273511"/>
            <a:ext cx="811441" cy="400110"/>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Régulation</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de </a:t>
            </a: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l’affect</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1" name="TextBox 20">
            <a:extLst>
              <a:ext uri="{FF2B5EF4-FFF2-40B4-BE49-F238E27FC236}">
                <a16:creationId xmlns:a16="http://schemas.microsoft.com/office/drawing/2014/main" id="{2AB422EE-C08F-4048-9BCD-AFC995EE0E4F}"/>
              </a:ext>
            </a:extLst>
          </p:cNvPr>
          <p:cNvSpPr txBox="1"/>
          <p:nvPr/>
        </p:nvSpPr>
        <p:spPr>
          <a:xfrm>
            <a:off x="2569795" y="4013999"/>
            <a:ext cx="736099" cy="400110"/>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Habiletés</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motrices</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2" name="TextBox 21">
            <a:extLst>
              <a:ext uri="{FF2B5EF4-FFF2-40B4-BE49-F238E27FC236}">
                <a16:creationId xmlns:a16="http://schemas.microsoft.com/office/drawing/2014/main" id="{B72D6EB8-D206-488E-89DB-9BE53EE1D916}"/>
              </a:ext>
            </a:extLst>
          </p:cNvPr>
          <p:cNvSpPr txBox="1"/>
          <p:nvPr/>
        </p:nvSpPr>
        <p:spPr>
          <a:xfrm>
            <a:off x="3576668" y="4505121"/>
            <a:ext cx="1519968" cy="307777"/>
          </a:xfrm>
          <a:prstGeom prst="rect">
            <a:avLst/>
          </a:prstGeom>
          <a:noFill/>
        </p:spPr>
        <p:txBody>
          <a:bodyPr wrap="none" rtlCol="0">
            <a:spAutoFit/>
          </a:bodyPr>
          <a:lstStyle/>
          <a:p>
            <a:pPr algn="ctr"/>
            <a:r>
              <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Aspect physique</a:t>
            </a:r>
          </a:p>
        </p:txBody>
      </p:sp>
      <p:sp>
        <p:nvSpPr>
          <p:cNvPr id="23" name="TextBox 22">
            <a:extLst>
              <a:ext uri="{FF2B5EF4-FFF2-40B4-BE49-F238E27FC236}">
                <a16:creationId xmlns:a16="http://schemas.microsoft.com/office/drawing/2014/main" id="{D840167A-ABB3-42C3-BB29-B4732AAE3835}"/>
              </a:ext>
            </a:extLst>
          </p:cNvPr>
          <p:cNvSpPr txBox="1"/>
          <p:nvPr/>
        </p:nvSpPr>
        <p:spPr>
          <a:xfrm>
            <a:off x="5204226" y="4939853"/>
            <a:ext cx="1066318" cy="338554"/>
          </a:xfrm>
          <a:prstGeom prst="rect">
            <a:avLst/>
          </a:prstGeom>
          <a:noFill/>
        </p:spPr>
        <p:txBody>
          <a:bodyPr wrap="none" rtlCol="0">
            <a:spAutoFit/>
          </a:bodyPr>
          <a:lstStyle/>
          <a:p>
            <a:pPr algn="ctr"/>
            <a:r>
              <a:rPr lang="en-US" sz="8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Neuroanatomie</a:t>
            </a:r>
            <a:endParaRPr lang="en-US" sz="8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US" sz="8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neurophysiologie</a:t>
            </a:r>
            <a:r>
              <a:rPr lang="en-US"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sp>
        <p:nvSpPr>
          <p:cNvPr id="24" name="TextBox 23">
            <a:extLst>
              <a:ext uri="{FF2B5EF4-FFF2-40B4-BE49-F238E27FC236}">
                <a16:creationId xmlns:a16="http://schemas.microsoft.com/office/drawing/2014/main" id="{0E4622B0-81C1-4849-8855-AF2768ADADC6}"/>
              </a:ext>
            </a:extLst>
          </p:cNvPr>
          <p:cNvSpPr txBox="1"/>
          <p:nvPr/>
        </p:nvSpPr>
        <p:spPr>
          <a:xfrm>
            <a:off x="6139590" y="3759077"/>
            <a:ext cx="856325" cy="400110"/>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Rendement</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scolaire</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5" name="TextBox 24">
            <a:extLst>
              <a:ext uri="{FF2B5EF4-FFF2-40B4-BE49-F238E27FC236}">
                <a16:creationId xmlns:a16="http://schemas.microsoft.com/office/drawing/2014/main" id="{02ACBC91-5F32-4B57-8223-3452044697C6}"/>
              </a:ext>
            </a:extLst>
          </p:cNvPr>
          <p:cNvSpPr txBox="1"/>
          <p:nvPr/>
        </p:nvSpPr>
        <p:spPr>
          <a:xfrm>
            <a:off x="7227876" y="4223579"/>
            <a:ext cx="1473480" cy="307777"/>
          </a:xfrm>
          <a:prstGeom prst="rect">
            <a:avLst/>
          </a:prstGeom>
          <a:noFill/>
        </p:spPr>
        <p:txBody>
          <a:bodyPr wrap="none" rtlCol="0">
            <a:spAutoFit/>
          </a:bodyPr>
          <a:lstStyle/>
          <a:p>
            <a:pPr algn="ctr"/>
            <a:r>
              <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Vie </a:t>
            </a: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quotidienne</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6" name="TextBox 25">
            <a:extLst>
              <a:ext uri="{FF2B5EF4-FFF2-40B4-BE49-F238E27FC236}">
                <a16:creationId xmlns:a16="http://schemas.microsoft.com/office/drawing/2014/main" id="{69F51489-5138-44E0-9CC2-B1FE1C019161}"/>
              </a:ext>
            </a:extLst>
          </p:cNvPr>
          <p:cNvSpPr txBox="1"/>
          <p:nvPr/>
        </p:nvSpPr>
        <p:spPr>
          <a:xfrm>
            <a:off x="8875007" y="2888769"/>
            <a:ext cx="960519" cy="307777"/>
          </a:xfrm>
          <a:prstGeom prst="rect">
            <a:avLst/>
          </a:prstGeom>
          <a:noFill/>
        </p:spPr>
        <p:txBody>
          <a:bodyPr wrap="none" rtlCol="0">
            <a:spAutoFit/>
          </a:bodyPr>
          <a:lstStyle/>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Réflexion</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7" name="TextBox 26">
            <a:extLst>
              <a:ext uri="{FF2B5EF4-FFF2-40B4-BE49-F238E27FC236}">
                <a16:creationId xmlns:a16="http://schemas.microsoft.com/office/drawing/2014/main" id="{478289C6-697F-4665-8695-9759AB0E8734}"/>
              </a:ext>
            </a:extLst>
          </p:cNvPr>
          <p:cNvSpPr txBox="1"/>
          <p:nvPr/>
        </p:nvSpPr>
        <p:spPr>
          <a:xfrm>
            <a:off x="8315924" y="5233787"/>
            <a:ext cx="1032655" cy="584775"/>
          </a:xfrm>
          <a:prstGeom prst="rect">
            <a:avLst/>
          </a:prstGeom>
          <a:noFill/>
        </p:spPr>
        <p:txBody>
          <a:bodyPr wrap="none" rtlCol="0">
            <a:spAutoFit/>
          </a:bodyPr>
          <a:lstStyle/>
          <a:p>
            <a:pPr algn="ctr"/>
            <a:r>
              <a:rPr lang="fr-FR"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Comportement</a:t>
            </a:r>
          </a:p>
          <a:p>
            <a:pPr algn="ctr"/>
            <a:r>
              <a:rPr lang="fr-FR"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adaptatif,</a:t>
            </a:r>
          </a:p>
          <a:p>
            <a:pPr algn="ctr"/>
            <a:r>
              <a:rPr lang="fr-FR"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communication et</a:t>
            </a:r>
          </a:p>
          <a:p>
            <a:pPr algn="ctr"/>
            <a:r>
              <a:rPr lang="fr-FR" sz="800" dirty="0">
                <a:solidFill>
                  <a:schemeClr val="bg1"/>
                </a:solidFill>
                <a:latin typeface="Lato Black" panose="020F0502020204030203" pitchFamily="34" charset="0"/>
                <a:ea typeface="Lato Black" panose="020F0502020204030203" pitchFamily="34" charset="0"/>
                <a:cs typeface="Lato Black" panose="020F0502020204030203" pitchFamily="34" charset="0"/>
              </a:rPr>
              <a:t>habiletés sociales </a:t>
            </a:r>
          </a:p>
        </p:txBody>
      </p:sp>
      <p:sp>
        <p:nvSpPr>
          <p:cNvPr id="28" name="TextBox 27">
            <a:extLst>
              <a:ext uri="{FF2B5EF4-FFF2-40B4-BE49-F238E27FC236}">
                <a16:creationId xmlns:a16="http://schemas.microsoft.com/office/drawing/2014/main" id="{0B2C0C98-72D4-412A-B4B1-E25DE564F8FB}"/>
              </a:ext>
            </a:extLst>
          </p:cNvPr>
          <p:cNvSpPr txBox="1"/>
          <p:nvPr/>
        </p:nvSpPr>
        <p:spPr>
          <a:xfrm>
            <a:off x="7590153" y="2460993"/>
            <a:ext cx="748924" cy="246221"/>
          </a:xfrm>
          <a:prstGeom prst="rect">
            <a:avLst/>
          </a:prstGeom>
          <a:noFill/>
        </p:spPr>
        <p:txBody>
          <a:bodyPr wrap="none" rtlCol="0">
            <a:spAutoFit/>
          </a:bodyPr>
          <a:lstStyle/>
          <a:p>
            <a:pPr algn="ctr"/>
            <a:r>
              <a:rPr lang="en-US" sz="1000">
                <a:solidFill>
                  <a:schemeClr val="bg1"/>
                </a:solidFill>
                <a:latin typeface="Lato Black" panose="020F0502020204030203" pitchFamily="34" charset="0"/>
                <a:ea typeface="Lato Black" panose="020F0502020204030203" pitchFamily="34" charset="0"/>
                <a:cs typeface="Lato Black" panose="020F0502020204030203" pitchFamily="34" charset="0"/>
              </a:rPr>
              <a:t>Cognition</a:t>
            </a:r>
          </a:p>
        </p:txBody>
      </p:sp>
      <p:sp>
        <p:nvSpPr>
          <p:cNvPr id="29" name="TextBox 28">
            <a:extLst>
              <a:ext uri="{FF2B5EF4-FFF2-40B4-BE49-F238E27FC236}">
                <a16:creationId xmlns:a16="http://schemas.microsoft.com/office/drawing/2014/main" id="{497DCEDE-26CE-41A0-AE4B-496EAA4F5412}"/>
              </a:ext>
            </a:extLst>
          </p:cNvPr>
          <p:cNvSpPr txBox="1"/>
          <p:nvPr/>
        </p:nvSpPr>
        <p:spPr>
          <a:xfrm>
            <a:off x="9891297" y="4062448"/>
            <a:ext cx="663963" cy="246221"/>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Langage</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0" name="TextBox 29">
            <a:extLst>
              <a:ext uri="{FF2B5EF4-FFF2-40B4-BE49-F238E27FC236}">
                <a16:creationId xmlns:a16="http://schemas.microsoft.com/office/drawing/2014/main" id="{0A5882CA-BABC-4C31-BF80-E3665B2E6A9D}"/>
              </a:ext>
            </a:extLst>
          </p:cNvPr>
          <p:cNvSpPr txBox="1"/>
          <p:nvPr/>
        </p:nvSpPr>
        <p:spPr>
          <a:xfrm>
            <a:off x="10393426" y="2437547"/>
            <a:ext cx="712054" cy="246221"/>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Mémoire</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33062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Shape&#10;&#10;Description automatically generated">
            <a:extLst>
              <a:ext uri="{FF2B5EF4-FFF2-40B4-BE49-F238E27FC236}">
                <a16:creationId xmlns:a16="http://schemas.microsoft.com/office/drawing/2014/main" id="{C4E22246-CEC6-4A31-BC01-0CAB30C70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74170">
            <a:off x="7724238" y="4593742"/>
            <a:ext cx="1616195" cy="1050895"/>
          </a:xfrm>
          <a:prstGeom prst="rect">
            <a:avLst/>
          </a:prstGeom>
        </p:spPr>
      </p:pic>
      <p:pic>
        <p:nvPicPr>
          <p:cNvPr id="4" name="Picture 3" descr="Icon&#10;&#10;Description automatically generated">
            <a:extLst>
              <a:ext uri="{FF2B5EF4-FFF2-40B4-BE49-F238E27FC236}">
                <a16:creationId xmlns:a16="http://schemas.microsoft.com/office/drawing/2014/main" id="{630DE293-2ACD-4FF5-B07F-AE224722A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200" y="1770938"/>
            <a:ext cx="4115546" cy="4115546"/>
          </a:xfrm>
          <a:prstGeom prst="rect">
            <a:avLst/>
          </a:prstGeom>
        </p:spPr>
      </p:pic>
      <p:sp>
        <p:nvSpPr>
          <p:cNvPr id="2" name="Title 1">
            <a:extLst>
              <a:ext uri="{FF2B5EF4-FFF2-40B4-BE49-F238E27FC236}">
                <a16:creationId xmlns:a16="http://schemas.microsoft.com/office/drawing/2014/main" id="{384B857E-B381-4814-A92C-1A923CC6AA11}"/>
              </a:ext>
            </a:extLst>
          </p:cNvPr>
          <p:cNvSpPr>
            <a:spLocks noGrp="1"/>
          </p:cNvSpPr>
          <p:nvPr>
            <p:ph type="title"/>
          </p:nvPr>
        </p:nvSpPr>
        <p:spPr>
          <a:xfrm>
            <a:off x="511030" y="298123"/>
            <a:ext cx="10515600" cy="1325563"/>
          </a:xfrm>
        </p:spPr>
        <p:txBody>
          <a:bodyPr/>
          <a:lstStyle/>
          <a:p>
            <a:r>
              <a:rPr lang="fr-FR" dirty="0">
                <a:latin typeface="Brandon Grotesque Bold" panose="020B0803020203060202" pitchFamily="34" charset="0"/>
              </a:rPr>
              <a:t>Maîtrise (des comportements et des émotions)</a:t>
            </a:r>
            <a:r>
              <a:rPr lang="en-US" dirty="0">
                <a:latin typeface="Brandon Grotesque Bold" panose="020B0803020203060202" pitchFamily="34" charset="0"/>
              </a:rPr>
              <a:t> </a:t>
            </a:r>
          </a:p>
        </p:txBody>
      </p:sp>
      <p:sp>
        <p:nvSpPr>
          <p:cNvPr id="6" name="object 6">
            <a:extLst>
              <a:ext uri="{FF2B5EF4-FFF2-40B4-BE49-F238E27FC236}">
                <a16:creationId xmlns:a16="http://schemas.microsoft.com/office/drawing/2014/main" id="{40073F89-E041-42F2-832C-C22E2ECBF174}"/>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A77A90F6-723C-4E03-8523-C161C5E88685}"/>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14</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B80B6CCC-0937-4ABA-BEA8-55DF25FBD8B4}"/>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4" name="Rectangle 12">
            <a:extLst>
              <a:ext uri="{FF2B5EF4-FFF2-40B4-BE49-F238E27FC236}">
                <a16:creationId xmlns:a16="http://schemas.microsoft.com/office/drawing/2014/main" id="{516741C7-B993-49C3-984C-CCBF3CFB9011}"/>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8" name="Picture 27" descr="Shape&#10;&#10;Description automatically generated">
            <a:extLst>
              <a:ext uri="{FF2B5EF4-FFF2-40B4-BE49-F238E27FC236}">
                <a16:creationId xmlns:a16="http://schemas.microsoft.com/office/drawing/2014/main" id="{E8F577C6-481A-40B6-89D6-FD69BA0BD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972649">
            <a:off x="5922459" y="2372324"/>
            <a:ext cx="1629339" cy="1060411"/>
          </a:xfrm>
          <a:prstGeom prst="rect">
            <a:avLst/>
          </a:prstGeom>
        </p:spPr>
      </p:pic>
      <p:pic>
        <p:nvPicPr>
          <p:cNvPr id="52" name="Picture 51" descr="Shape&#10;&#10;Description automatically generated">
            <a:extLst>
              <a:ext uri="{FF2B5EF4-FFF2-40B4-BE49-F238E27FC236}">
                <a16:creationId xmlns:a16="http://schemas.microsoft.com/office/drawing/2014/main" id="{D2C9D1C6-3F5D-4B68-8598-DFEEAE88C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89441">
            <a:off x="7148918" y="3351253"/>
            <a:ext cx="1641984" cy="1067664"/>
          </a:xfrm>
          <a:prstGeom prst="rect">
            <a:avLst/>
          </a:prstGeom>
        </p:spPr>
      </p:pic>
      <p:pic>
        <p:nvPicPr>
          <p:cNvPr id="54" name="Picture 53" descr="Shape&#10;&#10;Description automatically generated">
            <a:extLst>
              <a:ext uri="{FF2B5EF4-FFF2-40B4-BE49-F238E27FC236}">
                <a16:creationId xmlns:a16="http://schemas.microsoft.com/office/drawing/2014/main" id="{02DAE043-F1C6-462C-9466-CA6EBAFAD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47728">
            <a:off x="5450202" y="4064055"/>
            <a:ext cx="1607416" cy="1045187"/>
          </a:xfrm>
          <a:prstGeom prst="rect">
            <a:avLst/>
          </a:prstGeom>
        </p:spPr>
      </p:pic>
      <p:pic>
        <p:nvPicPr>
          <p:cNvPr id="47" name="Picture 46" descr="Shape, circle&#10;&#10;Description automatically generated">
            <a:extLst>
              <a:ext uri="{FF2B5EF4-FFF2-40B4-BE49-F238E27FC236}">
                <a16:creationId xmlns:a16="http://schemas.microsoft.com/office/drawing/2014/main" id="{FB6A2E88-13CC-4A5E-90ED-E236CDB507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321" y="1770938"/>
            <a:ext cx="1268707" cy="1268707"/>
          </a:xfrm>
          <a:prstGeom prst="rect">
            <a:avLst/>
          </a:prstGeom>
        </p:spPr>
      </p:pic>
      <p:pic>
        <p:nvPicPr>
          <p:cNvPr id="48" name="Picture 47" descr="Shape, circle&#10;&#10;Description automatically generated">
            <a:extLst>
              <a:ext uri="{FF2B5EF4-FFF2-40B4-BE49-F238E27FC236}">
                <a16:creationId xmlns:a16="http://schemas.microsoft.com/office/drawing/2014/main" id="{40625B6E-8EF1-4F16-84A9-9DC97BCC7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8372" y="2297328"/>
            <a:ext cx="1268707" cy="1268707"/>
          </a:xfrm>
          <a:prstGeom prst="rect">
            <a:avLst/>
          </a:prstGeom>
        </p:spPr>
      </p:pic>
      <p:pic>
        <p:nvPicPr>
          <p:cNvPr id="50" name="Picture 49" descr="Shape, circle&#10;&#10;Description automatically generated">
            <a:extLst>
              <a:ext uri="{FF2B5EF4-FFF2-40B4-BE49-F238E27FC236}">
                <a16:creationId xmlns:a16="http://schemas.microsoft.com/office/drawing/2014/main" id="{AD62D741-82F4-4352-A76E-4C0B197705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8124" y="4217693"/>
            <a:ext cx="1268707" cy="1268707"/>
          </a:xfrm>
          <a:prstGeom prst="rect">
            <a:avLst/>
          </a:prstGeom>
        </p:spPr>
      </p:pic>
      <p:sp>
        <p:nvSpPr>
          <p:cNvPr id="56" name="TextBox 55">
            <a:extLst>
              <a:ext uri="{FF2B5EF4-FFF2-40B4-BE49-F238E27FC236}">
                <a16:creationId xmlns:a16="http://schemas.microsoft.com/office/drawing/2014/main" id="{E97378E9-4FB1-4A55-B360-53BD20FE000A}"/>
              </a:ext>
            </a:extLst>
          </p:cNvPr>
          <p:cNvSpPr txBox="1"/>
          <p:nvPr/>
        </p:nvSpPr>
        <p:spPr>
          <a:xfrm>
            <a:off x="8903965" y="2777792"/>
            <a:ext cx="973343" cy="307777"/>
          </a:xfrm>
          <a:prstGeom prst="rect">
            <a:avLst/>
          </a:prstGeom>
          <a:noFill/>
        </p:spPr>
        <p:txBody>
          <a:bodyPr wrap="none" rtlCol="0">
            <a:spAutoFit/>
          </a:bodyPr>
          <a:lstStyle/>
          <a:p>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Attention</a:t>
            </a:r>
          </a:p>
        </p:txBody>
      </p:sp>
      <p:sp>
        <p:nvSpPr>
          <p:cNvPr id="57" name="TextBox 56">
            <a:extLst>
              <a:ext uri="{FF2B5EF4-FFF2-40B4-BE49-F238E27FC236}">
                <a16:creationId xmlns:a16="http://schemas.microsoft.com/office/drawing/2014/main" id="{912E9325-629A-450D-957A-16ED38CB566E}"/>
              </a:ext>
            </a:extLst>
          </p:cNvPr>
          <p:cNvSpPr txBox="1"/>
          <p:nvPr/>
        </p:nvSpPr>
        <p:spPr>
          <a:xfrm>
            <a:off x="7224921" y="2137089"/>
            <a:ext cx="1061509" cy="523220"/>
          </a:xfrm>
          <a:prstGeom prst="rect">
            <a:avLst/>
          </a:prstGeom>
          <a:noFill/>
        </p:spPr>
        <p:txBody>
          <a:bodyPr wrap="none" rtlCol="0">
            <a:spAutoFit/>
          </a:bodyPr>
          <a:lstStyle/>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Régulation</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de </a:t>
            </a: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l’affect</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8" name="TextBox 57">
            <a:extLst>
              <a:ext uri="{FF2B5EF4-FFF2-40B4-BE49-F238E27FC236}">
                <a16:creationId xmlns:a16="http://schemas.microsoft.com/office/drawing/2014/main" id="{764C193E-9495-442C-9338-F7E9A24FEAA6}"/>
              </a:ext>
            </a:extLst>
          </p:cNvPr>
          <p:cNvSpPr txBox="1"/>
          <p:nvPr/>
        </p:nvSpPr>
        <p:spPr>
          <a:xfrm>
            <a:off x="6073746" y="2801550"/>
            <a:ext cx="938077" cy="553998"/>
          </a:xfrm>
          <a:prstGeom prst="rect">
            <a:avLst/>
          </a:prstGeom>
          <a:noFill/>
        </p:spPr>
        <p:txBody>
          <a:bodyPr wrap="none" rtlCol="0">
            <a:spAutoFit/>
          </a:bodyPr>
          <a:lstStyle/>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Maîtriser et</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adapter</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ses émotions</a:t>
            </a:r>
          </a:p>
        </p:txBody>
      </p:sp>
      <p:sp>
        <p:nvSpPr>
          <p:cNvPr id="59" name="TextBox 58">
            <a:extLst>
              <a:ext uri="{FF2B5EF4-FFF2-40B4-BE49-F238E27FC236}">
                <a16:creationId xmlns:a16="http://schemas.microsoft.com/office/drawing/2014/main" id="{2325AC9F-B64D-4B0C-826C-29037C5BAFCE}"/>
              </a:ext>
            </a:extLst>
          </p:cNvPr>
          <p:cNvSpPr txBox="1"/>
          <p:nvPr/>
        </p:nvSpPr>
        <p:spPr>
          <a:xfrm>
            <a:off x="6846520" y="4581695"/>
            <a:ext cx="1053494" cy="523220"/>
          </a:xfrm>
          <a:prstGeom prst="rect">
            <a:avLst/>
          </a:prstGeom>
          <a:noFill/>
        </p:spPr>
        <p:txBody>
          <a:bodyPr wrap="none" rtlCol="0">
            <a:spAutoFit/>
          </a:bodyPr>
          <a:lstStyle/>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Fonctions</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exécutives</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1" name="TextBox 60">
            <a:extLst>
              <a:ext uri="{FF2B5EF4-FFF2-40B4-BE49-F238E27FC236}">
                <a16:creationId xmlns:a16="http://schemas.microsoft.com/office/drawing/2014/main" id="{A1203630-38F0-4BE8-A1C7-A73B3A180674}"/>
              </a:ext>
            </a:extLst>
          </p:cNvPr>
          <p:cNvSpPr txBox="1"/>
          <p:nvPr/>
        </p:nvSpPr>
        <p:spPr>
          <a:xfrm>
            <a:off x="5488694" y="4052099"/>
            <a:ext cx="1082348" cy="707886"/>
          </a:xfrm>
          <a:prstGeom prst="rect">
            <a:avLst/>
          </a:prstGeom>
          <a:noFill/>
        </p:spPr>
        <p:txBody>
          <a:bodyPr wrap="none" rtlCol="0">
            <a:spAutoFit/>
          </a:bodyPr>
          <a:lstStyle/>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Résoudre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des problèmes,</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planifier,</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organiser</a:t>
            </a:r>
          </a:p>
        </p:txBody>
      </p:sp>
      <p:sp>
        <p:nvSpPr>
          <p:cNvPr id="62" name="TextBox 61">
            <a:extLst>
              <a:ext uri="{FF2B5EF4-FFF2-40B4-BE49-F238E27FC236}">
                <a16:creationId xmlns:a16="http://schemas.microsoft.com/office/drawing/2014/main" id="{D5DA59CB-B5AE-4D6F-885D-720A7189244F}"/>
              </a:ext>
            </a:extLst>
          </p:cNvPr>
          <p:cNvSpPr txBox="1"/>
          <p:nvPr/>
        </p:nvSpPr>
        <p:spPr>
          <a:xfrm>
            <a:off x="7762013" y="3511172"/>
            <a:ext cx="883575" cy="400110"/>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Maîtriser</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l’impulsivité</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3" name="TextBox 62">
            <a:extLst>
              <a:ext uri="{FF2B5EF4-FFF2-40B4-BE49-F238E27FC236}">
                <a16:creationId xmlns:a16="http://schemas.microsoft.com/office/drawing/2014/main" id="{756742B8-BA05-4FF7-83FE-0D798AFBAA65}"/>
              </a:ext>
            </a:extLst>
          </p:cNvPr>
          <p:cNvSpPr txBox="1"/>
          <p:nvPr/>
        </p:nvSpPr>
        <p:spPr>
          <a:xfrm>
            <a:off x="8241872" y="4889168"/>
            <a:ext cx="1055097" cy="861774"/>
          </a:xfrm>
          <a:prstGeom prst="rect">
            <a:avLst/>
          </a:prstGeom>
          <a:noFill/>
        </p:spPr>
        <p:txBody>
          <a:bodyPr wrap="none" rtlCol="0">
            <a:spAutoFit/>
          </a:bodyPr>
          <a:lstStyle/>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Comprendre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le lien de cause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effet,</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les concepts</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abstraits</a:t>
            </a:r>
          </a:p>
        </p:txBody>
      </p:sp>
    </p:spTree>
    <p:extLst>
      <p:ext uri="{BB962C8B-B14F-4D97-AF65-F5344CB8AC3E}">
        <p14:creationId xmlns:p14="http://schemas.microsoft.com/office/powerpoint/2010/main" val="39055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235366E7-D9BD-4E7F-98C0-3F53D4C4C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5071" y="1699969"/>
            <a:ext cx="3808016" cy="3733933"/>
          </a:xfrm>
          <a:prstGeom prst="rect">
            <a:avLst/>
          </a:prstGeom>
        </p:spPr>
      </p:pic>
      <p:sp>
        <p:nvSpPr>
          <p:cNvPr id="2" name="Title 1">
            <a:extLst>
              <a:ext uri="{FF2B5EF4-FFF2-40B4-BE49-F238E27FC236}">
                <a16:creationId xmlns:a16="http://schemas.microsoft.com/office/drawing/2014/main" id="{AF362724-2631-4BF5-AD8D-BF0563B961CE}"/>
              </a:ext>
            </a:extLst>
          </p:cNvPr>
          <p:cNvSpPr>
            <a:spLocks noGrp="1"/>
          </p:cNvSpPr>
          <p:nvPr>
            <p:ph type="title"/>
          </p:nvPr>
        </p:nvSpPr>
        <p:spPr>
          <a:xfrm>
            <a:off x="519418" y="289624"/>
            <a:ext cx="10515600" cy="1325563"/>
          </a:xfrm>
        </p:spPr>
        <p:txBody>
          <a:bodyPr/>
          <a:lstStyle/>
          <a:p>
            <a:r>
              <a:rPr lang="en-US" dirty="0" err="1">
                <a:latin typeface="Brandon Grotesque Bold" panose="020B0803020203060202" pitchFamily="34" charset="0"/>
              </a:rPr>
              <a:t>Réflexion</a:t>
            </a:r>
            <a:endParaRPr lang="en-US" dirty="0">
              <a:latin typeface="Brandon Grotesque Bold" panose="020B0803020203060202" pitchFamily="34" charset="0"/>
            </a:endParaRPr>
          </a:p>
        </p:txBody>
      </p:sp>
      <p:sp>
        <p:nvSpPr>
          <p:cNvPr id="6" name="object 6">
            <a:extLst>
              <a:ext uri="{FF2B5EF4-FFF2-40B4-BE49-F238E27FC236}">
                <a16:creationId xmlns:a16="http://schemas.microsoft.com/office/drawing/2014/main" id="{3B35AB21-68D1-42C0-8291-D13C03E61A0C}"/>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C5C5218E-9458-4073-A058-B97370C1A81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15</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520EFE82-62FC-4BFA-A8F9-726838E868E0}"/>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4681DDB3-DF93-477A-BEB9-D319D73BA7A8}"/>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2" name="Picture 21" descr="Shape&#10;&#10;Description automatically generated">
            <a:extLst>
              <a:ext uri="{FF2B5EF4-FFF2-40B4-BE49-F238E27FC236}">
                <a16:creationId xmlns:a16="http://schemas.microsoft.com/office/drawing/2014/main" id="{48FC5CE9-2105-44DE-99B6-402989DE4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9270">
            <a:off x="4851795" y="2073895"/>
            <a:ext cx="1685791" cy="1097151"/>
          </a:xfrm>
          <a:prstGeom prst="rect">
            <a:avLst/>
          </a:prstGeom>
        </p:spPr>
      </p:pic>
      <p:pic>
        <p:nvPicPr>
          <p:cNvPr id="23" name="Picture 22" descr="Shape&#10;&#10;Description automatically generated">
            <a:extLst>
              <a:ext uri="{FF2B5EF4-FFF2-40B4-BE49-F238E27FC236}">
                <a16:creationId xmlns:a16="http://schemas.microsoft.com/office/drawing/2014/main" id="{CE5AD64E-87CB-45ED-8C4C-D14840C0A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5953">
            <a:off x="8618730" y="1740095"/>
            <a:ext cx="1621408" cy="1054285"/>
          </a:xfrm>
          <a:prstGeom prst="rect">
            <a:avLst/>
          </a:prstGeom>
        </p:spPr>
      </p:pic>
      <p:pic>
        <p:nvPicPr>
          <p:cNvPr id="24" name="Picture 23" descr="Shape&#10;&#10;Description automatically generated">
            <a:extLst>
              <a:ext uri="{FF2B5EF4-FFF2-40B4-BE49-F238E27FC236}">
                <a16:creationId xmlns:a16="http://schemas.microsoft.com/office/drawing/2014/main" id="{575BC29E-0EB4-463C-BC4E-98A214B20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41865">
            <a:off x="6505518" y="2556485"/>
            <a:ext cx="1621408" cy="1054285"/>
          </a:xfrm>
          <a:prstGeom prst="rect">
            <a:avLst/>
          </a:prstGeom>
        </p:spPr>
      </p:pic>
      <p:pic>
        <p:nvPicPr>
          <p:cNvPr id="25" name="Picture 24" descr="Shape&#10;&#10;Description automatically generated">
            <a:extLst>
              <a:ext uri="{FF2B5EF4-FFF2-40B4-BE49-F238E27FC236}">
                <a16:creationId xmlns:a16="http://schemas.microsoft.com/office/drawing/2014/main" id="{20D2BBC3-F96A-49D3-8EF7-42FA0FB799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87709">
            <a:off x="5976369" y="4581001"/>
            <a:ext cx="1506960" cy="1006524"/>
          </a:xfrm>
          <a:prstGeom prst="rect">
            <a:avLst/>
          </a:prstGeom>
        </p:spPr>
      </p:pic>
      <p:pic>
        <p:nvPicPr>
          <p:cNvPr id="26" name="Picture 25" descr="Shape&#10;&#10;Description automatically generated">
            <a:extLst>
              <a:ext uri="{FF2B5EF4-FFF2-40B4-BE49-F238E27FC236}">
                <a16:creationId xmlns:a16="http://schemas.microsoft.com/office/drawing/2014/main" id="{BB058504-E237-4B24-BA3A-C343D1335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153147">
            <a:off x="8328530" y="3627134"/>
            <a:ext cx="1506960" cy="1006524"/>
          </a:xfrm>
          <a:prstGeom prst="rect">
            <a:avLst/>
          </a:prstGeom>
        </p:spPr>
      </p:pic>
      <p:pic>
        <p:nvPicPr>
          <p:cNvPr id="19" name="Picture 18" descr="Shape, circle&#10;&#10;Description automatically generated">
            <a:extLst>
              <a:ext uri="{FF2B5EF4-FFF2-40B4-BE49-F238E27FC236}">
                <a16:creationId xmlns:a16="http://schemas.microsoft.com/office/drawing/2014/main" id="{3CDCE6F3-F272-4122-B678-154505FDB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5402" y="1250184"/>
            <a:ext cx="1468355" cy="1468355"/>
          </a:xfrm>
          <a:prstGeom prst="rect">
            <a:avLst/>
          </a:prstGeom>
        </p:spPr>
      </p:pic>
      <p:pic>
        <p:nvPicPr>
          <p:cNvPr id="20" name="Picture 19" descr="Shape, circle&#10;&#10;Description automatically generated">
            <a:extLst>
              <a:ext uri="{FF2B5EF4-FFF2-40B4-BE49-F238E27FC236}">
                <a16:creationId xmlns:a16="http://schemas.microsoft.com/office/drawing/2014/main" id="{1519F5FA-09BA-4BFD-9739-FD9D5FC7AE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0151" y="3862536"/>
            <a:ext cx="1468355" cy="1468355"/>
          </a:xfrm>
          <a:prstGeom prst="rect">
            <a:avLst/>
          </a:prstGeom>
        </p:spPr>
      </p:pic>
      <p:pic>
        <p:nvPicPr>
          <p:cNvPr id="21" name="Picture 20" descr="Shape, circle&#10;&#10;Description automatically generated">
            <a:extLst>
              <a:ext uri="{FF2B5EF4-FFF2-40B4-BE49-F238E27FC236}">
                <a16:creationId xmlns:a16="http://schemas.microsoft.com/office/drawing/2014/main" id="{41E55D26-1E7F-4A0A-A4E3-0D76A9E75C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0219" y="3150969"/>
            <a:ext cx="1468355" cy="1468355"/>
          </a:xfrm>
          <a:prstGeom prst="rect">
            <a:avLst/>
          </a:prstGeom>
        </p:spPr>
      </p:pic>
      <p:sp>
        <p:nvSpPr>
          <p:cNvPr id="27" name="TextBox 26">
            <a:extLst>
              <a:ext uri="{FF2B5EF4-FFF2-40B4-BE49-F238E27FC236}">
                <a16:creationId xmlns:a16="http://schemas.microsoft.com/office/drawing/2014/main" id="{FE72D4C2-1DCF-49F5-AEFC-ABFD1221D286}"/>
              </a:ext>
            </a:extLst>
          </p:cNvPr>
          <p:cNvSpPr txBox="1"/>
          <p:nvPr/>
        </p:nvSpPr>
        <p:spPr>
          <a:xfrm>
            <a:off x="7422705" y="4443285"/>
            <a:ext cx="976549" cy="307777"/>
          </a:xfrm>
          <a:prstGeom prst="rect">
            <a:avLst/>
          </a:prstGeom>
          <a:noFill/>
        </p:spPr>
        <p:txBody>
          <a:bodyPr wrap="none" rtlCol="0">
            <a:spAutoFit/>
          </a:bodyPr>
          <a:lstStyle/>
          <a:p>
            <a:pPr algn="ctr"/>
            <a:r>
              <a:rPr lang="en-US" sz="1400">
                <a:solidFill>
                  <a:schemeClr val="bg1"/>
                </a:solidFill>
                <a:latin typeface="Lato Black" panose="020F0502020204030203" pitchFamily="34" charset="0"/>
                <a:ea typeface="Lato Black" panose="020F0502020204030203" pitchFamily="34" charset="0"/>
                <a:cs typeface="Lato Black" panose="020F0502020204030203" pitchFamily="34" charset="0"/>
              </a:rPr>
              <a:t>Cognition</a:t>
            </a:r>
          </a:p>
        </p:txBody>
      </p:sp>
      <p:sp>
        <p:nvSpPr>
          <p:cNvPr id="28" name="TextBox 27">
            <a:extLst>
              <a:ext uri="{FF2B5EF4-FFF2-40B4-BE49-F238E27FC236}">
                <a16:creationId xmlns:a16="http://schemas.microsoft.com/office/drawing/2014/main" id="{0005B84A-D06D-480E-A110-5B2422C17456}"/>
              </a:ext>
            </a:extLst>
          </p:cNvPr>
          <p:cNvSpPr txBox="1"/>
          <p:nvPr/>
        </p:nvSpPr>
        <p:spPr>
          <a:xfrm>
            <a:off x="8746476" y="3556929"/>
            <a:ext cx="1023037" cy="707886"/>
          </a:xfrm>
          <a:prstGeom prst="rect">
            <a:avLst/>
          </a:prstGeom>
          <a:noFill/>
        </p:spPr>
        <p:txBody>
          <a:bodyPr wrap="none" rtlCol="0">
            <a:spAutoFit/>
          </a:bodyPr>
          <a:lstStyle/>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Penser,</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raisonner,</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résoudre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des problèmes</a:t>
            </a:r>
          </a:p>
        </p:txBody>
      </p:sp>
      <p:sp>
        <p:nvSpPr>
          <p:cNvPr id="29" name="TextBox 28">
            <a:extLst>
              <a:ext uri="{FF2B5EF4-FFF2-40B4-BE49-F238E27FC236}">
                <a16:creationId xmlns:a16="http://schemas.microsoft.com/office/drawing/2014/main" id="{AD19FD22-A78D-492C-84A8-8462D196F3FF}"/>
              </a:ext>
            </a:extLst>
          </p:cNvPr>
          <p:cNvSpPr txBox="1"/>
          <p:nvPr/>
        </p:nvSpPr>
        <p:spPr>
          <a:xfrm>
            <a:off x="6079953" y="4901902"/>
            <a:ext cx="909223" cy="707886"/>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Comprendre</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des</a:t>
            </a: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idées</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complexes</a:t>
            </a:r>
          </a:p>
        </p:txBody>
      </p:sp>
      <p:sp>
        <p:nvSpPr>
          <p:cNvPr id="30" name="TextBox 29">
            <a:extLst>
              <a:ext uri="{FF2B5EF4-FFF2-40B4-BE49-F238E27FC236}">
                <a16:creationId xmlns:a16="http://schemas.microsoft.com/office/drawing/2014/main" id="{5E6C9F7E-167F-4475-A7FA-6C6D5586B1B8}"/>
              </a:ext>
            </a:extLst>
          </p:cNvPr>
          <p:cNvSpPr txBox="1"/>
          <p:nvPr/>
        </p:nvSpPr>
        <p:spPr>
          <a:xfrm>
            <a:off x="5057298" y="2052600"/>
            <a:ext cx="1117614" cy="553998"/>
          </a:xfrm>
          <a:prstGeom prst="rect">
            <a:avLst/>
          </a:prstGeom>
          <a:noFill/>
        </p:spPr>
        <p:txBody>
          <a:bodyPr wrap="none" rtlCol="0">
            <a:spAutoFit/>
          </a:bodyPr>
          <a:lstStyle/>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Comprendre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le langage et/ou</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s’exprimer</a:t>
            </a:r>
          </a:p>
        </p:txBody>
      </p:sp>
      <p:sp>
        <p:nvSpPr>
          <p:cNvPr id="31" name="TextBox 30">
            <a:extLst>
              <a:ext uri="{FF2B5EF4-FFF2-40B4-BE49-F238E27FC236}">
                <a16:creationId xmlns:a16="http://schemas.microsoft.com/office/drawing/2014/main" id="{13BD7A28-9A70-4A4E-BC6C-6BD3804FFD4B}"/>
              </a:ext>
            </a:extLst>
          </p:cNvPr>
          <p:cNvSpPr txBox="1"/>
          <p:nvPr/>
        </p:nvSpPr>
        <p:spPr>
          <a:xfrm>
            <a:off x="6587836" y="2840279"/>
            <a:ext cx="1021433" cy="769441"/>
          </a:xfrm>
          <a:prstGeom prst="rect">
            <a:avLst/>
          </a:prstGeom>
          <a:noFill/>
        </p:spPr>
        <p:txBody>
          <a:bodyPr wrap="none" rtlCol="0">
            <a:spAutoFit/>
          </a:bodyPr>
          <a:lstStyle/>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Utiliser</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la mémoire</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court et/ou</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long terme</a:t>
            </a:r>
          </a:p>
        </p:txBody>
      </p:sp>
      <p:sp>
        <p:nvSpPr>
          <p:cNvPr id="32" name="TextBox 31">
            <a:extLst>
              <a:ext uri="{FF2B5EF4-FFF2-40B4-BE49-F238E27FC236}">
                <a16:creationId xmlns:a16="http://schemas.microsoft.com/office/drawing/2014/main" id="{627E4A70-4445-44FE-A710-817B22087435}"/>
              </a:ext>
            </a:extLst>
          </p:cNvPr>
          <p:cNvSpPr txBox="1"/>
          <p:nvPr/>
        </p:nvSpPr>
        <p:spPr>
          <a:xfrm>
            <a:off x="7584472" y="1831398"/>
            <a:ext cx="923651" cy="307777"/>
          </a:xfrm>
          <a:prstGeom prst="rect">
            <a:avLst/>
          </a:prstGeom>
          <a:noFill/>
        </p:spPr>
        <p:txBody>
          <a:bodyPr wrap="none" rtlCol="0">
            <a:spAutoFit/>
          </a:bodyPr>
          <a:lstStyle/>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Mémoire</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3" name="TextBox 32">
            <a:extLst>
              <a:ext uri="{FF2B5EF4-FFF2-40B4-BE49-F238E27FC236}">
                <a16:creationId xmlns:a16="http://schemas.microsoft.com/office/drawing/2014/main" id="{35100DE5-F706-45B3-90D6-98E45DD3CD43}"/>
              </a:ext>
            </a:extLst>
          </p:cNvPr>
          <p:cNvSpPr txBox="1"/>
          <p:nvPr/>
        </p:nvSpPr>
        <p:spPr>
          <a:xfrm>
            <a:off x="5149379" y="3740672"/>
            <a:ext cx="856325" cy="307777"/>
          </a:xfrm>
          <a:prstGeom prst="rect">
            <a:avLst/>
          </a:prstGeom>
          <a:noFill/>
        </p:spPr>
        <p:txBody>
          <a:bodyPr wrap="none" rtlCol="0">
            <a:spAutoFit/>
          </a:bodyPr>
          <a:lstStyle/>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Langage</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5" name="TextBox 34">
            <a:extLst>
              <a:ext uri="{FF2B5EF4-FFF2-40B4-BE49-F238E27FC236}">
                <a16:creationId xmlns:a16="http://schemas.microsoft.com/office/drawing/2014/main" id="{58A26DD4-3C46-40A1-810D-35376D31D178}"/>
              </a:ext>
            </a:extLst>
          </p:cNvPr>
          <p:cNvSpPr txBox="1"/>
          <p:nvPr/>
        </p:nvSpPr>
        <p:spPr>
          <a:xfrm>
            <a:off x="9095281" y="2108033"/>
            <a:ext cx="1111202" cy="600164"/>
          </a:xfrm>
          <a:prstGeom prst="rect">
            <a:avLst/>
          </a:prstGeom>
          <a:noFill/>
        </p:spPr>
        <p:txBody>
          <a:bodyPr wrap="none" rtlCol="0">
            <a:spAutoFit/>
          </a:bodyPr>
          <a:lstStyle/>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Avoir accès</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l’information</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au besoin</a:t>
            </a:r>
          </a:p>
        </p:txBody>
      </p:sp>
    </p:spTree>
    <p:extLst>
      <p:ext uri="{BB962C8B-B14F-4D97-AF65-F5344CB8AC3E}">
        <p14:creationId xmlns:p14="http://schemas.microsoft.com/office/powerpoint/2010/main" val="12477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06040E79-3EBB-4516-984A-A70287843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5" y="2185173"/>
            <a:ext cx="3278490" cy="3058591"/>
          </a:xfrm>
          <a:prstGeom prst="rect">
            <a:avLst/>
          </a:prstGeom>
        </p:spPr>
      </p:pic>
      <p:sp>
        <p:nvSpPr>
          <p:cNvPr id="2" name="Title 1">
            <a:extLst>
              <a:ext uri="{FF2B5EF4-FFF2-40B4-BE49-F238E27FC236}">
                <a16:creationId xmlns:a16="http://schemas.microsoft.com/office/drawing/2014/main" id="{E979395A-C4C7-450E-808D-FC077373E0B4}"/>
              </a:ext>
            </a:extLst>
          </p:cNvPr>
          <p:cNvSpPr>
            <a:spLocks noGrp="1"/>
          </p:cNvSpPr>
          <p:nvPr>
            <p:ph type="title"/>
          </p:nvPr>
        </p:nvSpPr>
        <p:spPr>
          <a:xfrm>
            <a:off x="485862" y="293614"/>
            <a:ext cx="10515600" cy="1325563"/>
          </a:xfrm>
        </p:spPr>
        <p:txBody>
          <a:bodyPr/>
          <a:lstStyle/>
          <a:p>
            <a:r>
              <a:rPr lang="en-US" dirty="0">
                <a:latin typeface="Brandon Grotesque Bold" panose="020B0803020203060202" pitchFamily="34" charset="0"/>
              </a:rPr>
              <a:t>Vie </a:t>
            </a:r>
            <a:r>
              <a:rPr lang="en-US" dirty="0" err="1">
                <a:latin typeface="Brandon Grotesque Bold" panose="020B0803020203060202" pitchFamily="34" charset="0"/>
              </a:rPr>
              <a:t>quotidienne</a:t>
            </a:r>
            <a:endParaRPr lang="en-US" dirty="0">
              <a:latin typeface="Brandon Grotesque Bold" panose="020B0803020203060202" pitchFamily="34" charset="0"/>
            </a:endParaRPr>
          </a:p>
        </p:txBody>
      </p:sp>
      <p:sp>
        <p:nvSpPr>
          <p:cNvPr id="6" name="object 6">
            <a:extLst>
              <a:ext uri="{FF2B5EF4-FFF2-40B4-BE49-F238E27FC236}">
                <a16:creationId xmlns:a16="http://schemas.microsoft.com/office/drawing/2014/main" id="{3928949E-B61E-466B-92BC-EC06C5F79A31}"/>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6F792241-7F6D-418B-976E-DDD2A2D74D1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16</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55301480-3671-4FEB-A697-ABAD18C2AD42}"/>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EB46358E-6FCC-4FB1-839F-32F00D2735F7}"/>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0" name="Picture 19" descr="Shape&#10;&#10;Description automatically generated">
            <a:extLst>
              <a:ext uri="{FF2B5EF4-FFF2-40B4-BE49-F238E27FC236}">
                <a16:creationId xmlns:a16="http://schemas.microsoft.com/office/drawing/2014/main" id="{375B51A3-5167-4085-B8E6-25973A23B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953">
            <a:off x="8452092" y="3514030"/>
            <a:ext cx="1619252" cy="1052883"/>
          </a:xfrm>
          <a:prstGeom prst="rect">
            <a:avLst/>
          </a:prstGeom>
        </p:spPr>
      </p:pic>
      <p:pic>
        <p:nvPicPr>
          <p:cNvPr id="21" name="Picture 20" descr="Shape&#10;&#10;Description automatically generated">
            <a:extLst>
              <a:ext uri="{FF2B5EF4-FFF2-40B4-BE49-F238E27FC236}">
                <a16:creationId xmlns:a16="http://schemas.microsoft.com/office/drawing/2014/main" id="{5FDCD8B5-FE10-41D2-9C7E-135CA15BB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30801">
            <a:off x="8016838" y="2292006"/>
            <a:ext cx="1400950" cy="910937"/>
          </a:xfrm>
          <a:prstGeom prst="rect">
            <a:avLst/>
          </a:prstGeom>
        </p:spPr>
      </p:pic>
      <p:pic>
        <p:nvPicPr>
          <p:cNvPr id="22" name="Picture 21" descr="Shape&#10;&#10;Description automatically generated">
            <a:extLst>
              <a:ext uri="{FF2B5EF4-FFF2-40B4-BE49-F238E27FC236}">
                <a16:creationId xmlns:a16="http://schemas.microsoft.com/office/drawing/2014/main" id="{CBF7C787-A00B-4218-BBAA-5E39BA34A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29025">
            <a:off x="7471579" y="4458489"/>
            <a:ext cx="1400950" cy="910937"/>
          </a:xfrm>
          <a:prstGeom prst="rect">
            <a:avLst/>
          </a:prstGeom>
        </p:spPr>
      </p:pic>
      <p:pic>
        <p:nvPicPr>
          <p:cNvPr id="23" name="Picture 22" descr="Shape&#10;&#10;Description automatically generated">
            <a:extLst>
              <a:ext uri="{FF2B5EF4-FFF2-40B4-BE49-F238E27FC236}">
                <a16:creationId xmlns:a16="http://schemas.microsoft.com/office/drawing/2014/main" id="{7913887C-6FCC-4EC0-A946-4686D8A2B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97212" y="3714469"/>
            <a:ext cx="1400950" cy="910937"/>
          </a:xfrm>
          <a:prstGeom prst="rect">
            <a:avLst/>
          </a:prstGeom>
        </p:spPr>
      </p:pic>
      <p:pic>
        <p:nvPicPr>
          <p:cNvPr id="24" name="Picture 23" descr="Shape&#10;&#10;Description automatically generated">
            <a:extLst>
              <a:ext uri="{FF2B5EF4-FFF2-40B4-BE49-F238E27FC236}">
                <a16:creationId xmlns:a16="http://schemas.microsoft.com/office/drawing/2014/main" id="{F9935B63-5F85-4A93-B584-BEB4DABA7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098" y="2152240"/>
            <a:ext cx="1400951" cy="911771"/>
          </a:xfrm>
          <a:prstGeom prst="rect">
            <a:avLst/>
          </a:prstGeom>
        </p:spPr>
      </p:pic>
      <p:pic>
        <p:nvPicPr>
          <p:cNvPr id="18" name="Picture 17" descr="Shape, circle&#10;&#10;Description automatically generated">
            <a:extLst>
              <a:ext uri="{FF2B5EF4-FFF2-40B4-BE49-F238E27FC236}">
                <a16:creationId xmlns:a16="http://schemas.microsoft.com/office/drawing/2014/main" id="{D85969C6-F3A0-445A-979C-7B0BFC4B3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5386" y="1538612"/>
            <a:ext cx="1268707" cy="1268707"/>
          </a:xfrm>
          <a:prstGeom prst="rect">
            <a:avLst/>
          </a:prstGeom>
        </p:spPr>
      </p:pic>
      <p:pic>
        <p:nvPicPr>
          <p:cNvPr id="19" name="Picture 18" descr="Shape, circle&#10;&#10;Description automatically generated">
            <a:extLst>
              <a:ext uri="{FF2B5EF4-FFF2-40B4-BE49-F238E27FC236}">
                <a16:creationId xmlns:a16="http://schemas.microsoft.com/office/drawing/2014/main" id="{BB5A1D22-4C51-403C-9CEC-64033F2964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2030" y="3113111"/>
            <a:ext cx="1338778" cy="1338778"/>
          </a:xfrm>
          <a:prstGeom prst="rect">
            <a:avLst/>
          </a:prstGeom>
        </p:spPr>
      </p:pic>
      <p:sp>
        <p:nvSpPr>
          <p:cNvPr id="25" name="TextBox 24">
            <a:extLst>
              <a:ext uri="{FF2B5EF4-FFF2-40B4-BE49-F238E27FC236}">
                <a16:creationId xmlns:a16="http://schemas.microsoft.com/office/drawing/2014/main" id="{4871D199-6FAB-4168-99D5-A8B700AAD5CC}"/>
              </a:ext>
            </a:extLst>
          </p:cNvPr>
          <p:cNvSpPr txBox="1"/>
          <p:nvPr/>
        </p:nvSpPr>
        <p:spPr>
          <a:xfrm>
            <a:off x="6913377" y="2258154"/>
            <a:ext cx="707245" cy="707886"/>
          </a:xfrm>
          <a:prstGeom prst="rect">
            <a:avLst/>
          </a:prstGeom>
          <a:noFill/>
        </p:spPr>
        <p:txBody>
          <a:bodyPr wrap="none" rtlCol="0">
            <a:spAutoFit/>
          </a:bodyPr>
          <a:lstStyle/>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Lecture,</a:t>
            </a: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maths</a:t>
            </a: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p>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concepts</a:t>
            </a: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abstraits</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6" name="TextBox 25">
            <a:extLst>
              <a:ext uri="{FF2B5EF4-FFF2-40B4-BE49-F238E27FC236}">
                <a16:creationId xmlns:a16="http://schemas.microsoft.com/office/drawing/2014/main" id="{6A6A850A-4847-40DA-A115-E74D55C8E23D}"/>
              </a:ext>
            </a:extLst>
          </p:cNvPr>
          <p:cNvSpPr txBox="1"/>
          <p:nvPr/>
        </p:nvSpPr>
        <p:spPr>
          <a:xfrm>
            <a:off x="5359329" y="1911375"/>
            <a:ext cx="1120820" cy="523220"/>
          </a:xfrm>
          <a:prstGeom prst="rect">
            <a:avLst/>
          </a:prstGeom>
          <a:noFill/>
        </p:spPr>
        <p:txBody>
          <a:bodyPr wrap="none" rtlCol="0">
            <a:spAutoFit/>
          </a:bodyPr>
          <a:lstStyle/>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Rendement</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scolaire</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7" name="TextBox 26">
            <a:extLst>
              <a:ext uri="{FF2B5EF4-FFF2-40B4-BE49-F238E27FC236}">
                <a16:creationId xmlns:a16="http://schemas.microsoft.com/office/drawing/2014/main" id="{3C95A733-117C-4C93-9064-742A495A7831}"/>
              </a:ext>
            </a:extLst>
          </p:cNvPr>
          <p:cNvSpPr txBox="1"/>
          <p:nvPr/>
        </p:nvSpPr>
        <p:spPr>
          <a:xfrm>
            <a:off x="8986754" y="3823723"/>
            <a:ext cx="1031051" cy="861774"/>
          </a:xfrm>
          <a:prstGeom prst="rect">
            <a:avLst/>
          </a:prstGeom>
          <a:noFill/>
        </p:spPr>
        <p:txBody>
          <a:bodyPr wrap="none" rtlCol="0">
            <a:spAutoFit/>
          </a:bodyPr>
          <a:lstStyle/>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Capacité de se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représenter le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point de vue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d’une autre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personne</a:t>
            </a:r>
          </a:p>
        </p:txBody>
      </p:sp>
      <p:sp>
        <p:nvSpPr>
          <p:cNvPr id="28" name="TextBox 27">
            <a:extLst>
              <a:ext uri="{FF2B5EF4-FFF2-40B4-BE49-F238E27FC236}">
                <a16:creationId xmlns:a16="http://schemas.microsoft.com/office/drawing/2014/main" id="{F21FDA2B-66A0-4035-928B-40399DB70E68}"/>
              </a:ext>
            </a:extLst>
          </p:cNvPr>
          <p:cNvSpPr txBox="1"/>
          <p:nvPr/>
        </p:nvSpPr>
        <p:spPr>
          <a:xfrm>
            <a:off x="7428568" y="3350736"/>
            <a:ext cx="1330814" cy="769441"/>
          </a:xfrm>
          <a:prstGeom prst="rect">
            <a:avLst/>
          </a:prstGeom>
          <a:noFill/>
        </p:spPr>
        <p:txBody>
          <a:bodyPr wrap="none" rtlCol="0">
            <a:spAutoFit/>
          </a:bodyPr>
          <a:lstStyle/>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Comportement</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adaptatif,</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communication et</a:t>
            </a:r>
          </a:p>
          <a:p>
            <a:pPr algn="ctr"/>
            <a:r>
              <a:rPr lang="fr-FR"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habiletés sociales </a:t>
            </a:r>
          </a:p>
        </p:txBody>
      </p:sp>
      <p:sp>
        <p:nvSpPr>
          <p:cNvPr id="30" name="TextBox 29">
            <a:extLst>
              <a:ext uri="{FF2B5EF4-FFF2-40B4-BE49-F238E27FC236}">
                <a16:creationId xmlns:a16="http://schemas.microsoft.com/office/drawing/2014/main" id="{9F50AD8D-08AD-4DDE-A690-E36ADEE6F494}"/>
              </a:ext>
            </a:extLst>
          </p:cNvPr>
          <p:cNvSpPr txBox="1"/>
          <p:nvPr/>
        </p:nvSpPr>
        <p:spPr>
          <a:xfrm>
            <a:off x="8443750" y="2246901"/>
            <a:ext cx="949299" cy="707886"/>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Limites</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personnelles</a:t>
            </a: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p>
          <a:p>
            <a:pPr algn="ctr"/>
            <a:r>
              <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indices</a:t>
            </a:r>
          </a:p>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sociaux</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1" name="TextBox 30">
            <a:extLst>
              <a:ext uri="{FF2B5EF4-FFF2-40B4-BE49-F238E27FC236}">
                <a16:creationId xmlns:a16="http://schemas.microsoft.com/office/drawing/2014/main" id="{5440FEEA-C70D-483B-9545-A36692F4137D}"/>
              </a:ext>
            </a:extLst>
          </p:cNvPr>
          <p:cNvSpPr txBox="1"/>
          <p:nvPr/>
        </p:nvSpPr>
        <p:spPr>
          <a:xfrm>
            <a:off x="6383822" y="4036256"/>
            <a:ext cx="699230" cy="246221"/>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Maturité</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2" name="TextBox 31">
            <a:extLst>
              <a:ext uri="{FF2B5EF4-FFF2-40B4-BE49-F238E27FC236}">
                <a16:creationId xmlns:a16="http://schemas.microsoft.com/office/drawing/2014/main" id="{E6B4E429-066A-4012-B2C6-711EC5E33489}"/>
              </a:ext>
            </a:extLst>
          </p:cNvPr>
          <p:cNvSpPr txBox="1"/>
          <p:nvPr/>
        </p:nvSpPr>
        <p:spPr>
          <a:xfrm>
            <a:off x="7783214" y="5018677"/>
            <a:ext cx="667170" cy="246221"/>
          </a:xfrm>
          <a:prstGeom prst="rect">
            <a:avLst/>
          </a:prstGeom>
          <a:noFill/>
        </p:spPr>
        <p:txBody>
          <a:bodyPr wrap="none" rtlCol="0">
            <a:spAutoFit/>
          </a:bodyPr>
          <a:lstStyle/>
          <a:p>
            <a:pPr algn="ctr"/>
            <a:r>
              <a:rPr lang="en-US" sz="1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Hygiène</a:t>
            </a:r>
            <a:endParaRPr lang="en-US" sz="1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49819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vector graphics&#10;&#10;Description automatically generated">
            <a:extLst>
              <a:ext uri="{FF2B5EF4-FFF2-40B4-BE49-F238E27FC236}">
                <a16:creationId xmlns:a16="http://schemas.microsoft.com/office/drawing/2014/main" id="{2A791550-D9FD-4520-B8C7-2C7E1FDEA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10" y="1601077"/>
            <a:ext cx="4433582" cy="4433582"/>
          </a:xfrm>
          <a:prstGeom prst="rect">
            <a:avLst/>
          </a:prstGeom>
        </p:spPr>
      </p:pic>
      <p:sp>
        <p:nvSpPr>
          <p:cNvPr id="2" name="Title 1">
            <a:extLst>
              <a:ext uri="{FF2B5EF4-FFF2-40B4-BE49-F238E27FC236}">
                <a16:creationId xmlns:a16="http://schemas.microsoft.com/office/drawing/2014/main" id="{CDC00209-60DE-48A7-8CA7-70191E91C809}"/>
              </a:ext>
            </a:extLst>
          </p:cNvPr>
          <p:cNvSpPr>
            <a:spLocks noGrp="1"/>
          </p:cNvSpPr>
          <p:nvPr>
            <p:ph type="title"/>
          </p:nvPr>
        </p:nvSpPr>
        <p:spPr>
          <a:xfrm>
            <a:off x="485862" y="275514"/>
            <a:ext cx="10515600" cy="1325563"/>
          </a:xfrm>
        </p:spPr>
        <p:txBody>
          <a:bodyPr/>
          <a:lstStyle/>
          <a:p>
            <a:r>
              <a:rPr lang="en-US" dirty="0">
                <a:latin typeface="Brandon Grotesque Bold" panose="020B0803020203060202" pitchFamily="34" charset="0"/>
              </a:rPr>
              <a:t>Aspect physique</a:t>
            </a:r>
          </a:p>
        </p:txBody>
      </p:sp>
      <p:sp>
        <p:nvSpPr>
          <p:cNvPr id="6" name="object 6">
            <a:extLst>
              <a:ext uri="{FF2B5EF4-FFF2-40B4-BE49-F238E27FC236}">
                <a16:creationId xmlns:a16="http://schemas.microsoft.com/office/drawing/2014/main" id="{B18C5C79-BD7A-4268-9728-12D302867E9F}"/>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E14DA873-0EAF-43B5-A9E8-DF2EA19808D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17</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48D7B5C7-E118-423B-83C8-E72E7643C3A1}"/>
              </a:ext>
            </a:extLst>
          </p:cNvPr>
          <p:cNvSpPr/>
          <p:nvPr/>
        </p:nvSpPr>
        <p:spPr>
          <a:xfrm rot="19034633">
            <a:off x="-285344" y="3580109"/>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8BA8F462-D95B-4C2B-808F-0ACDEA8440A6}"/>
              </a:ext>
            </a:extLst>
          </p:cNvPr>
          <p:cNvSpPr/>
          <p:nvPr/>
        </p:nvSpPr>
        <p:spPr>
          <a:xfrm rot="10800000">
            <a:off x="-3" y="4013999"/>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21" name="Picture 20" descr="Shape&#10;&#10;Description automatically generated">
            <a:extLst>
              <a:ext uri="{FF2B5EF4-FFF2-40B4-BE49-F238E27FC236}">
                <a16:creationId xmlns:a16="http://schemas.microsoft.com/office/drawing/2014/main" id="{31EDF9C0-D31C-4508-AA26-301C32894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878250" y="3429000"/>
            <a:ext cx="1462166" cy="950741"/>
          </a:xfrm>
          <a:prstGeom prst="rect">
            <a:avLst/>
          </a:prstGeom>
        </p:spPr>
      </p:pic>
      <p:pic>
        <p:nvPicPr>
          <p:cNvPr id="19" name="Picture 18" descr="Shape, circle&#10;&#10;Description automatically generated">
            <a:extLst>
              <a:ext uri="{FF2B5EF4-FFF2-40B4-BE49-F238E27FC236}">
                <a16:creationId xmlns:a16="http://schemas.microsoft.com/office/drawing/2014/main" id="{8BD50204-3A53-4D6B-A911-646467F59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772" y="2213070"/>
            <a:ext cx="1268707" cy="1268707"/>
          </a:xfrm>
          <a:prstGeom prst="rect">
            <a:avLst/>
          </a:prstGeom>
        </p:spPr>
      </p:pic>
      <p:pic>
        <p:nvPicPr>
          <p:cNvPr id="20" name="Picture 19" descr="Shape, circle&#10;&#10;Description automatically generated">
            <a:extLst>
              <a:ext uri="{FF2B5EF4-FFF2-40B4-BE49-F238E27FC236}">
                <a16:creationId xmlns:a16="http://schemas.microsoft.com/office/drawing/2014/main" id="{919B6DD8-0711-4BC7-9A6E-67851AEECC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919" y="2847423"/>
            <a:ext cx="1268707" cy="1268707"/>
          </a:xfrm>
          <a:prstGeom prst="rect">
            <a:avLst/>
          </a:prstGeom>
        </p:spPr>
      </p:pic>
      <p:sp>
        <p:nvSpPr>
          <p:cNvPr id="22" name="TextBox 21">
            <a:extLst>
              <a:ext uri="{FF2B5EF4-FFF2-40B4-BE49-F238E27FC236}">
                <a16:creationId xmlns:a16="http://schemas.microsoft.com/office/drawing/2014/main" id="{CA559F7C-4CED-4231-8555-66FF6A45B9C6}"/>
              </a:ext>
            </a:extLst>
          </p:cNvPr>
          <p:cNvSpPr txBox="1"/>
          <p:nvPr/>
        </p:nvSpPr>
        <p:spPr>
          <a:xfrm>
            <a:off x="6938130" y="3636724"/>
            <a:ext cx="819455" cy="553998"/>
          </a:xfrm>
          <a:prstGeom prst="rect">
            <a:avLst/>
          </a:prstGeom>
          <a:noFill/>
        </p:spPr>
        <p:txBody>
          <a:bodyPr wrap="none" rtlCol="0">
            <a:spAutoFit/>
          </a:bodyPr>
          <a:lstStyle/>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Structure</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et fonction</a:t>
            </a:r>
          </a:p>
          <a:p>
            <a:pPr algn="ctr"/>
            <a:r>
              <a:rPr lang="fr-FR" sz="1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du cerveau</a:t>
            </a:r>
          </a:p>
        </p:txBody>
      </p:sp>
      <p:sp>
        <p:nvSpPr>
          <p:cNvPr id="23" name="TextBox 22">
            <a:extLst>
              <a:ext uri="{FF2B5EF4-FFF2-40B4-BE49-F238E27FC236}">
                <a16:creationId xmlns:a16="http://schemas.microsoft.com/office/drawing/2014/main" id="{D7AF4DE4-1E5A-48A9-86F8-D3600261F2F5}"/>
              </a:ext>
            </a:extLst>
          </p:cNvPr>
          <p:cNvSpPr txBox="1"/>
          <p:nvPr/>
        </p:nvSpPr>
        <p:spPr>
          <a:xfrm>
            <a:off x="6048374" y="2614992"/>
            <a:ext cx="955711" cy="523220"/>
          </a:xfrm>
          <a:prstGeom prst="rect">
            <a:avLst/>
          </a:prstGeom>
          <a:noFill/>
        </p:spPr>
        <p:txBody>
          <a:bodyPr wrap="none" rtlCol="0">
            <a:spAutoFit/>
          </a:bodyPr>
          <a:lstStyle/>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Habiletés</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4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motrices</a:t>
            </a:r>
            <a:endParaRPr lang="en-US" sz="14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4" name="TextBox 23">
            <a:extLst>
              <a:ext uri="{FF2B5EF4-FFF2-40B4-BE49-F238E27FC236}">
                <a16:creationId xmlns:a16="http://schemas.microsoft.com/office/drawing/2014/main" id="{6AFD9127-9B6D-41D9-B269-C8E907E074DC}"/>
              </a:ext>
            </a:extLst>
          </p:cNvPr>
          <p:cNvSpPr txBox="1"/>
          <p:nvPr/>
        </p:nvSpPr>
        <p:spPr>
          <a:xfrm>
            <a:off x="7937004" y="3266332"/>
            <a:ext cx="1398140" cy="430887"/>
          </a:xfrm>
          <a:prstGeom prst="rect">
            <a:avLst/>
          </a:prstGeom>
          <a:noFill/>
        </p:spPr>
        <p:txBody>
          <a:bodyPr wrap="none" rtlCol="0">
            <a:spAutoFit/>
          </a:bodyPr>
          <a:lstStyle/>
          <a:p>
            <a:pPr algn="ctr"/>
            <a:r>
              <a:rPr lang="en-US" sz="11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Neuroanatomie</a:t>
            </a:r>
            <a:endPar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US" sz="11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neurophysiologie</a:t>
            </a:r>
            <a:r>
              <a:rPr lang="en-US" sz="11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spTree>
    <p:extLst>
      <p:ext uri="{BB962C8B-B14F-4D97-AF65-F5344CB8AC3E}">
        <p14:creationId xmlns:p14="http://schemas.microsoft.com/office/powerpoint/2010/main" val="8271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2739-E37D-4CCA-82B8-3C31CA36420E}"/>
              </a:ext>
            </a:extLst>
          </p:cNvPr>
          <p:cNvSpPr>
            <a:spLocks noGrp="1"/>
          </p:cNvSpPr>
          <p:nvPr>
            <p:ph type="title"/>
          </p:nvPr>
        </p:nvSpPr>
        <p:spPr>
          <a:xfrm>
            <a:off x="522302" y="292796"/>
            <a:ext cx="10515600" cy="1325563"/>
          </a:xfrm>
        </p:spPr>
        <p:txBody>
          <a:bodyPr/>
          <a:lstStyle/>
          <a:p>
            <a:r>
              <a:rPr lang="fr-FR" dirty="0">
                <a:latin typeface="Brandon Grotesque Bold" panose="020B0803020203060202" pitchFamily="34" charset="0"/>
              </a:rPr>
              <a:t>Il peut y avoir aussi</a:t>
            </a:r>
            <a:br>
              <a:rPr lang="fr-FR" dirty="0">
                <a:latin typeface="Brandon Grotesque Bold" panose="020B0803020203060202" pitchFamily="34" charset="0"/>
              </a:rPr>
            </a:br>
            <a:r>
              <a:rPr lang="fr-FR" dirty="0">
                <a:latin typeface="Brandon Grotesque Bold" panose="020B0803020203060202" pitchFamily="34" charset="0"/>
              </a:rPr>
              <a:t>des problèmes sensoriels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ACF87833-EE84-4A94-AD83-F7F50CB95DFF}"/>
              </a:ext>
            </a:extLst>
          </p:cNvPr>
          <p:cNvSpPr>
            <a:spLocks noGrp="1"/>
          </p:cNvSpPr>
          <p:nvPr>
            <p:ph idx="1"/>
          </p:nvPr>
        </p:nvSpPr>
        <p:spPr>
          <a:xfrm>
            <a:off x="533027" y="2457973"/>
            <a:ext cx="7995399" cy="3962269"/>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Nous traitons l’information par l’entremise de nos sens, comme la vue, l’ouïe, le toucher, l’odorat et le goût, mais également par l’entremise de l’équilibre, du mouvement et des sensations dans nos organes internes</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Cette information traitée nous aide à répondre à l’apport sensoriel (les choses qui nous arrivent durant la journée) ou à l’ignorer</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Les enfants et les jeunes ayant un TSAF peuvent avoir du mal à traiter cette information – ils peuvent se sentir « submergés » par l’apport sensoriel – ou chercher activement à en avoir plus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3" name="object 6">
            <a:extLst>
              <a:ext uri="{FF2B5EF4-FFF2-40B4-BE49-F238E27FC236}">
                <a16:creationId xmlns:a16="http://schemas.microsoft.com/office/drawing/2014/main" id="{21ADD56B-83EB-4177-B577-26E27003FFFA}"/>
              </a:ext>
            </a:extLst>
          </p:cNvPr>
          <p:cNvSpPr/>
          <p:nvPr/>
        </p:nvSpPr>
        <p:spPr>
          <a:xfrm>
            <a:off x="10666953" y="5486400"/>
            <a:ext cx="1" cy="1371600"/>
          </a:xfrm>
          <a:prstGeom prst="line">
            <a:avLst/>
          </a:prstGeom>
          <a:ln>
            <a:solidFill>
              <a:srgbClr val="402978"/>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4" name="object 7">
            <a:extLst>
              <a:ext uri="{FF2B5EF4-FFF2-40B4-BE49-F238E27FC236}">
                <a16:creationId xmlns:a16="http://schemas.microsoft.com/office/drawing/2014/main" id="{8705B84B-ACE9-4DEA-A31E-8A5F48DCDD6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402978"/>
                </a:solidFill>
                <a:latin typeface="Lato Heavy" panose="020F0502020204030203" pitchFamily="34" charset="0"/>
                <a:ea typeface="Lato Heavy" panose="020F0502020204030203" pitchFamily="34" charset="0"/>
                <a:cs typeface="Lato Heavy" panose="020F0502020204030203" pitchFamily="34" charset="0"/>
              </a:rPr>
              <a:t>18</a:t>
            </a:r>
            <a:endParaRPr sz="900">
              <a:solidFill>
                <a:srgbClr val="402978"/>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 name="Rectangle 12">
            <a:extLst>
              <a:ext uri="{FF2B5EF4-FFF2-40B4-BE49-F238E27FC236}">
                <a16:creationId xmlns:a16="http://schemas.microsoft.com/office/drawing/2014/main" id="{5061FC60-99AC-43FF-8AEB-47DD052A176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6" name="Rectangle 12">
            <a:extLst>
              <a:ext uri="{FF2B5EF4-FFF2-40B4-BE49-F238E27FC236}">
                <a16:creationId xmlns:a16="http://schemas.microsoft.com/office/drawing/2014/main" id="{5939F895-2B33-4897-8A37-818E70366978}"/>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7" name="object 7">
            <a:extLst>
              <a:ext uri="{FF2B5EF4-FFF2-40B4-BE49-F238E27FC236}">
                <a16:creationId xmlns:a16="http://schemas.microsoft.com/office/drawing/2014/main" id="{FDAE3694-7E7C-4929-A212-35BCE7AD2365}"/>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Tree>
    <p:extLst>
      <p:ext uri="{BB962C8B-B14F-4D97-AF65-F5344CB8AC3E}">
        <p14:creationId xmlns:p14="http://schemas.microsoft.com/office/powerpoint/2010/main" val="27952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6548-59E1-4E9F-B888-FDC231335602}"/>
              </a:ext>
            </a:extLst>
          </p:cNvPr>
          <p:cNvSpPr>
            <a:spLocks noGrp="1"/>
          </p:cNvSpPr>
          <p:nvPr>
            <p:ph type="title"/>
          </p:nvPr>
        </p:nvSpPr>
        <p:spPr>
          <a:xfrm>
            <a:off x="539080" y="295135"/>
            <a:ext cx="10515600" cy="1325563"/>
          </a:xfrm>
        </p:spPr>
        <p:txBody>
          <a:bodyPr/>
          <a:lstStyle/>
          <a:p>
            <a:r>
              <a:rPr lang="en-US" dirty="0" err="1">
                <a:latin typeface="Brandon Grotesque Bold" panose="020B0803020203060202" pitchFamily="34" charset="0"/>
              </a:rPr>
              <a:t>Activité</a:t>
            </a:r>
            <a:r>
              <a:rPr lang="en-US" dirty="0">
                <a:latin typeface="Brandon Grotesque Bold" panose="020B0803020203060202" pitchFamily="34" charset="0"/>
              </a:rPr>
              <a:t> </a:t>
            </a:r>
          </a:p>
        </p:txBody>
      </p:sp>
      <p:sp>
        <p:nvSpPr>
          <p:cNvPr id="3" name="Content Placeholder 2">
            <a:extLst>
              <a:ext uri="{FF2B5EF4-FFF2-40B4-BE49-F238E27FC236}">
                <a16:creationId xmlns:a16="http://schemas.microsoft.com/office/drawing/2014/main" id="{2E5388C6-EFC9-479C-A8B8-E0BCD03C85B5}"/>
              </a:ext>
            </a:extLst>
          </p:cNvPr>
          <p:cNvSpPr>
            <a:spLocks noGrp="1"/>
          </p:cNvSpPr>
          <p:nvPr>
            <p:ph idx="1"/>
          </p:nvPr>
        </p:nvSpPr>
        <p:spPr>
          <a:xfrm>
            <a:off x="539080" y="2050498"/>
            <a:ext cx="9151009" cy="4351338"/>
          </a:xfrm>
        </p:spPr>
        <p:txBody>
          <a:bodyPr>
            <a:no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1600" dirty="0">
                <a:latin typeface="Lato" panose="020F0502020204030203" pitchFamily="34" charset="0"/>
                <a:ea typeface="Lato" panose="020F0502020204030203" pitchFamily="34" charset="0"/>
                <a:cs typeface="Lato" panose="020F0502020204030203" pitchFamily="34" charset="0"/>
              </a:rPr>
              <a:t>Nous regarderons deux scénarios différents sur la prochaine diapositive.</a:t>
            </a:r>
          </a:p>
          <a:p>
            <a:pPr marL="0" indent="0">
              <a:buNone/>
            </a:pPr>
            <a:endParaRPr lang="fr-FR" sz="1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1600" dirty="0">
                <a:latin typeface="Lato" panose="020F0502020204030203" pitchFamily="34" charset="0"/>
                <a:ea typeface="Lato" panose="020F0502020204030203" pitchFamily="34" charset="0"/>
                <a:cs typeface="Lato" panose="020F0502020204030203" pitchFamily="34" charset="0"/>
              </a:rPr>
              <a:t>Choisissez-en un.</a:t>
            </a:r>
          </a:p>
          <a:p>
            <a:pPr marL="0" indent="0">
              <a:buNone/>
            </a:pPr>
            <a:endParaRPr lang="fr-FR" sz="1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1600" dirty="0">
                <a:latin typeface="Lato" panose="020F0502020204030203" pitchFamily="34" charset="0"/>
                <a:ea typeface="Lato" panose="020F0502020204030203" pitchFamily="34" charset="0"/>
                <a:cs typeface="Lato" panose="020F0502020204030203" pitchFamily="34" charset="0"/>
              </a:rPr>
              <a:t>Nous jouerons au « détective » et nous essaierons de découvrir d’où proviennent certains « problèmes ».</a:t>
            </a:r>
          </a:p>
          <a:p>
            <a:pPr marL="0" indent="0">
              <a:buNone/>
            </a:pPr>
            <a:endParaRPr lang="fr-FR" sz="1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1600" dirty="0">
                <a:latin typeface="Lato" panose="020F0502020204030203" pitchFamily="34" charset="0"/>
                <a:ea typeface="Lato" panose="020F0502020204030203" pitchFamily="34" charset="0"/>
                <a:cs typeface="Lato" panose="020F0502020204030203" pitchFamily="34" charset="0"/>
              </a:rPr>
              <a:t>Utilisez le tableau fourni comme guide – selon vous, quels sont les domaines du cerveau qui peuvent contribuer à certains de ces problèmes? Est-ce que l’apport sensoriel joue un rôle? Est-ce que les relations actuelles et les événements de la vie causent ces problèmes ou ont-ils une incidence sur ceux-ci?</a:t>
            </a:r>
          </a:p>
          <a:p>
            <a:pPr marL="0" indent="0">
              <a:buNone/>
            </a:pPr>
            <a:endParaRPr lang="fr-FR" sz="1000" dirty="0">
              <a:latin typeface="Lato" panose="020F0502020204030203" pitchFamily="34" charset="0"/>
              <a:ea typeface="Lato" panose="020F0502020204030203" pitchFamily="34" charset="0"/>
              <a:cs typeface="Lato" panose="020F0502020204030203" pitchFamily="34" charset="0"/>
            </a:endParaRPr>
          </a:p>
          <a:p>
            <a:r>
              <a:rPr lang="fr-FR" sz="1600" dirty="0">
                <a:latin typeface="Lato" panose="020F0502020204030203" pitchFamily="34" charset="0"/>
                <a:ea typeface="Lato" panose="020F0502020204030203" pitchFamily="34" charset="0"/>
                <a:cs typeface="Lato" panose="020F0502020204030203" pitchFamily="34" charset="0"/>
              </a:rPr>
              <a:t>En connaissant les domaines du cerveau touchés et les autres facteurs qui entrent en ligne de compte – est-ce que cela peut vous guider comme aidants à essayer les adaptations (ou les stratégies) appropriées?</a:t>
            </a:r>
          </a:p>
        </p:txBody>
      </p:sp>
      <p:sp>
        <p:nvSpPr>
          <p:cNvPr id="6" name="object 6">
            <a:extLst>
              <a:ext uri="{FF2B5EF4-FFF2-40B4-BE49-F238E27FC236}">
                <a16:creationId xmlns:a16="http://schemas.microsoft.com/office/drawing/2014/main" id="{61514FF6-746F-49C8-912D-279A6D8BB8CC}"/>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2EDC4397-F1A3-467C-9404-0052A37D4CC7}"/>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19</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95B5AD0B-A870-48D1-AC8D-4086BF518D6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FB1B9B90-3C2E-48D6-B711-91199404F5D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7">
            <a:extLst>
              <a:ext uri="{FF2B5EF4-FFF2-40B4-BE49-F238E27FC236}">
                <a16:creationId xmlns:a16="http://schemas.microsoft.com/office/drawing/2014/main" id="{70DDA479-2198-40A5-B0FF-ECFE1FED8DAD}"/>
              </a:ext>
            </a:extLst>
          </p:cNvPr>
          <p:cNvSpPr/>
          <p:nvPr/>
        </p:nvSpPr>
        <p:spPr>
          <a:xfrm>
            <a:off x="616917" y="1837395"/>
            <a:ext cx="542925" cy="0"/>
          </a:xfrm>
          <a:prstGeom prst="line">
            <a:avLst/>
          </a:prstGeom>
          <a:ln w="76200">
            <a:solidFill>
              <a:srgbClr val="402978"/>
            </a:solidFill>
          </a:ln>
        </p:spPr>
        <p:txBody>
          <a:bodyPr lIns="34289" rIns="34289"/>
          <a:lstStyle/>
          <a:p>
            <a:endParaRPr sz="1086"/>
          </a:p>
        </p:txBody>
      </p:sp>
    </p:spTree>
    <p:extLst>
      <p:ext uri="{BB962C8B-B14F-4D97-AF65-F5344CB8AC3E}">
        <p14:creationId xmlns:p14="http://schemas.microsoft.com/office/powerpoint/2010/main" val="158104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4C932147-31E2-4364-AF76-097D62FB61D8}"/>
              </a:ext>
            </a:extLst>
          </p:cNvPr>
          <p:cNvSpPr/>
          <p:nvPr/>
        </p:nvSpPr>
        <p:spPr>
          <a:xfrm>
            <a:off x="1667049" y="0"/>
            <a:ext cx="10524951" cy="6858000"/>
          </a:xfrm>
          <a:prstGeom prst="rect">
            <a:avLst/>
          </a:prstGeom>
          <a:solidFill>
            <a:srgbClr val="0067C4"/>
          </a:solidFill>
          <a:ln w="12700">
            <a:miter lim="400000"/>
          </a:ln>
        </p:spPr>
        <p:txBody>
          <a:bodyPr lIns="34289" rIns="34289"/>
          <a:lstStyle/>
          <a:p>
            <a:endParaRPr/>
          </a:p>
        </p:txBody>
      </p:sp>
      <p:sp>
        <p:nvSpPr>
          <p:cNvPr id="15" name="Rectangle 12">
            <a:extLst>
              <a:ext uri="{FF2B5EF4-FFF2-40B4-BE49-F238E27FC236}">
                <a16:creationId xmlns:a16="http://schemas.microsoft.com/office/drawing/2014/main" id="{E770BE97-0F2A-47CA-9C0F-C62955A1FBA4}"/>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00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attern-thankyou.png" descr="pattern-thankyou.png">
            <a:extLst>
              <a:ext uri="{FF2B5EF4-FFF2-40B4-BE49-F238E27FC236}">
                <a16:creationId xmlns:a16="http://schemas.microsoft.com/office/drawing/2014/main" id="{16931EE5-8702-4906-9E32-59D01E9CA266}"/>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8" name="object 6">
            <a:extLst>
              <a:ext uri="{FF2B5EF4-FFF2-40B4-BE49-F238E27FC236}">
                <a16:creationId xmlns:a16="http://schemas.microsoft.com/office/drawing/2014/main" id="{1D5E56C3-07B2-448C-A2D2-A6B79D93E56E}"/>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chemeClr val="bg1"/>
              </a:solidFill>
            </a:endParaRPr>
          </a:p>
        </p:txBody>
      </p:sp>
      <p:sp>
        <p:nvSpPr>
          <p:cNvPr id="9" name="object 7">
            <a:extLst>
              <a:ext uri="{FF2B5EF4-FFF2-40B4-BE49-F238E27FC236}">
                <a16:creationId xmlns:a16="http://schemas.microsoft.com/office/drawing/2014/main" id="{C775F78B-E7BE-48F8-A719-F9F7ECCB565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2</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 name="Rectangle 2">
            <a:extLst>
              <a:ext uri="{FF2B5EF4-FFF2-40B4-BE49-F238E27FC236}">
                <a16:creationId xmlns:a16="http://schemas.microsoft.com/office/drawing/2014/main" id="{6E7A8949-6258-40B5-814B-2DAE11F65CB7}"/>
              </a:ext>
            </a:extLst>
          </p:cNvPr>
          <p:cNvSpPr/>
          <p:nvPr/>
        </p:nvSpPr>
        <p:spPr>
          <a:xfrm>
            <a:off x="623345" y="3429000"/>
            <a:ext cx="4440236"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4D307-B157-40B1-971A-0FEE3D181265}"/>
              </a:ext>
            </a:extLst>
          </p:cNvPr>
          <p:cNvSpPr>
            <a:spLocks noGrp="1"/>
          </p:cNvSpPr>
          <p:nvPr>
            <p:ph type="title"/>
          </p:nvPr>
        </p:nvSpPr>
        <p:spPr>
          <a:xfrm>
            <a:off x="690564" y="3202217"/>
            <a:ext cx="4440236" cy="1276350"/>
          </a:xfrm>
        </p:spPr>
        <p:txBody>
          <a:bodyPr>
            <a:normAutofit fontScale="90000"/>
          </a:bodyPr>
          <a:lstStyle/>
          <a:p>
            <a:r>
              <a:rPr lang="en-US" dirty="0">
                <a:latin typeface="Brandon Grotesque Bold" panose="020B0803020203060202" pitchFamily="34" charset="0"/>
              </a:rPr>
              <a:t>BIENVENUE!</a:t>
            </a:r>
          </a:p>
        </p:txBody>
      </p:sp>
    </p:spTree>
    <p:extLst>
      <p:ext uri="{BB962C8B-B14F-4D97-AF65-F5344CB8AC3E}">
        <p14:creationId xmlns:p14="http://schemas.microsoft.com/office/powerpoint/2010/main" val="31298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738807FB-3F8C-4403-9430-C3A6F9C7B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01" y="1500957"/>
            <a:ext cx="959381" cy="1024691"/>
          </a:xfrm>
          <a:prstGeom prst="rect">
            <a:avLst/>
          </a:prstGeom>
        </p:spPr>
      </p:pic>
      <p:sp>
        <p:nvSpPr>
          <p:cNvPr id="2" name="Title 1">
            <a:extLst>
              <a:ext uri="{FF2B5EF4-FFF2-40B4-BE49-F238E27FC236}">
                <a16:creationId xmlns:a16="http://schemas.microsoft.com/office/drawing/2014/main" id="{4070FE62-4FF9-4B97-B1FB-5E271AF4BE71}"/>
              </a:ext>
            </a:extLst>
          </p:cNvPr>
          <p:cNvSpPr>
            <a:spLocks noGrp="1"/>
          </p:cNvSpPr>
          <p:nvPr>
            <p:ph type="title"/>
          </p:nvPr>
        </p:nvSpPr>
        <p:spPr>
          <a:xfrm>
            <a:off x="533400" y="276225"/>
            <a:ext cx="10515600" cy="1325563"/>
          </a:xfrm>
        </p:spPr>
        <p:txBody>
          <a:bodyPr/>
          <a:lstStyle/>
          <a:p>
            <a:r>
              <a:rPr lang="fr-FR" dirty="0">
                <a:latin typeface="Brandon Grotesque Bold"/>
              </a:rPr>
              <a:t>Amy, 8 ans, et Bill, 17 ans</a:t>
            </a:r>
            <a:endParaRPr lang="en-US" dirty="0">
              <a:latin typeface="Brandon Grotesque Bold"/>
            </a:endParaRPr>
          </a:p>
        </p:txBody>
      </p:sp>
      <p:sp>
        <p:nvSpPr>
          <p:cNvPr id="3" name="Content Placeholder 2">
            <a:extLst>
              <a:ext uri="{FF2B5EF4-FFF2-40B4-BE49-F238E27FC236}">
                <a16:creationId xmlns:a16="http://schemas.microsoft.com/office/drawing/2014/main" id="{A828EC2D-74C8-4596-9898-27A2E3A19101}"/>
              </a:ext>
            </a:extLst>
          </p:cNvPr>
          <p:cNvSpPr>
            <a:spLocks noGrp="1"/>
          </p:cNvSpPr>
          <p:nvPr>
            <p:ph sz="half" idx="1"/>
          </p:nvPr>
        </p:nvSpPr>
        <p:spPr>
          <a:xfrm>
            <a:off x="533400" y="2753610"/>
            <a:ext cx="4355427" cy="4351338"/>
          </a:xfrm>
        </p:spPr>
        <p:txBody>
          <a:bodyPr>
            <a:normAutofit/>
          </a:bodyPr>
          <a:lstStyle/>
          <a:p>
            <a:r>
              <a:rPr lang="fr-FR" sz="1600" dirty="0">
                <a:latin typeface="Lato" panose="020F0502020204030203" pitchFamily="34" charset="0"/>
                <a:ea typeface="Lato" panose="020F0502020204030203" pitchFamily="34" charset="0"/>
                <a:cs typeface="Lato" panose="020F0502020204030203" pitchFamily="34" charset="0"/>
              </a:rPr>
              <a:t>Amy a 8 ans</a:t>
            </a:r>
          </a:p>
          <a:p>
            <a:r>
              <a:rPr lang="fr-FR" sz="1600" dirty="0">
                <a:latin typeface="Lato" panose="020F0502020204030203" pitchFamily="34" charset="0"/>
                <a:ea typeface="Lato" panose="020F0502020204030203" pitchFamily="34" charset="0"/>
                <a:cs typeface="Lato" panose="020F0502020204030203" pitchFamily="34" charset="0"/>
              </a:rPr>
              <a:t>Refuse de suivre les consignes</a:t>
            </a:r>
          </a:p>
          <a:p>
            <a:r>
              <a:rPr lang="fr-FR" sz="1600" dirty="0">
                <a:latin typeface="Lato" panose="020F0502020204030203" pitchFamily="34" charset="0"/>
                <a:ea typeface="Lato" panose="020F0502020204030203" pitchFamily="34" charset="0"/>
                <a:cs typeface="Lato" panose="020F0502020204030203" pitchFamily="34" charset="0"/>
              </a:rPr>
              <a:t>Crie quand on la tient par la main</a:t>
            </a:r>
          </a:p>
          <a:p>
            <a:r>
              <a:rPr lang="fr-FR" sz="1600" dirty="0">
                <a:latin typeface="Lato" panose="020F0502020204030203" pitchFamily="34" charset="0"/>
                <a:ea typeface="Lato" panose="020F0502020204030203" pitchFamily="34" charset="0"/>
                <a:cs typeface="Lato" panose="020F0502020204030203" pitchFamily="34" charset="0"/>
              </a:rPr>
              <a:t>S’agite, erre sans but, griffonne en classe</a:t>
            </a:r>
          </a:p>
          <a:p>
            <a:r>
              <a:rPr lang="fr-FR" sz="1600" dirty="0">
                <a:latin typeface="Lato" panose="020F0502020204030203" pitchFamily="34" charset="0"/>
                <a:ea typeface="Lato" panose="020F0502020204030203" pitchFamily="34" charset="0"/>
                <a:cs typeface="Lato" panose="020F0502020204030203" pitchFamily="34" charset="0"/>
              </a:rPr>
              <a:t>« Raconte des histoires » sur ses dessins ou les événements de la journée</a:t>
            </a:r>
          </a:p>
          <a:p>
            <a:r>
              <a:rPr lang="fr-FR" sz="1600" dirty="0">
                <a:latin typeface="Lato" panose="020F0502020204030203" pitchFamily="34" charset="0"/>
                <a:ea typeface="Lato" panose="020F0502020204030203" pitchFamily="34" charset="0"/>
                <a:cs typeface="Lato" panose="020F0502020204030203" pitchFamily="34" charset="0"/>
              </a:rPr>
              <a:t>Regarde des vidéos de bricolage sur YouTube ou fait de beaux dessins en semant le désordre</a:t>
            </a:r>
          </a:p>
          <a:p>
            <a:r>
              <a:rPr lang="fr-FR" sz="1600" dirty="0">
                <a:latin typeface="Lato" panose="020F0502020204030203" pitchFamily="34" charset="0"/>
                <a:ea typeface="Lato" panose="020F0502020204030203" pitchFamily="34" charset="0"/>
                <a:cs typeface="Lato" panose="020F0502020204030203" pitchFamily="34" charset="0"/>
              </a:rPr>
              <a:t>Aime faire des randonnées dans les sentiers avec sa famille</a:t>
            </a:r>
          </a:p>
          <a:p>
            <a:r>
              <a:rPr lang="fr-FR" sz="1600" dirty="0">
                <a:latin typeface="Lato" panose="020F0502020204030203" pitchFamily="34" charset="0"/>
                <a:ea typeface="Lato" panose="020F0502020204030203" pitchFamily="34" charset="0"/>
                <a:cs typeface="Lato" panose="020F0502020204030203" pitchFamily="34" charset="0"/>
              </a:rPr>
              <a:t>A commencé à crier après son frère et à le frapper; elle se montre jalouse</a:t>
            </a:r>
          </a:p>
        </p:txBody>
      </p:sp>
      <p:sp>
        <p:nvSpPr>
          <p:cNvPr id="7" name="object 6">
            <a:extLst>
              <a:ext uri="{FF2B5EF4-FFF2-40B4-BE49-F238E27FC236}">
                <a16:creationId xmlns:a16="http://schemas.microsoft.com/office/drawing/2014/main" id="{303FA95B-55EA-4C29-B22F-F9F4B8D12346}"/>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1E2C047F-D37F-4748-B6D9-891D18B19ABD}"/>
              </a:ext>
            </a:extLst>
          </p:cNvPr>
          <p:cNvSpPr txBox="1"/>
          <p:nvPr/>
        </p:nvSpPr>
        <p:spPr>
          <a:xfrm>
            <a:off x="10571046" y="5232614"/>
            <a:ext cx="191814" cy="1384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20</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B231B25E-0CEF-4444-9205-5F33DF480A9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50A3B2D6-B6C6-47D0-8C67-BA7F9398271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cxnSp>
        <p:nvCxnSpPr>
          <p:cNvPr id="15" name="Straight Connector 14">
            <a:extLst>
              <a:ext uri="{FF2B5EF4-FFF2-40B4-BE49-F238E27FC236}">
                <a16:creationId xmlns:a16="http://schemas.microsoft.com/office/drawing/2014/main" id="{156BDE6F-71AD-4556-BD07-AC8EC38D7040}"/>
              </a:ext>
            </a:extLst>
          </p:cNvPr>
          <p:cNvCxnSpPr>
            <a:cxnSpLocks/>
          </p:cNvCxnSpPr>
          <p:nvPr/>
        </p:nvCxnSpPr>
        <p:spPr>
          <a:xfrm>
            <a:off x="625679" y="2640544"/>
            <a:ext cx="4231547" cy="0"/>
          </a:xfrm>
          <a:prstGeom prst="line">
            <a:avLst/>
          </a:prstGeom>
          <a:ln>
            <a:solidFill>
              <a:srgbClr val="402978"/>
            </a:solidFill>
          </a:ln>
        </p:spPr>
        <p:style>
          <a:lnRef idx="3">
            <a:schemeClr val="accent4"/>
          </a:lnRef>
          <a:fillRef idx="0">
            <a:schemeClr val="accent4"/>
          </a:fillRef>
          <a:effectRef idx="2">
            <a:schemeClr val="accent4"/>
          </a:effectRef>
          <a:fontRef idx="minor">
            <a:schemeClr val="tx1"/>
          </a:fontRef>
        </p:style>
      </p:cxnSp>
      <p:pic>
        <p:nvPicPr>
          <p:cNvPr id="11" name="Picture 10" descr="Icon&#10;&#10;Description automatically generated">
            <a:extLst>
              <a:ext uri="{FF2B5EF4-FFF2-40B4-BE49-F238E27FC236}">
                <a16:creationId xmlns:a16="http://schemas.microsoft.com/office/drawing/2014/main" id="{FBCFA44B-10DA-4DCD-A093-B9D0050A1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307" y="1295757"/>
            <a:ext cx="1170665" cy="1231511"/>
          </a:xfrm>
          <a:prstGeom prst="rect">
            <a:avLst/>
          </a:prstGeom>
        </p:spPr>
      </p:pic>
      <p:sp>
        <p:nvSpPr>
          <p:cNvPr id="13" name="Content Placeholder 3">
            <a:extLst>
              <a:ext uri="{FF2B5EF4-FFF2-40B4-BE49-F238E27FC236}">
                <a16:creationId xmlns:a16="http://schemas.microsoft.com/office/drawing/2014/main" id="{B203F1AB-6335-47AD-9739-A55FF7A288D3}"/>
              </a:ext>
            </a:extLst>
          </p:cNvPr>
          <p:cNvSpPr>
            <a:spLocks noGrp="1"/>
          </p:cNvSpPr>
          <p:nvPr>
            <p:ph sz="half" idx="2"/>
          </p:nvPr>
        </p:nvSpPr>
        <p:spPr>
          <a:xfrm>
            <a:off x="5108567" y="2745994"/>
            <a:ext cx="4606254" cy="3973499"/>
          </a:xfrm>
        </p:spPr>
        <p:txBody>
          <a:bodyPr>
            <a:noAutofit/>
          </a:bodyPr>
          <a:lstStyle/>
          <a:p>
            <a:r>
              <a:rPr lang="fr-FR" sz="1350" dirty="0">
                <a:latin typeface="Lato" panose="020F0502020204030203" pitchFamily="34" charset="0"/>
                <a:ea typeface="Lato" panose="020F0502020204030203" pitchFamily="34" charset="0"/>
                <a:cs typeface="Lato" panose="020F0502020204030203" pitchFamily="34" charset="0"/>
              </a:rPr>
              <a:t>Bill a 17 ans</a:t>
            </a:r>
          </a:p>
          <a:p>
            <a:r>
              <a:rPr lang="fr-FR" sz="1350" dirty="0">
                <a:latin typeface="Lato" panose="020F0502020204030203" pitchFamily="34" charset="0"/>
                <a:ea typeface="Lato" panose="020F0502020204030203" pitchFamily="34" charset="0"/>
                <a:cs typeface="Lato" panose="020F0502020204030203" pitchFamily="34" charset="0"/>
              </a:rPr>
              <a:t>Est enjoué, sociable et aime faire rire les autres</a:t>
            </a:r>
          </a:p>
          <a:p>
            <a:r>
              <a:rPr lang="fr-FR" sz="1350" dirty="0">
                <a:latin typeface="Lato" panose="020F0502020204030203" pitchFamily="34" charset="0"/>
                <a:ea typeface="Lato" panose="020F0502020204030203" pitchFamily="34" charset="0"/>
                <a:cs typeface="Lato" panose="020F0502020204030203" pitchFamily="34" charset="0"/>
              </a:rPr>
              <a:t>Est apprécié à l’école par ses camarades et le personnel</a:t>
            </a:r>
          </a:p>
          <a:p>
            <a:r>
              <a:rPr lang="fr-FR" sz="1350" dirty="0">
                <a:latin typeface="Lato" panose="020F0502020204030203" pitchFamily="34" charset="0"/>
                <a:ea typeface="Lato" panose="020F0502020204030203" pitchFamily="34" charset="0"/>
                <a:cs typeface="Lato" panose="020F0502020204030203" pitchFamily="34" charset="0"/>
              </a:rPr>
              <a:t>Dernièrement, a participé à des farces faites à des enseignants</a:t>
            </a:r>
          </a:p>
          <a:p>
            <a:r>
              <a:rPr lang="fr-FR" sz="1350" dirty="0">
                <a:latin typeface="Lato" panose="020F0502020204030203" pitchFamily="34" charset="0"/>
                <a:ea typeface="Lato" panose="020F0502020204030203" pitchFamily="34" charset="0"/>
                <a:cs typeface="Lato" panose="020F0502020204030203" pitchFamily="34" charset="0"/>
              </a:rPr>
              <a:t>A pris le « blâme » pour toutes les farces</a:t>
            </a:r>
          </a:p>
          <a:p>
            <a:r>
              <a:rPr lang="fr-FR" sz="1350" dirty="0">
                <a:latin typeface="Lato" panose="020F0502020204030203" pitchFamily="34" charset="0"/>
                <a:ea typeface="Lato" panose="020F0502020204030203" pitchFamily="34" charset="0"/>
                <a:cs typeface="Lato" panose="020F0502020204030203" pitchFamily="34" charset="0"/>
              </a:rPr>
              <a:t>Peut être « adroit » avec un coffre à outils, après avoir vu ses parents toute sa vie se servir d’outils autour de la maison</a:t>
            </a:r>
          </a:p>
          <a:p>
            <a:r>
              <a:rPr lang="fr-FR" sz="1350" dirty="0">
                <a:latin typeface="Lato" panose="020F0502020204030203" pitchFamily="34" charset="0"/>
                <a:ea typeface="Lato" panose="020F0502020204030203" pitchFamily="34" charset="0"/>
                <a:cs typeface="Lato" panose="020F0502020204030203" pitchFamily="34" charset="0"/>
              </a:rPr>
              <a:t>S’intéresse aux voitures – envisage de devenir mécanicien</a:t>
            </a:r>
          </a:p>
          <a:p>
            <a:r>
              <a:rPr lang="fr-FR" sz="1350" dirty="0">
                <a:latin typeface="Lato" panose="020F0502020204030203" pitchFamily="34" charset="0"/>
                <a:ea typeface="Lato" panose="020F0502020204030203" pitchFamily="34" charset="0"/>
                <a:cs typeface="Lato" panose="020F0502020204030203" pitchFamily="34" charset="0"/>
              </a:rPr>
              <a:t>À maintes reprises, ne s’est pas présenté à ses séances de mentorat à l’atelier de débosselage</a:t>
            </a:r>
          </a:p>
          <a:p>
            <a:r>
              <a:rPr lang="fr-FR" sz="1350" dirty="0">
                <a:latin typeface="Lato" panose="020F0502020204030203" pitchFamily="34" charset="0"/>
                <a:ea typeface="Lato" panose="020F0502020204030203" pitchFamily="34" charset="0"/>
                <a:cs typeface="Lato" panose="020F0502020204030203" pitchFamily="34" charset="0"/>
              </a:rPr>
              <a:t>A des relations sexuelles non protégées avec sa petite amie</a:t>
            </a:r>
          </a:p>
          <a:p>
            <a:endParaRPr lang="en-US" sz="1600" dirty="0">
              <a:latin typeface="Lato" panose="020F0502020204030203" pitchFamily="34" charset="0"/>
              <a:ea typeface="Lato" panose="020F0502020204030203" pitchFamily="34" charset="0"/>
              <a:cs typeface="Lato" panose="020F0502020204030203" pitchFamily="34" charset="0"/>
            </a:endParaRPr>
          </a:p>
        </p:txBody>
      </p:sp>
      <p:cxnSp>
        <p:nvCxnSpPr>
          <p:cNvPr id="14" name="Straight Connector 13">
            <a:extLst>
              <a:ext uri="{FF2B5EF4-FFF2-40B4-BE49-F238E27FC236}">
                <a16:creationId xmlns:a16="http://schemas.microsoft.com/office/drawing/2014/main" id="{6A9A62FA-3378-4782-BAFA-DFCFA35E025F}"/>
              </a:ext>
            </a:extLst>
          </p:cNvPr>
          <p:cNvCxnSpPr>
            <a:cxnSpLocks/>
          </p:cNvCxnSpPr>
          <p:nvPr/>
        </p:nvCxnSpPr>
        <p:spPr>
          <a:xfrm>
            <a:off x="5180641" y="2640544"/>
            <a:ext cx="4617700" cy="0"/>
          </a:xfrm>
          <a:prstGeom prst="line">
            <a:avLst/>
          </a:prstGeom>
          <a:ln>
            <a:solidFill>
              <a:srgbClr val="402978"/>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491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58499EEA-61FF-4450-98C6-75DC717992B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998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EED1D7E-534C-4B57-81CB-9E254CD315F6}"/>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40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7" name="Title 6">
            <a:extLst>
              <a:ext uri="{FF2B5EF4-FFF2-40B4-BE49-F238E27FC236}">
                <a16:creationId xmlns:a16="http://schemas.microsoft.com/office/drawing/2014/main" id="{C14E8532-69E3-4F9E-8666-6E41AA17DECA}"/>
              </a:ext>
            </a:extLst>
          </p:cNvPr>
          <p:cNvSpPr>
            <a:spLocks noGrp="1"/>
          </p:cNvSpPr>
          <p:nvPr>
            <p:ph type="title"/>
          </p:nvPr>
        </p:nvSpPr>
        <p:spPr>
          <a:xfrm>
            <a:off x="519418" y="581999"/>
            <a:ext cx="10515600" cy="1325563"/>
          </a:xfrm>
        </p:spPr>
        <p:txBody>
          <a:bodyPr>
            <a:normAutofit/>
          </a:bodyPr>
          <a:lstStyle/>
          <a:p>
            <a:r>
              <a:rPr lang="fr-FR" dirty="0">
                <a:latin typeface="Brandon Grotesque Bold" panose="020B0803020203060202" pitchFamily="34" charset="0"/>
              </a:rPr>
              <a:t>Dix domaines du cerveau</a:t>
            </a:r>
            <a:br>
              <a:rPr lang="fr-FR" dirty="0">
                <a:latin typeface="Brandon Grotesque Bold" panose="020B0803020203060202" pitchFamily="34" charset="0"/>
              </a:rPr>
            </a:br>
            <a:r>
              <a:rPr lang="fr-FR" dirty="0">
                <a:latin typeface="Brandon Grotesque Bold" panose="020B0803020203060202" pitchFamily="34" charset="0"/>
              </a:rPr>
              <a:t>+ apport sensoriel + événements de la vie</a:t>
            </a:r>
            <a:endParaRPr lang="en-US" dirty="0">
              <a:latin typeface="Brandon Grotesque Bold" panose="020B0803020203060202" pitchFamily="34" charset="0"/>
            </a:endParaRPr>
          </a:p>
        </p:txBody>
      </p:sp>
      <p:graphicFrame>
        <p:nvGraphicFramePr>
          <p:cNvPr id="4" name="Content Placeholder 3">
            <a:extLst>
              <a:ext uri="{FF2B5EF4-FFF2-40B4-BE49-F238E27FC236}">
                <a16:creationId xmlns:a16="http://schemas.microsoft.com/office/drawing/2014/main" id="{87F4F6C9-1D55-4C15-BC20-B8DAB8201A87}"/>
              </a:ext>
            </a:extLst>
          </p:cNvPr>
          <p:cNvGraphicFramePr>
            <a:graphicFrameLocks noGrp="1"/>
          </p:cNvGraphicFramePr>
          <p:nvPr>
            <p:ph idx="1"/>
            <p:extLst>
              <p:ext uri="{D42A27DB-BD31-4B8C-83A1-F6EECF244321}">
                <p14:modId xmlns:p14="http://schemas.microsoft.com/office/powerpoint/2010/main" val="2887672738"/>
              </p:ext>
            </p:extLst>
          </p:nvPr>
        </p:nvGraphicFramePr>
        <p:xfrm>
          <a:off x="620788" y="2053332"/>
          <a:ext cx="8766584" cy="4611696"/>
        </p:xfrm>
        <a:graphic>
          <a:graphicData uri="http://schemas.openxmlformats.org/drawingml/2006/table">
            <a:tbl>
              <a:tblPr firstRow="1" firstCol="1" bandRow="1"/>
              <a:tblGrid>
                <a:gridCol w="4228148">
                  <a:extLst>
                    <a:ext uri="{9D8B030D-6E8A-4147-A177-3AD203B41FA5}">
                      <a16:colId xmlns:a16="http://schemas.microsoft.com/office/drawing/2014/main" val="1270665371"/>
                    </a:ext>
                  </a:extLst>
                </a:gridCol>
                <a:gridCol w="4538436">
                  <a:extLst>
                    <a:ext uri="{9D8B030D-6E8A-4147-A177-3AD203B41FA5}">
                      <a16:colId xmlns:a16="http://schemas.microsoft.com/office/drawing/2014/main" val="1781879562"/>
                    </a:ext>
                  </a:extLst>
                </a:gridCol>
              </a:tblGrid>
              <a:tr h="0">
                <a:tc>
                  <a:txBody>
                    <a:bodyPr/>
                    <a:lstStyle/>
                    <a:p>
                      <a:pPr marL="0" marR="0">
                        <a:lnSpc>
                          <a:spcPct val="107000"/>
                        </a:lnSpc>
                        <a:spcBef>
                          <a:spcPts val="0"/>
                        </a:spcBef>
                        <a:spcAft>
                          <a:spcPts val="0"/>
                        </a:spcAft>
                      </a:pPr>
                      <a:r>
                        <a:rPr lang="en-US" sz="14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Domaine du </a:t>
                      </a:r>
                      <a:r>
                        <a:rPr lang="en-US" sz="1400" i="1" dirty="0" err="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cerveau</a:t>
                      </a: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400" i="1" dirty="0" err="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Problèmes</a:t>
                      </a:r>
                      <a:r>
                        <a:rPr lang="en-US" sz="14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 </a:t>
                      </a:r>
                      <a:r>
                        <a:rPr lang="en-US" sz="1400" i="1" dirty="0" err="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possibles</a:t>
                      </a: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773759"/>
                  </a:ext>
                </a:extLst>
              </a:tr>
              <a:tr h="0">
                <a:tc>
                  <a:txBody>
                    <a:bodyPr/>
                    <a:lstStyle/>
                    <a:p>
                      <a:pPr marL="0" marR="0" algn="l">
                        <a:lnSpc>
                          <a:spcPct val="107000"/>
                        </a:lnSpc>
                        <a:spcBef>
                          <a:spcPts val="0"/>
                        </a:spcBef>
                        <a:spcAft>
                          <a:spcPts val="0"/>
                        </a:spcAft>
                      </a:pPr>
                      <a:endParaRPr lang="en-US" sz="1200" b="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b="0" i="1" dirty="0" err="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Maîtrise</a:t>
                      </a:r>
                      <a:endParaRPr lang="en-US" sz="1100" b="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3290921"/>
                  </a:ext>
                </a:extLst>
              </a:tr>
              <a:tr h="0">
                <a:tc>
                  <a:txBody>
                    <a:bodyPr/>
                    <a:lstStyle/>
                    <a:p>
                      <a:pPr marL="0" marR="0">
                        <a:lnSpc>
                          <a:spcPct val="107000"/>
                        </a:lnSpc>
                        <a:spcBef>
                          <a:spcPts val="0"/>
                        </a:spcBef>
                        <a:spcAft>
                          <a:spcPts val="0"/>
                        </a:spcAft>
                      </a:pPr>
                      <a:r>
                        <a:rPr lang="en-US" sz="1200" dirty="0">
                          <a:effectLst/>
                          <a:latin typeface="Lato" panose="020F0502020204030203" pitchFamily="34" charset="0"/>
                          <a:ea typeface="Lato" panose="020F0502020204030203" pitchFamily="34" charset="0"/>
                          <a:cs typeface="Lato" panose="020F0502020204030203" pitchFamily="34" charset="0"/>
                        </a:rPr>
                        <a:t>Attention</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Être distrait, porter attention et rester assis</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530928"/>
                  </a:ext>
                </a:extLst>
              </a:tr>
              <a:tr h="0">
                <a:tc>
                  <a:txBody>
                    <a:bodyPr/>
                    <a:lstStyle/>
                    <a:p>
                      <a:pPr marL="0" marR="0">
                        <a:lnSpc>
                          <a:spcPct val="107000"/>
                        </a:lnSpc>
                        <a:spcBef>
                          <a:spcPts val="0"/>
                        </a:spcBef>
                        <a:spcAft>
                          <a:spcPts val="0"/>
                        </a:spcAft>
                      </a:pPr>
                      <a:r>
                        <a:rPr lang="en-US" sz="1200" dirty="0" err="1">
                          <a:effectLst/>
                          <a:latin typeface="Lato" panose="020F0502020204030203" pitchFamily="34" charset="0"/>
                          <a:ea typeface="Lato" panose="020F0502020204030203" pitchFamily="34" charset="0"/>
                          <a:cs typeface="Lato" panose="020F0502020204030203" pitchFamily="34" charset="0"/>
                        </a:rPr>
                        <a:t>Régulation</a:t>
                      </a:r>
                      <a:r>
                        <a:rPr lang="en-US" sz="1200" dirty="0">
                          <a:effectLst/>
                          <a:latin typeface="Lato" panose="020F0502020204030203" pitchFamily="34" charset="0"/>
                          <a:ea typeface="Lato" panose="020F0502020204030203" pitchFamily="34" charset="0"/>
                          <a:cs typeface="Lato" panose="020F0502020204030203" pitchFamily="34" charset="0"/>
                        </a:rPr>
                        <a:t> de </a:t>
                      </a:r>
                      <a:r>
                        <a:rPr lang="en-US" sz="1200" dirty="0" err="1">
                          <a:effectLst/>
                          <a:latin typeface="Lato" panose="020F0502020204030203" pitchFamily="34" charset="0"/>
                          <a:ea typeface="Lato" panose="020F0502020204030203" pitchFamily="34" charset="0"/>
                          <a:cs typeface="Lato" panose="020F0502020204030203" pitchFamily="34" charset="0"/>
                        </a:rPr>
                        <a:t>l’affect</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Adapter et maîtriser ses émotions</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930830"/>
                  </a:ext>
                </a:extLst>
              </a:tr>
              <a:tr h="0">
                <a:tc>
                  <a:txBody>
                    <a:bodyPr/>
                    <a:lstStyle/>
                    <a:p>
                      <a:pPr marL="0" marR="0">
                        <a:lnSpc>
                          <a:spcPct val="107000"/>
                        </a:lnSpc>
                        <a:spcBef>
                          <a:spcPts val="0"/>
                        </a:spcBef>
                        <a:spcAft>
                          <a:spcPts val="0"/>
                        </a:spcAft>
                      </a:pPr>
                      <a:r>
                        <a:rPr lang="en-US" sz="1200" dirty="0" err="1">
                          <a:effectLst/>
                          <a:latin typeface="Lato" panose="020F0502020204030203" pitchFamily="34" charset="0"/>
                          <a:ea typeface="Lato" panose="020F0502020204030203" pitchFamily="34" charset="0"/>
                          <a:cs typeface="Lato" panose="020F0502020204030203" pitchFamily="34" charset="0"/>
                        </a:rPr>
                        <a:t>Fonctions</a:t>
                      </a:r>
                      <a:r>
                        <a:rPr lang="en-US" sz="1200" dirty="0">
                          <a:effectLst/>
                          <a:latin typeface="Lato" panose="020F0502020204030203" pitchFamily="34" charset="0"/>
                          <a:ea typeface="Lato" panose="020F0502020204030203" pitchFamily="34" charset="0"/>
                          <a:cs typeface="Lato" panose="020F0502020204030203" pitchFamily="34" charset="0"/>
                        </a:rPr>
                        <a:t> </a:t>
                      </a:r>
                      <a:r>
                        <a:rPr lang="en-US" sz="1200" dirty="0" err="1">
                          <a:effectLst/>
                          <a:latin typeface="Lato" panose="020F0502020204030203" pitchFamily="34" charset="0"/>
                          <a:ea typeface="Lato" panose="020F0502020204030203" pitchFamily="34" charset="0"/>
                          <a:cs typeface="Lato" panose="020F0502020204030203" pitchFamily="34" charset="0"/>
                        </a:rPr>
                        <a:t>exécutives</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Impulsivité, hyperactivité, lien de cause à effet, planification, idées abstraites (p. ex. : le temps), changements-transitions</a:t>
                      </a:r>
                      <a:endParaRPr lang="en-US" sz="12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198272"/>
                  </a:ext>
                </a:extLst>
              </a:tr>
              <a:tr h="0">
                <a:tc>
                  <a:txBody>
                    <a:bodyPr/>
                    <a:lstStyle/>
                    <a:p>
                      <a:pPr marL="0" marR="0" algn="l">
                        <a:lnSpc>
                          <a:spcPct val="107000"/>
                        </a:lnSpc>
                        <a:spcBef>
                          <a:spcPts val="0"/>
                        </a:spcBef>
                        <a:spcAft>
                          <a:spcPts val="0"/>
                        </a:spcAft>
                      </a:pP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dirty="0" err="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Réflexion</a:t>
                      </a:r>
                      <a:endParaRPr lang="en-US" sz="11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776311"/>
                  </a:ext>
                </a:extLst>
              </a:tr>
              <a:tr h="0">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Cognition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err="1">
                          <a:effectLst/>
                          <a:latin typeface="Lato" panose="020F0502020204030203" pitchFamily="34" charset="0"/>
                          <a:ea typeface="Lato" panose="020F0502020204030203" pitchFamily="34" charset="0"/>
                          <a:cs typeface="Lato" panose="020F0502020204030203" pitchFamily="34" charset="0"/>
                        </a:rPr>
                        <a:t>Résolution</a:t>
                      </a:r>
                      <a:r>
                        <a:rPr lang="en-US" sz="1200" dirty="0">
                          <a:effectLst/>
                          <a:latin typeface="Lato" panose="020F0502020204030203" pitchFamily="34" charset="0"/>
                          <a:ea typeface="Lato" panose="020F0502020204030203" pitchFamily="34" charset="0"/>
                          <a:cs typeface="Lato" panose="020F0502020204030203" pitchFamily="34" charset="0"/>
                        </a:rPr>
                        <a:t> de </a:t>
                      </a:r>
                      <a:r>
                        <a:rPr lang="en-US" sz="1200" dirty="0" err="1">
                          <a:effectLst/>
                          <a:latin typeface="Lato" panose="020F0502020204030203" pitchFamily="34" charset="0"/>
                          <a:ea typeface="Lato" panose="020F0502020204030203" pitchFamily="34" charset="0"/>
                          <a:cs typeface="Lato" panose="020F0502020204030203" pitchFamily="34" charset="0"/>
                        </a:rPr>
                        <a:t>problèmes</a:t>
                      </a:r>
                      <a:r>
                        <a:rPr lang="en-US" sz="1200" dirty="0">
                          <a:effectLst/>
                          <a:latin typeface="Lato" panose="020F0502020204030203" pitchFamily="34" charset="0"/>
                          <a:ea typeface="Lato" panose="020F0502020204030203" pitchFamily="34" charset="0"/>
                          <a:cs typeface="Lato" panose="020F0502020204030203" pitchFamily="34" charset="0"/>
                        </a:rPr>
                        <a:t>, </a:t>
                      </a:r>
                      <a:r>
                        <a:rPr lang="en-US" sz="1200" dirty="0" err="1">
                          <a:effectLst/>
                          <a:latin typeface="Lato" panose="020F0502020204030203" pitchFamily="34" charset="0"/>
                          <a:ea typeface="Lato" panose="020F0502020204030203" pitchFamily="34" charset="0"/>
                          <a:cs typeface="Lato" panose="020F0502020204030203" pitchFamily="34" charset="0"/>
                        </a:rPr>
                        <a:t>complexité</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665259"/>
                  </a:ext>
                </a:extLst>
              </a:tr>
              <a:tr h="0">
                <a:tc>
                  <a:txBody>
                    <a:bodyPr/>
                    <a:lstStyle/>
                    <a:p>
                      <a:pPr marL="0" marR="0">
                        <a:lnSpc>
                          <a:spcPct val="107000"/>
                        </a:lnSpc>
                        <a:spcBef>
                          <a:spcPts val="0"/>
                        </a:spcBef>
                        <a:spcAft>
                          <a:spcPts val="0"/>
                        </a:spcAft>
                      </a:pPr>
                      <a:r>
                        <a:rPr lang="en-US" sz="1200" dirty="0" err="1">
                          <a:effectLst/>
                          <a:latin typeface="Lato" panose="020F0502020204030203" pitchFamily="34" charset="0"/>
                          <a:ea typeface="Lato" panose="020F0502020204030203" pitchFamily="34" charset="0"/>
                          <a:cs typeface="Lato" panose="020F0502020204030203" pitchFamily="34" charset="0"/>
                        </a:rPr>
                        <a:t>Mémoire</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Mémoire à court et/ou à long terme, avoir accès à l’information au besoin, semble « mentir » (confabulation)</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028602"/>
                  </a:ext>
                </a:extLst>
              </a:tr>
              <a:tr h="0">
                <a:tc>
                  <a:txBody>
                    <a:bodyPr/>
                    <a:lstStyle/>
                    <a:p>
                      <a:pPr marL="0" marR="0">
                        <a:lnSpc>
                          <a:spcPct val="107000"/>
                        </a:lnSpc>
                        <a:spcBef>
                          <a:spcPts val="0"/>
                        </a:spcBef>
                        <a:spcAft>
                          <a:spcPts val="0"/>
                        </a:spcAft>
                      </a:pPr>
                      <a:r>
                        <a:rPr lang="en-US" sz="1200" dirty="0" err="1">
                          <a:effectLst/>
                          <a:latin typeface="Lato" panose="020F0502020204030203" pitchFamily="34" charset="0"/>
                          <a:ea typeface="Lato" panose="020F0502020204030203" pitchFamily="34" charset="0"/>
                          <a:cs typeface="Lato" panose="020F0502020204030203" pitchFamily="34" charset="0"/>
                        </a:rPr>
                        <a:t>Langage</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Comprendre le langage et/ou s’exprimer</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23036"/>
                  </a:ext>
                </a:extLst>
              </a:tr>
              <a:tr h="0">
                <a:tc>
                  <a:txBody>
                    <a:bodyPr/>
                    <a:lstStyle/>
                    <a:p>
                      <a:pPr marL="0" marR="0" algn="l">
                        <a:lnSpc>
                          <a:spcPct val="107000"/>
                        </a:lnSpc>
                        <a:spcBef>
                          <a:spcPts val="0"/>
                        </a:spcBef>
                        <a:spcAft>
                          <a:spcPts val="0"/>
                        </a:spcAft>
                      </a:pP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Vie </a:t>
                      </a:r>
                      <a:r>
                        <a:rPr lang="en-US" sz="1200" i="1" dirty="0" err="1">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quotidienne</a:t>
                      </a:r>
                      <a:endParaRPr lang="en-US" sz="11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effectLst/>
                          <a:latin typeface="Lato" panose="020F0502020204030203" pitchFamily="34" charset="0"/>
                          <a:ea typeface="Lato" panose="020F0502020204030203" pitchFamily="34" charset="0"/>
                          <a:cs typeface="Lato" panose="020F0502020204030203" pitchFamily="34" charset="0"/>
                        </a:rPr>
                        <a:t> </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55779"/>
                  </a:ext>
                </a:extLst>
              </a:tr>
              <a:tr h="0">
                <a:tc>
                  <a:txBody>
                    <a:bodyPr/>
                    <a:lstStyle/>
                    <a:p>
                      <a:pPr marL="0" marR="0">
                        <a:lnSpc>
                          <a:spcPct val="107000"/>
                        </a:lnSpc>
                        <a:spcBef>
                          <a:spcPts val="0"/>
                        </a:spcBef>
                        <a:spcAft>
                          <a:spcPts val="0"/>
                        </a:spcAft>
                      </a:pPr>
                      <a:r>
                        <a:rPr lang="en-US" sz="1100" dirty="0" err="1">
                          <a:effectLst/>
                          <a:latin typeface="Lato" panose="020F0502020204030203" pitchFamily="34" charset="0"/>
                          <a:ea typeface="Lato" panose="020F0502020204030203" pitchFamily="34" charset="0"/>
                          <a:cs typeface="Lato" panose="020F0502020204030203" pitchFamily="34" charset="0"/>
                        </a:rPr>
                        <a:t>Rendement</a:t>
                      </a:r>
                      <a:r>
                        <a:rPr lang="en-US" sz="1100" dirty="0">
                          <a:effectLst/>
                          <a:latin typeface="Lato" panose="020F0502020204030203" pitchFamily="34" charset="0"/>
                          <a:ea typeface="Lato" panose="020F0502020204030203" pitchFamily="34" charset="0"/>
                          <a:cs typeface="Lato" panose="020F0502020204030203" pitchFamily="34" charset="0"/>
                        </a:rPr>
                        <a:t> </a:t>
                      </a:r>
                      <a:r>
                        <a:rPr lang="en-US" sz="1100" dirty="0" err="1">
                          <a:effectLst/>
                          <a:latin typeface="Lato" panose="020F0502020204030203" pitchFamily="34" charset="0"/>
                          <a:ea typeface="Lato" panose="020F0502020204030203" pitchFamily="34" charset="0"/>
                          <a:cs typeface="Lato" panose="020F0502020204030203" pitchFamily="34" charset="0"/>
                        </a:rPr>
                        <a:t>scolaire</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effectLst/>
                          <a:latin typeface="Lato" panose="020F0502020204030203" pitchFamily="34" charset="0"/>
                          <a:ea typeface="Lato" panose="020F0502020204030203" pitchFamily="34" charset="0"/>
                          <a:cs typeface="Lato" panose="020F0502020204030203" pitchFamily="34" charset="0"/>
                        </a:rPr>
                        <a:t>Lecture, </a:t>
                      </a:r>
                      <a:r>
                        <a:rPr lang="en-US" sz="1200" dirty="0" err="1">
                          <a:effectLst/>
                          <a:latin typeface="Lato" panose="020F0502020204030203" pitchFamily="34" charset="0"/>
                          <a:ea typeface="Lato" panose="020F0502020204030203" pitchFamily="34" charset="0"/>
                          <a:cs typeface="Lato" panose="020F0502020204030203" pitchFamily="34" charset="0"/>
                        </a:rPr>
                        <a:t>maths</a:t>
                      </a:r>
                      <a:r>
                        <a:rPr lang="en-US" sz="1200" dirty="0">
                          <a:effectLst/>
                          <a:latin typeface="Lato" panose="020F0502020204030203" pitchFamily="34" charset="0"/>
                          <a:ea typeface="Lato" panose="020F0502020204030203" pitchFamily="34" charset="0"/>
                          <a:cs typeface="Lato" panose="020F0502020204030203" pitchFamily="34" charset="0"/>
                        </a:rPr>
                        <a:t>, concepts </a:t>
                      </a:r>
                      <a:r>
                        <a:rPr lang="en-US" sz="1200" dirty="0" err="1">
                          <a:effectLst/>
                          <a:latin typeface="Lato" panose="020F0502020204030203" pitchFamily="34" charset="0"/>
                          <a:ea typeface="Lato" panose="020F0502020204030203" pitchFamily="34" charset="0"/>
                          <a:cs typeface="Lato" panose="020F0502020204030203" pitchFamily="34" charset="0"/>
                        </a:rPr>
                        <a:t>abstraits</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525770"/>
                  </a:ext>
                </a:extLst>
              </a:tr>
              <a:tr h="0">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Habiletés sociales </a:t>
                      </a:r>
                      <a:r>
                        <a:rPr lang="fr-FR" sz="1000" dirty="0">
                          <a:effectLst/>
                          <a:latin typeface="Lato" panose="020F0502020204030203" pitchFamily="34" charset="0"/>
                          <a:ea typeface="Lato" panose="020F0502020204030203" pitchFamily="34" charset="0"/>
                          <a:cs typeface="Lato" panose="020F0502020204030203" pitchFamily="34" charset="0"/>
                        </a:rPr>
                        <a:t>(Comportement adaptatif, communication et habiletés sociales)</a:t>
                      </a:r>
                      <a:endParaRPr lang="en-US" sz="10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Limites personnelles, indices sociaux, maturité, capacité de voir les choses selon le point de vue d’une autre personne, hygiène</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379033"/>
                  </a:ext>
                </a:extLst>
              </a:tr>
              <a:tr h="0">
                <a:tc>
                  <a:txBody>
                    <a:bodyPr/>
                    <a:lstStyle/>
                    <a:p>
                      <a:pPr marL="0" marR="0" algn="l">
                        <a:lnSpc>
                          <a:spcPct val="107000"/>
                        </a:lnSpc>
                        <a:spcBef>
                          <a:spcPts val="0"/>
                        </a:spcBef>
                        <a:spcAft>
                          <a:spcPts val="0"/>
                        </a:spcAft>
                      </a:pPr>
                      <a:endPar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p>
                      <a:pPr marL="0" marR="0" algn="l">
                        <a:lnSpc>
                          <a:spcPct val="107000"/>
                        </a:lnSpc>
                        <a:spcBef>
                          <a:spcPts val="0"/>
                        </a:spcBef>
                        <a:spcAft>
                          <a:spcPts val="0"/>
                        </a:spcAft>
                      </a:pPr>
                      <a:r>
                        <a:rPr lang="en-US" sz="12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rPr>
                        <a:t>Aspect physique</a:t>
                      </a:r>
                      <a:endParaRPr lang="en-US" sz="1100" i="1" dirty="0">
                        <a:solidFill>
                          <a:srgbClr val="402978"/>
                        </a:solidFill>
                        <a:effectLst/>
                        <a:latin typeface="Lato Heavy" panose="020F0502020204030203" pitchFamily="34" charset="0"/>
                        <a:ea typeface="Lato Heavy" panose="020F0502020204030203" pitchFamily="34" charset="0"/>
                        <a:cs typeface="Lato Heavy"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35871"/>
                  </a:ext>
                </a:extLst>
              </a:tr>
              <a:tr h="0">
                <a:tc>
                  <a:txBody>
                    <a:bodyPr/>
                    <a:lstStyle/>
                    <a:p>
                      <a:pPr marL="0" marR="0">
                        <a:lnSpc>
                          <a:spcPct val="107000"/>
                        </a:lnSpc>
                        <a:spcBef>
                          <a:spcPts val="0"/>
                        </a:spcBef>
                        <a:spcAft>
                          <a:spcPts val="0"/>
                        </a:spcAft>
                      </a:pPr>
                      <a:r>
                        <a:rPr lang="en-US" sz="1200" dirty="0" err="1">
                          <a:effectLst/>
                          <a:latin typeface="Lato" panose="020F0502020204030203" pitchFamily="34" charset="0"/>
                          <a:ea typeface="Lato" panose="020F0502020204030203" pitchFamily="34" charset="0"/>
                          <a:cs typeface="Lato" panose="020F0502020204030203" pitchFamily="34" charset="0"/>
                        </a:rPr>
                        <a:t>Neuroanatomie</a:t>
                      </a:r>
                      <a:r>
                        <a:rPr lang="en-US" sz="1200" dirty="0">
                          <a:effectLst/>
                          <a:latin typeface="Lato" panose="020F0502020204030203" pitchFamily="34" charset="0"/>
                          <a:ea typeface="Lato" panose="020F0502020204030203" pitchFamily="34" charset="0"/>
                          <a:cs typeface="Lato" panose="020F0502020204030203" pitchFamily="34" charset="0"/>
                        </a:rPr>
                        <a:t> – </a:t>
                      </a:r>
                      <a:r>
                        <a:rPr lang="en-US" sz="1200" dirty="0" err="1">
                          <a:effectLst/>
                          <a:latin typeface="Lato" panose="020F0502020204030203" pitchFamily="34" charset="0"/>
                          <a:ea typeface="Lato" panose="020F0502020204030203" pitchFamily="34" charset="0"/>
                          <a:cs typeface="Lato" panose="020F0502020204030203" pitchFamily="34" charset="0"/>
                        </a:rPr>
                        <a:t>physiologie</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dirty="0">
                          <a:effectLst/>
                          <a:latin typeface="Lato" panose="020F0502020204030203" pitchFamily="34" charset="0"/>
                          <a:ea typeface="Lato" panose="020F0502020204030203" pitchFamily="34" charset="0"/>
                          <a:cs typeface="Lato" panose="020F0502020204030203" pitchFamily="34" charset="0"/>
                        </a:rPr>
                        <a:t>Structure du cerveau, taille du cerveau</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96371"/>
                  </a:ext>
                </a:extLst>
              </a:tr>
              <a:tr h="0">
                <a:tc>
                  <a:txBody>
                    <a:bodyPr/>
                    <a:lstStyle/>
                    <a:p>
                      <a:pPr marL="0" marR="0">
                        <a:lnSpc>
                          <a:spcPct val="107000"/>
                        </a:lnSpc>
                        <a:spcBef>
                          <a:spcPts val="0"/>
                        </a:spcBef>
                        <a:spcAft>
                          <a:spcPts val="0"/>
                        </a:spcAft>
                      </a:pPr>
                      <a:r>
                        <a:rPr lang="en-US" sz="1200" dirty="0" err="1">
                          <a:effectLst/>
                          <a:latin typeface="Lato" panose="020F0502020204030203" pitchFamily="34" charset="0"/>
                          <a:ea typeface="Lato" panose="020F0502020204030203" pitchFamily="34" charset="0"/>
                          <a:cs typeface="Lato" panose="020F0502020204030203" pitchFamily="34" charset="0"/>
                        </a:rPr>
                        <a:t>Habiletés</a:t>
                      </a:r>
                      <a:r>
                        <a:rPr lang="en-US" sz="1200" dirty="0">
                          <a:effectLst/>
                          <a:latin typeface="Lato" panose="020F0502020204030203" pitchFamily="34" charset="0"/>
                          <a:ea typeface="Lato" panose="020F0502020204030203" pitchFamily="34" charset="0"/>
                          <a:cs typeface="Lato" panose="020F0502020204030203" pitchFamily="34" charset="0"/>
                        </a:rPr>
                        <a:t> </a:t>
                      </a:r>
                      <a:r>
                        <a:rPr lang="en-US" sz="1200" dirty="0" err="1">
                          <a:effectLst/>
                          <a:latin typeface="Lato" panose="020F0502020204030203" pitchFamily="34" charset="0"/>
                          <a:ea typeface="Lato" panose="020F0502020204030203" pitchFamily="34" charset="0"/>
                          <a:cs typeface="Lato" panose="020F0502020204030203" pitchFamily="34" charset="0"/>
                        </a:rPr>
                        <a:t>motrices</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fr-FR" sz="1200">
                          <a:effectLst/>
                          <a:latin typeface="Lato" panose="020F0502020204030203" pitchFamily="34" charset="0"/>
                          <a:ea typeface="Lato" panose="020F0502020204030203" pitchFamily="34" charset="0"/>
                          <a:cs typeface="Lato" panose="020F0502020204030203" pitchFamily="34" charset="0"/>
                        </a:rPr>
                        <a:t>Habiletés motrices fines et globales</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9525" cap="flat" cmpd="sng" algn="ctr">
                      <a:solidFill>
                        <a:srgbClr val="4029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8975326"/>
                  </a:ext>
                </a:extLst>
              </a:tr>
              <a:tr h="0">
                <a:tc>
                  <a:txBody>
                    <a:bodyPr/>
                    <a:lstStyle/>
                    <a:p>
                      <a:pPr marL="0" marR="0" algn="ctr">
                        <a:lnSpc>
                          <a:spcPct val="107000"/>
                        </a:lnSpc>
                        <a:spcBef>
                          <a:spcPts val="0"/>
                        </a:spcBef>
                        <a:spcAft>
                          <a:spcPts val="0"/>
                        </a:spcAft>
                      </a:pP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effectLst/>
                          <a:latin typeface="Lato" panose="020F0502020204030203" pitchFamily="34" charset="0"/>
                          <a:ea typeface="Lato" panose="020F0502020204030203" pitchFamily="34" charset="0"/>
                          <a:cs typeface="Lato" panose="020F0502020204030203" pitchFamily="34" charset="0"/>
                        </a:rPr>
                        <a:t> </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02978"/>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121774"/>
                  </a:ext>
                </a:extLst>
              </a:tr>
              <a:tr h="0">
                <a:tc>
                  <a:txBody>
                    <a:bodyPr/>
                    <a:lstStyle/>
                    <a:p>
                      <a:pPr marL="0" marR="0" algn="ctr">
                        <a:lnSpc>
                          <a:spcPct val="107000"/>
                        </a:lnSpc>
                        <a:spcBef>
                          <a:spcPts val="0"/>
                        </a:spcBef>
                        <a:spcAft>
                          <a:spcPts val="0"/>
                        </a:spcAft>
                      </a:pPr>
                      <a:r>
                        <a:rPr lang="fr-FR" sz="1100" dirty="0">
                          <a:effectLst/>
                          <a:latin typeface="Lato" panose="020F0502020204030203" pitchFamily="34" charset="0"/>
                          <a:ea typeface="Lato" panose="020F0502020204030203" pitchFamily="34" charset="0"/>
                          <a:cs typeface="Lato" panose="020F0502020204030203" pitchFamily="34" charset="0"/>
                        </a:rPr>
                        <a:t>Autres aspects à prendre en compte : Apport sensoriel,</a:t>
                      </a:r>
                    </a:p>
                    <a:p>
                      <a:pPr marL="0" marR="0" algn="ctr">
                        <a:lnSpc>
                          <a:spcPct val="107000"/>
                        </a:lnSpc>
                        <a:spcBef>
                          <a:spcPts val="0"/>
                        </a:spcBef>
                        <a:spcAft>
                          <a:spcPts val="0"/>
                        </a:spcAft>
                      </a:pPr>
                      <a:r>
                        <a:rPr lang="fr-FR" sz="1100" dirty="0">
                          <a:effectLst/>
                          <a:latin typeface="Lato" panose="020F0502020204030203" pitchFamily="34" charset="0"/>
                          <a:ea typeface="Lato" panose="020F0502020204030203" pitchFamily="34" charset="0"/>
                          <a:cs typeface="Lato" panose="020F0502020204030203" pitchFamily="34" charset="0"/>
                        </a:rPr>
                        <a:t>                                                                      Événements de la vie</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effectLst/>
                          <a:latin typeface="Lato" panose="020F0502020204030203" pitchFamily="34" charset="0"/>
                          <a:ea typeface="Lato" panose="020F0502020204030203" pitchFamily="34" charset="0"/>
                          <a:cs typeface="Lato" panose="020F0502020204030203" pitchFamily="34" charset="0"/>
                        </a:rPr>
                        <a:t> </a:t>
                      </a:r>
                      <a:endParaRPr lang="en-US" sz="1100" dirty="0">
                        <a:effectLst/>
                        <a:latin typeface="Lato" panose="020F0502020204030203" pitchFamily="34" charset="0"/>
                        <a:ea typeface="Lato" panose="020F0502020204030203" pitchFamily="34" charset="0"/>
                        <a:cs typeface="Lato" panose="020F0502020204030203" pitchFamily="34" charset="0"/>
                      </a:endParaRPr>
                    </a:p>
                  </a:txBody>
                  <a:tcPr marL="0" marR="0" marT="0" marB="0">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77086"/>
                  </a:ext>
                </a:extLst>
              </a:tr>
            </a:tbl>
          </a:graphicData>
        </a:graphic>
      </p:graphicFrame>
      <p:sp>
        <p:nvSpPr>
          <p:cNvPr id="8" name="object 6">
            <a:extLst>
              <a:ext uri="{FF2B5EF4-FFF2-40B4-BE49-F238E27FC236}">
                <a16:creationId xmlns:a16="http://schemas.microsoft.com/office/drawing/2014/main" id="{8060818E-4C13-48A8-913C-CB5D0947DD05}"/>
              </a:ext>
            </a:extLst>
          </p:cNvPr>
          <p:cNvSpPr/>
          <p:nvPr/>
        </p:nvSpPr>
        <p:spPr>
          <a:xfrm>
            <a:off x="10666953" y="5486400"/>
            <a:ext cx="1" cy="1371600"/>
          </a:xfrm>
          <a:prstGeom prst="line">
            <a:avLst/>
          </a:prstGeom>
          <a:ln>
            <a:solidFill>
              <a:srgbClr val="302F79"/>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15BA7456-34B9-46B9-AD64-C096F06B4D0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rgbClr val="302F79"/>
                </a:solidFill>
                <a:latin typeface="Lato Heavy" panose="020F0502020204030203" pitchFamily="34" charset="0"/>
                <a:ea typeface="Lato Heavy" panose="020F0502020204030203" pitchFamily="34" charset="0"/>
                <a:cs typeface="Lato Heavy" panose="020F0502020204030203" pitchFamily="34" charset="0"/>
              </a:rPr>
              <a:t>21</a:t>
            </a:r>
            <a:endParaRPr sz="900">
              <a:solidFill>
                <a:srgbClr val="302F79"/>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66933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202868FA-F9D5-437C-9337-D29E24AA5F69}"/>
              </a:ext>
            </a:extLst>
          </p:cNvPr>
          <p:cNvSpPr/>
          <p:nvPr/>
        </p:nvSpPr>
        <p:spPr>
          <a:xfrm>
            <a:off x="1667049" y="0"/>
            <a:ext cx="10524951" cy="6858000"/>
          </a:xfrm>
          <a:prstGeom prst="rect">
            <a:avLst/>
          </a:prstGeom>
          <a:solidFill>
            <a:srgbClr val="71D2E5"/>
          </a:solidFill>
          <a:ln w="12700">
            <a:miter lim="400000"/>
          </a:ln>
        </p:spPr>
        <p:txBody>
          <a:bodyPr lIns="34289" rIns="34289"/>
          <a:lstStyle/>
          <a:p>
            <a:endParaRPr/>
          </a:p>
        </p:txBody>
      </p:sp>
      <p:sp>
        <p:nvSpPr>
          <p:cNvPr id="17" name="Rectangle 12">
            <a:extLst>
              <a:ext uri="{FF2B5EF4-FFF2-40B4-BE49-F238E27FC236}">
                <a16:creationId xmlns:a16="http://schemas.microsoft.com/office/drawing/2014/main" id="{753019C7-9A1E-43EC-9750-9E0D2D7A89DF}"/>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attern-thankyou.png" descr="pattern-thankyou.png">
            <a:extLst>
              <a:ext uri="{FF2B5EF4-FFF2-40B4-BE49-F238E27FC236}">
                <a16:creationId xmlns:a16="http://schemas.microsoft.com/office/drawing/2014/main" id="{86792A5C-E864-4B70-B5AC-8EA20BC96AE4}"/>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310370AF-8C38-483D-8A1E-514F075B930E}"/>
              </a:ext>
            </a:extLst>
          </p:cNvPr>
          <p:cNvSpPr>
            <a:spLocks noGrp="1"/>
          </p:cNvSpPr>
          <p:nvPr>
            <p:ph type="body" idx="1"/>
          </p:nvPr>
        </p:nvSpPr>
        <p:spPr>
          <a:xfrm>
            <a:off x="698500" y="4932363"/>
            <a:ext cx="10515600" cy="1500187"/>
          </a:xfrm>
        </p:spPr>
        <p:txBody>
          <a:bodyPr/>
          <a:lstStyle/>
          <a:p>
            <a:r>
              <a:rPr lang="en-US" dirty="0" err="1">
                <a:solidFill>
                  <a:schemeClr val="tx1"/>
                </a:solidFill>
                <a:latin typeface="Brandon Grotesque Black" panose="020B0A03020203060202" pitchFamily="34" charset="0"/>
                <a:ea typeface="Lato Heavy" panose="020F0502020204030203" pitchFamily="34" charset="0"/>
                <a:cs typeface="Lato Heavy" panose="020F0502020204030203" pitchFamily="34" charset="0"/>
              </a:rPr>
              <a:t>Fournir</a:t>
            </a:r>
            <a:r>
              <a:rPr lang="en-US" dirty="0">
                <a:solidFill>
                  <a:schemeClr val="tx1"/>
                </a:solidFill>
                <a:latin typeface="Brandon Grotesque Black" panose="020B0A03020203060202" pitchFamily="34" charset="0"/>
                <a:ea typeface="Lato Heavy" panose="020F0502020204030203" pitchFamily="34" charset="0"/>
                <a:cs typeface="Lato Heavy" panose="020F0502020204030203" pitchFamily="34" charset="0"/>
              </a:rPr>
              <a:t> des adaptations</a:t>
            </a:r>
          </a:p>
        </p:txBody>
      </p:sp>
      <p:sp>
        <p:nvSpPr>
          <p:cNvPr id="6" name="object 6">
            <a:extLst>
              <a:ext uri="{FF2B5EF4-FFF2-40B4-BE49-F238E27FC236}">
                <a16:creationId xmlns:a16="http://schemas.microsoft.com/office/drawing/2014/main" id="{72F91CC4-099A-4044-8BD5-4F57F6F03A90}"/>
              </a:ext>
            </a:extLst>
          </p:cNvPr>
          <p:cNvSpPr/>
          <p:nvPr/>
        </p:nvSpPr>
        <p:spPr>
          <a:xfrm>
            <a:off x="10666953" y="5486400"/>
            <a:ext cx="1" cy="137160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200AEA72-AB8B-457A-A613-0DFBDA3F287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5DBD835F-B739-4FD3-B1A2-F4D54860175C}"/>
              </a:ext>
            </a:extLst>
          </p:cNvPr>
          <p:cNvSpPr/>
          <p:nvPr/>
        </p:nvSpPr>
        <p:spPr>
          <a:xfrm>
            <a:off x="623346" y="2489433"/>
            <a:ext cx="10515600"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58B64E-27FE-4C95-B42D-442003F06F3B}"/>
              </a:ext>
            </a:extLst>
          </p:cNvPr>
          <p:cNvSpPr/>
          <p:nvPr/>
        </p:nvSpPr>
        <p:spPr>
          <a:xfrm>
            <a:off x="623346" y="3627787"/>
            <a:ext cx="2520687"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CD96EE28-2232-4A79-955B-E62C15E2C2EC}"/>
              </a:ext>
            </a:extLst>
          </p:cNvPr>
          <p:cNvSpPr txBox="1">
            <a:spLocks/>
          </p:cNvSpPr>
          <p:nvPr/>
        </p:nvSpPr>
        <p:spPr>
          <a:xfrm>
            <a:off x="679450" y="1814513"/>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Brandon Grotesque Bold" panose="020B0803020203060202" pitchFamily="34" charset="0"/>
              </a:rPr>
              <a:t>COMMENT POUVONS-NOUS </a:t>
            </a:r>
          </a:p>
          <a:p>
            <a:r>
              <a:rPr lang="en-US" sz="2000" dirty="0">
                <a:latin typeface="Brandon Grotesque Bold" panose="020B0803020203060202" pitchFamily="34" charset="0"/>
              </a:rPr>
              <a:t> </a:t>
            </a:r>
          </a:p>
          <a:p>
            <a:r>
              <a:rPr lang="en-US" dirty="0">
                <a:latin typeface="Brandon Grotesque Bold" panose="020B0803020203060202" pitchFamily="34" charset="0"/>
              </a:rPr>
              <a:t>AIDER</a:t>
            </a:r>
          </a:p>
        </p:txBody>
      </p:sp>
    </p:spTree>
    <p:extLst>
      <p:ext uri="{BB962C8B-B14F-4D97-AF65-F5344CB8AC3E}">
        <p14:creationId xmlns:p14="http://schemas.microsoft.com/office/powerpoint/2010/main" val="269622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7DBB-E150-4328-9701-9318955513DF}"/>
              </a:ext>
            </a:extLst>
          </p:cNvPr>
          <p:cNvSpPr>
            <a:spLocks noGrp="1"/>
          </p:cNvSpPr>
          <p:nvPr>
            <p:ph type="title"/>
          </p:nvPr>
        </p:nvSpPr>
        <p:spPr>
          <a:xfrm>
            <a:off x="480357" y="597147"/>
            <a:ext cx="10515600" cy="1325563"/>
          </a:xfrm>
        </p:spPr>
        <p:txBody>
          <a:bodyPr/>
          <a:lstStyle/>
          <a:p>
            <a:r>
              <a:rPr lang="fr-FR" dirty="0">
                <a:latin typeface="Brandon Grotesque Bold" panose="020B0803020203060202" pitchFamily="34" charset="0"/>
              </a:rPr>
              <a:t>Domaine du cerveau touché :</a:t>
            </a:r>
            <a:br>
              <a:rPr lang="fr-FR" dirty="0">
                <a:latin typeface="Brandon Grotesque Bold" panose="020B0803020203060202" pitchFamily="34" charset="0"/>
              </a:rPr>
            </a:br>
            <a:r>
              <a:rPr lang="fr-FR" dirty="0">
                <a:latin typeface="Brandon Grotesque Bold" panose="020B0803020203060202" pitchFamily="34" charset="0"/>
              </a:rPr>
              <a:t>Langage</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A918442C-1F33-47A0-8A58-25B81E369535}"/>
              </a:ext>
            </a:extLst>
          </p:cNvPr>
          <p:cNvSpPr>
            <a:spLocks noGrp="1"/>
          </p:cNvSpPr>
          <p:nvPr>
            <p:ph idx="1"/>
          </p:nvPr>
        </p:nvSpPr>
        <p:spPr>
          <a:xfrm>
            <a:off x="552101" y="2644683"/>
            <a:ext cx="8214394"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L’enfant éprouve des difficultés avec le langage complexe, abstrait, symbolique (p. ex. : les métaphores, le sarcasme)</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Il ne comprend peut-être pas ce qu’on lui demande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Il ne comprend pas les mots</a:t>
            </a:r>
          </a:p>
          <a:p>
            <a:pPr lvl="1"/>
            <a:r>
              <a:rPr lang="fr-FR" sz="2000" dirty="0">
                <a:latin typeface="Lato" panose="020F0502020204030203" pitchFamily="34" charset="0"/>
                <a:ea typeface="Lato" panose="020F0502020204030203" pitchFamily="34" charset="0"/>
                <a:cs typeface="Lato" panose="020F0502020204030203" pitchFamily="34" charset="0"/>
              </a:rPr>
              <a:t>Il ne capte que quelques mots</a:t>
            </a:r>
          </a:p>
          <a:p>
            <a:pPr lvl="1"/>
            <a:r>
              <a:rPr lang="fr-FR" sz="2000" dirty="0">
                <a:latin typeface="Lato" panose="020F0502020204030203" pitchFamily="34" charset="0"/>
                <a:ea typeface="Lato" panose="020F0502020204030203" pitchFamily="34" charset="0"/>
                <a:cs typeface="Lato" panose="020F0502020204030203" pitchFamily="34" charset="0"/>
              </a:rPr>
              <a:t>Il lui faut du temps pour décoder le sens des mots</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Il ne fait peut-être pas ce qu’il avait accepté de faire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Il n’a pas compris la consigne</a:t>
            </a:r>
          </a:p>
          <a:p>
            <a:pPr lvl="1"/>
            <a:r>
              <a:rPr lang="fr-FR" sz="2000" dirty="0">
                <a:latin typeface="Lato" panose="020F0502020204030203" pitchFamily="34" charset="0"/>
                <a:ea typeface="Lato" panose="020F0502020204030203" pitchFamily="34" charset="0"/>
                <a:cs typeface="Lato" panose="020F0502020204030203" pitchFamily="34" charset="0"/>
              </a:rPr>
              <a:t>Ou il a peut-être oublié la consigne (trouble de mémoire)</a:t>
            </a:r>
          </a:p>
        </p:txBody>
      </p:sp>
      <p:sp>
        <p:nvSpPr>
          <p:cNvPr id="6" name="object 6">
            <a:extLst>
              <a:ext uri="{FF2B5EF4-FFF2-40B4-BE49-F238E27FC236}">
                <a16:creationId xmlns:a16="http://schemas.microsoft.com/office/drawing/2014/main" id="{DE23F546-4862-42F4-91F7-AA6D9CED1B2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0668AF3F-45D5-4656-9D40-5F5B60F2E8A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70C8C116-56EF-4079-9364-C6363E433A8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5BA125A3-0AD6-41C2-9F97-50EC53EE882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0" name="object 7">
            <a:extLst>
              <a:ext uri="{FF2B5EF4-FFF2-40B4-BE49-F238E27FC236}">
                <a16:creationId xmlns:a16="http://schemas.microsoft.com/office/drawing/2014/main" id="{DF72E307-0351-4A01-A918-F41D9163967F}"/>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195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5DB7-8AE3-4DF4-87C6-867E1DFD4942}"/>
              </a:ext>
            </a:extLst>
          </p:cNvPr>
          <p:cNvSpPr>
            <a:spLocks noGrp="1"/>
          </p:cNvSpPr>
          <p:nvPr>
            <p:ph type="title"/>
          </p:nvPr>
        </p:nvSpPr>
        <p:spPr>
          <a:xfrm>
            <a:off x="480357" y="289920"/>
            <a:ext cx="10515600" cy="1325563"/>
          </a:xfrm>
        </p:spPr>
        <p:txBody>
          <a:bodyPr/>
          <a:lstStyle/>
          <a:p>
            <a:r>
              <a:rPr lang="en-US" dirty="0" err="1">
                <a:latin typeface="Brandon Grotesque Bold" panose="020B0803020203060202" pitchFamily="34" charset="0"/>
              </a:rPr>
              <a:t>Langage</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E2BF6718-E263-48C8-AD0A-CD53A511A1A6}"/>
              </a:ext>
            </a:extLst>
          </p:cNvPr>
          <p:cNvSpPr>
            <a:spLocks noGrp="1"/>
          </p:cNvSpPr>
          <p:nvPr>
            <p:ph idx="1"/>
          </p:nvPr>
        </p:nvSpPr>
        <p:spPr>
          <a:xfrm>
            <a:off x="524638" y="2447939"/>
            <a:ext cx="10515600"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Dites d’abord son nom, puis établissez un contact visuel</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Dites ce que vous voulez dire</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Indiquez </a:t>
            </a:r>
            <a:r>
              <a:rPr lang="fr-FR" sz="2000" u="sng" dirty="0">
                <a:latin typeface="Lato" panose="020F0502020204030203" pitchFamily="34" charset="0"/>
                <a:ea typeface="Lato" panose="020F0502020204030203" pitchFamily="34" charset="0"/>
                <a:cs typeface="Lato" panose="020F0502020204030203" pitchFamily="34" charset="0"/>
              </a:rPr>
              <a:t>avec précision ce qu’il faut faire</a:t>
            </a:r>
            <a:endParaRPr lang="en-US" sz="2000" u="sng" dirty="0">
              <a:solidFill>
                <a:prstClr val="black"/>
              </a:solidFill>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Montrez-lui comment, faites-le avec lui</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2"/>
            <a:r>
              <a:rPr lang="en-US" dirty="0">
                <a:latin typeface="Lato Heavy" panose="020F0502020204030203" pitchFamily="34" charset="0"/>
                <a:ea typeface="Lato Heavy" panose="020F0502020204030203" pitchFamily="34" charset="0"/>
                <a:cs typeface="Lato Heavy" panose="020F0502020204030203" pitchFamily="34" charset="0"/>
              </a:rPr>
              <a:t>Point fort : </a:t>
            </a:r>
            <a:r>
              <a:rPr lang="en-US" dirty="0" err="1">
                <a:latin typeface="Lato Heavy" panose="020F0502020204030203" pitchFamily="34" charset="0"/>
                <a:ea typeface="Lato Heavy" panose="020F0502020204030203" pitchFamily="34" charset="0"/>
                <a:cs typeface="Lato Heavy" panose="020F0502020204030203" pitchFamily="34" charset="0"/>
              </a:rPr>
              <a:t>apprenant</a:t>
            </a:r>
            <a:r>
              <a:rPr lang="en-US" dirty="0">
                <a:latin typeface="Lato Heavy" panose="020F0502020204030203" pitchFamily="34" charset="0"/>
                <a:ea typeface="Lato Heavy" panose="020F0502020204030203" pitchFamily="34" charset="0"/>
                <a:cs typeface="Lato Heavy" panose="020F0502020204030203" pitchFamily="34" charset="0"/>
              </a:rPr>
              <a:t> </a:t>
            </a:r>
            <a:r>
              <a:rPr lang="en-US" dirty="0" err="1">
                <a:latin typeface="Lato Heavy" panose="020F0502020204030203" pitchFamily="34" charset="0"/>
                <a:ea typeface="Lato Heavy" panose="020F0502020204030203" pitchFamily="34" charset="0"/>
                <a:cs typeface="Lato Heavy" panose="020F0502020204030203" pitchFamily="34" charset="0"/>
              </a:rPr>
              <a:t>kinesthésique</a:t>
            </a:r>
            <a:endParaRPr lang="en-US" dirty="0">
              <a:latin typeface="Lato Heavy" panose="020F0502020204030203" pitchFamily="34" charset="0"/>
              <a:ea typeface="Lato Heavy" panose="020F0502020204030203" pitchFamily="34" charset="0"/>
              <a:cs typeface="Lato Heavy" panose="020F0502020204030203" pitchFamily="34" charset="0"/>
            </a:endParaRPr>
          </a:p>
        </p:txBody>
      </p:sp>
      <p:sp>
        <p:nvSpPr>
          <p:cNvPr id="8" name="object 6">
            <a:extLst>
              <a:ext uri="{FF2B5EF4-FFF2-40B4-BE49-F238E27FC236}">
                <a16:creationId xmlns:a16="http://schemas.microsoft.com/office/drawing/2014/main" id="{9E878077-6EC4-4F42-9E39-01B2A9D3423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3FB63FBE-324F-46D4-899C-5BB9888BEB8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724F5C4-0E79-4B6C-AA03-5BB16F935B1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56F4C0F6-0F9F-4EA3-A5DC-6D83619D3B1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ED2C76B7-85EB-41D8-A837-13D2C4B33CAE}"/>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4" name="Picture 13">
            <a:extLst>
              <a:ext uri="{FF2B5EF4-FFF2-40B4-BE49-F238E27FC236}">
                <a16:creationId xmlns:a16="http://schemas.microsoft.com/office/drawing/2014/main" id="{9D88C36F-0D48-4D68-81DA-6C11D2508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428" y="4429432"/>
            <a:ext cx="388351" cy="388351"/>
          </a:xfrm>
          <a:prstGeom prst="rect">
            <a:avLst/>
          </a:prstGeom>
        </p:spPr>
      </p:pic>
    </p:spTree>
    <p:extLst>
      <p:ext uri="{BB962C8B-B14F-4D97-AF65-F5344CB8AC3E}">
        <p14:creationId xmlns:p14="http://schemas.microsoft.com/office/powerpoint/2010/main" val="133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8ABC-98F6-4390-9DA1-E8DD0F0BA70C}"/>
              </a:ext>
            </a:extLst>
          </p:cNvPr>
          <p:cNvSpPr>
            <a:spLocks noGrp="1"/>
          </p:cNvSpPr>
          <p:nvPr>
            <p:ph type="title"/>
          </p:nvPr>
        </p:nvSpPr>
        <p:spPr>
          <a:xfrm>
            <a:off x="480357" y="289974"/>
            <a:ext cx="10515600" cy="1325563"/>
          </a:xfrm>
        </p:spPr>
        <p:txBody>
          <a:bodyPr/>
          <a:lstStyle/>
          <a:p>
            <a:r>
              <a:rPr lang="en-US" dirty="0" err="1">
                <a:latin typeface="Brandon Grotesque Bold" panose="020B0803020203060202" pitchFamily="34" charset="0"/>
              </a:rPr>
              <a:t>Langage</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363D5E57-B4C2-4C33-B90B-C2337697915C}"/>
              </a:ext>
            </a:extLst>
          </p:cNvPr>
          <p:cNvSpPr>
            <a:spLocks noGrp="1"/>
          </p:cNvSpPr>
          <p:nvPr>
            <p:ph idx="1"/>
          </p:nvPr>
        </p:nvSpPr>
        <p:spPr>
          <a:xfrm>
            <a:off x="519419" y="2456328"/>
            <a:ext cx="10515600"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Fractionnez tout en petits segments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Donnez des consignes simples, en vous limitant à une seule à la fois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Servez-vous d’éléments visuels – par exemple, montrez comment effectuer une tâche, suivre une consigne</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2"/>
            <a:r>
              <a:rPr lang="fr-FR" dirty="0">
                <a:latin typeface="Lato Heavy" panose="020F0502020204030203" pitchFamily="34" charset="0"/>
                <a:ea typeface="Lato Heavy" panose="020F0502020204030203" pitchFamily="34" charset="0"/>
                <a:cs typeface="Lato Heavy" panose="020F0502020204030203" pitchFamily="34" charset="0"/>
              </a:rPr>
              <a:t>Point fort – l’enfant est peut-être un apprenant très visuel</a:t>
            </a:r>
            <a:endParaRPr lang="en-US" dirty="0">
              <a:latin typeface="Lato Heavy" panose="020F0502020204030203" pitchFamily="34" charset="0"/>
              <a:ea typeface="Lato Heavy" panose="020F0502020204030203" pitchFamily="34" charset="0"/>
              <a:cs typeface="Lato Heavy" panose="020F0502020204030203" pitchFamily="34" charset="0"/>
            </a:endParaRPr>
          </a:p>
          <a:p>
            <a:pPr marL="514350" indent="-514350">
              <a:buFont typeface="+mj-lt"/>
              <a:buAutoNum type="arabicPeriod" startAt="4"/>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Allouez du temps pour traiter l’information</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Tout le temps nécessaire dont l’enfant a besoin</a:t>
            </a:r>
            <a:endParaRPr lang="en-US" sz="2000"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startAt="4"/>
            </a:pPr>
            <a:endParaRPr lang="en-US" sz="2000"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startAt="4"/>
            </a:pPr>
            <a:endParaRPr lang="en-US" sz="20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startAt="4"/>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F07DC4F3-484B-43E6-94DB-61D827E41BC8}"/>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081888E9-CB9A-4DE8-8758-63518F94E656}"/>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EDEEA523-D1C9-4CF4-8E46-FFF44098DF1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9B9E2EB4-DB45-4B49-85F7-1DF33A129CB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8674487A-CF4B-4141-B02F-F1C7DA8A4208}"/>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4" name="Picture 13">
            <a:extLst>
              <a:ext uri="{FF2B5EF4-FFF2-40B4-BE49-F238E27FC236}">
                <a16:creationId xmlns:a16="http://schemas.microsoft.com/office/drawing/2014/main" id="{92055979-1A48-4096-87AA-861C34C27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876" y="3133975"/>
            <a:ext cx="388351" cy="388351"/>
          </a:xfrm>
          <a:prstGeom prst="rect">
            <a:avLst/>
          </a:prstGeom>
        </p:spPr>
      </p:pic>
    </p:spTree>
    <p:extLst>
      <p:ext uri="{BB962C8B-B14F-4D97-AF65-F5344CB8AC3E}">
        <p14:creationId xmlns:p14="http://schemas.microsoft.com/office/powerpoint/2010/main" val="21546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016B-2F00-4449-A1C9-EED0DE010D97}"/>
              </a:ext>
            </a:extLst>
          </p:cNvPr>
          <p:cNvSpPr>
            <a:spLocks noGrp="1"/>
          </p:cNvSpPr>
          <p:nvPr>
            <p:ph type="title"/>
          </p:nvPr>
        </p:nvSpPr>
        <p:spPr>
          <a:xfrm>
            <a:off x="477474" y="593412"/>
            <a:ext cx="10515600" cy="1325563"/>
          </a:xfrm>
        </p:spPr>
        <p:txBody>
          <a:bodyPr/>
          <a:lstStyle/>
          <a:p>
            <a:r>
              <a:rPr lang="fr-FR" dirty="0">
                <a:latin typeface="Brandon Grotesque Bold" panose="020B0803020203060202" pitchFamily="34" charset="0"/>
              </a:rPr>
              <a:t>Domaine du cerveau touché :</a:t>
            </a:r>
            <a:br>
              <a:rPr lang="fr-FR" dirty="0">
                <a:latin typeface="Brandon Grotesque Bold" panose="020B0803020203060202" pitchFamily="34" charset="0"/>
              </a:rPr>
            </a:br>
            <a:r>
              <a:rPr lang="fr-FR" dirty="0">
                <a:latin typeface="Brandon Grotesque Bold" panose="020B0803020203060202" pitchFamily="34" charset="0"/>
              </a:rPr>
              <a:t>Mémoire</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0E69ADF8-64CA-4DE3-98C7-69F2C2E3852A}"/>
              </a:ext>
            </a:extLst>
          </p:cNvPr>
          <p:cNvSpPr>
            <a:spLocks noGrp="1"/>
          </p:cNvSpPr>
          <p:nvPr>
            <p:ph idx="1"/>
          </p:nvPr>
        </p:nvSpPr>
        <p:spPr>
          <a:xfrm>
            <a:off x="541416" y="2286935"/>
            <a:ext cx="10515600" cy="4351338"/>
          </a:xfrm>
        </p:spPr>
        <p:txBody>
          <a:bodyPr>
            <a:norm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A du mal à se souvenir de l’information</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Éprouve des difficultés à récupérer et à retenir l’information</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A du mal à se servir de l’information</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Surtout « au moment » où il en a besoin</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err="1">
                <a:latin typeface="Lato" panose="020F0502020204030203" pitchFamily="34" charset="0"/>
                <a:ea typeface="Lato" panose="020F0502020204030203" pitchFamily="34" charset="0"/>
                <a:cs typeface="Lato" panose="020F0502020204030203" pitchFamily="34" charset="0"/>
              </a:rPr>
              <a:t>Apprentissage</a:t>
            </a:r>
            <a:r>
              <a:rPr lang="en-US" sz="2000" dirty="0">
                <a:latin typeface="Lato" panose="020F0502020204030203" pitchFamily="34" charset="0"/>
                <a:ea typeface="Lato" panose="020F0502020204030203" pitchFamily="34" charset="0"/>
                <a:cs typeface="Lato" panose="020F0502020204030203" pitchFamily="34" charset="0"/>
              </a:rPr>
              <a:t> variable</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0798EC0-3AF2-4478-AE27-13B06EF1D9B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5D66C6D-10A0-4C98-81BD-A3FD442B2247}"/>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9DD94B42-ADFF-4E1C-87DF-80B1EEE9AA16}"/>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78C74FF-EF20-424D-8278-BBB2EC902ACB}"/>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656016D6-106C-430C-BE7E-50C3E55544FA}"/>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581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826D-E7AA-4F44-B911-66B9C08996A6}"/>
              </a:ext>
            </a:extLst>
          </p:cNvPr>
          <p:cNvSpPr>
            <a:spLocks noGrp="1"/>
          </p:cNvSpPr>
          <p:nvPr>
            <p:ph type="title"/>
          </p:nvPr>
        </p:nvSpPr>
        <p:spPr>
          <a:xfrm>
            <a:off x="477473" y="224864"/>
            <a:ext cx="10515600" cy="1325563"/>
          </a:xfrm>
        </p:spPr>
        <p:txBody>
          <a:bodyPr/>
          <a:lstStyle/>
          <a:p>
            <a:r>
              <a:rPr lang="en-US" dirty="0" err="1">
                <a:latin typeface="Brandon Grotesque Bold" panose="020B0803020203060202" pitchFamily="34" charset="0"/>
              </a:rPr>
              <a:t>Mémoire</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F5F49B9B-6DE8-4D68-9498-B19990EAE444}"/>
              </a:ext>
            </a:extLst>
          </p:cNvPr>
          <p:cNvSpPr>
            <a:spLocks noGrp="1"/>
          </p:cNvSpPr>
          <p:nvPr>
            <p:ph idx="1"/>
          </p:nvPr>
        </p:nvSpPr>
        <p:spPr>
          <a:xfrm>
            <a:off x="597037" y="1550427"/>
            <a:ext cx="10515600" cy="5196882"/>
          </a:xfrm>
        </p:spPr>
        <p:txBody>
          <a:bodyPr>
            <a:normAutofit fontScale="92500" lnSpcReduction="10000"/>
          </a:bodyPr>
          <a:lstStyle/>
          <a:p>
            <a:r>
              <a:rPr lang="en-US" sz="2000" dirty="0" err="1">
                <a:latin typeface="Lato" panose="020F0502020204030203" pitchFamily="34" charset="0"/>
                <a:ea typeface="Lato" panose="020F0502020204030203" pitchFamily="34" charset="0"/>
                <a:cs typeface="Lato" panose="020F0502020204030203" pitchFamily="34" charset="0"/>
              </a:rPr>
              <a:t>Utilisez</a:t>
            </a:r>
            <a:r>
              <a:rPr lang="en-US" sz="2000" dirty="0">
                <a:latin typeface="Lato" panose="020F0502020204030203" pitchFamily="34" charset="0"/>
                <a:ea typeface="Lato" panose="020F0502020204030203" pitchFamily="34" charset="0"/>
                <a:cs typeface="Lato" panose="020F0502020204030203" pitchFamily="34" charset="0"/>
              </a:rPr>
              <a:t> des rappels</a:t>
            </a:r>
          </a:p>
          <a:p>
            <a:pPr lvl="1"/>
            <a:r>
              <a:rPr lang="fr-FR" sz="2000" dirty="0">
                <a:latin typeface="Lato Heavy" panose="020F0502020204030203" pitchFamily="34" charset="0"/>
                <a:ea typeface="Lato Heavy" panose="020F0502020204030203" pitchFamily="34" charset="0"/>
                <a:cs typeface="Lato Heavy" panose="020F0502020204030203" pitchFamily="34" charset="0"/>
              </a:rPr>
              <a:t>Demandez-lui où mettre des rappels visuels pour qu’il puisse les voir</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br>
              <a:rPr lang="en-US" sz="2000" dirty="0">
                <a:latin typeface="Lato" panose="020F0502020204030203" pitchFamily="34" charset="0"/>
                <a:ea typeface="Lato" panose="020F0502020204030203" pitchFamily="34" charset="0"/>
                <a:cs typeface="Lato" panose="020F0502020204030203" pitchFamily="34" charset="0"/>
              </a:rPr>
            </a:b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Demandez-lui s’il a besoin d’aide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Montrez-lui qu’il est acceptable de demander de l’aide</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Dites aux enseignants et aux entraîneurs d’instaurer un climat où « on peut demander de l’aide »</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Misez sur la répétition lorsque vous enseignez une habileté</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Point fort : il est peut-être un apprenant kinesthésique</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E1EFE2BE-AEAB-4392-A7E7-666482BD8283}"/>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DEFAA71-B959-481B-8546-86F3FBC573E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700233B9-81F5-4766-8CB3-EFCF2B02225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DCCE8E3-4956-4941-8268-B3269402E1F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pic>
        <p:nvPicPr>
          <p:cNvPr id="16" name="Picture 15" descr="A screenshot of a cell phone&#10;&#10;Description automatically generated">
            <a:extLst>
              <a:ext uri="{FF2B5EF4-FFF2-40B4-BE49-F238E27FC236}">
                <a16:creationId xmlns:a16="http://schemas.microsoft.com/office/drawing/2014/main" id="{B4B1792B-B5F2-49A8-B110-2BE037EF559B}"/>
              </a:ext>
            </a:extLst>
          </p:cNvPr>
          <p:cNvPicPr>
            <a:picLocks noChangeAspect="1"/>
          </p:cNvPicPr>
          <p:nvPr/>
        </p:nvPicPr>
        <p:blipFill>
          <a:blip r:embed="rId3"/>
          <a:stretch>
            <a:fillRect/>
          </a:stretch>
        </p:blipFill>
        <p:spPr>
          <a:xfrm>
            <a:off x="602885" y="2544173"/>
            <a:ext cx="4737108" cy="1604695"/>
          </a:xfrm>
          <a:prstGeom prst="rect">
            <a:avLst/>
          </a:prstGeom>
        </p:spPr>
      </p:pic>
      <p:pic>
        <p:nvPicPr>
          <p:cNvPr id="4" name="Picture 3">
            <a:extLst>
              <a:ext uri="{FF2B5EF4-FFF2-40B4-BE49-F238E27FC236}">
                <a16:creationId xmlns:a16="http://schemas.microsoft.com/office/drawing/2014/main" id="{8D509278-5786-405A-8745-88BD06982901}"/>
              </a:ext>
            </a:extLst>
          </p:cNvPr>
          <p:cNvPicPr>
            <a:picLocks noChangeAspect="1"/>
          </p:cNvPicPr>
          <p:nvPr/>
        </p:nvPicPr>
        <p:blipFill>
          <a:blip r:embed="rId4"/>
          <a:stretch>
            <a:fillRect/>
          </a:stretch>
        </p:blipFill>
        <p:spPr>
          <a:xfrm>
            <a:off x="5459558" y="2594771"/>
            <a:ext cx="4890308" cy="1554098"/>
          </a:xfrm>
          <a:prstGeom prst="rect">
            <a:avLst/>
          </a:prstGeom>
        </p:spPr>
      </p:pic>
      <p:pic>
        <p:nvPicPr>
          <p:cNvPr id="17" name="Picture 16">
            <a:extLst>
              <a:ext uri="{FF2B5EF4-FFF2-40B4-BE49-F238E27FC236}">
                <a16:creationId xmlns:a16="http://schemas.microsoft.com/office/drawing/2014/main" id="{63BD3E6B-120D-4D1E-85E3-50296AD15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0293" y="5978024"/>
            <a:ext cx="388351" cy="388351"/>
          </a:xfrm>
          <a:prstGeom prst="rect">
            <a:avLst/>
          </a:prstGeom>
        </p:spPr>
      </p:pic>
      <p:pic>
        <p:nvPicPr>
          <p:cNvPr id="18" name="Picture 17">
            <a:extLst>
              <a:ext uri="{FF2B5EF4-FFF2-40B4-BE49-F238E27FC236}">
                <a16:creationId xmlns:a16="http://schemas.microsoft.com/office/drawing/2014/main" id="{3896049E-6654-4B68-AFFD-24D046465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6117" y="4431650"/>
            <a:ext cx="388351" cy="388351"/>
          </a:xfrm>
          <a:prstGeom prst="rect">
            <a:avLst/>
          </a:prstGeom>
        </p:spPr>
      </p:pic>
      <p:pic>
        <p:nvPicPr>
          <p:cNvPr id="13" name="Picture 12">
            <a:extLst>
              <a:ext uri="{FF2B5EF4-FFF2-40B4-BE49-F238E27FC236}">
                <a16:creationId xmlns:a16="http://schemas.microsoft.com/office/drawing/2014/main" id="{A0A17C74-5251-41D9-8801-BFAE816701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3751" y="1775291"/>
            <a:ext cx="388351" cy="388351"/>
          </a:xfrm>
          <a:prstGeom prst="rect">
            <a:avLst/>
          </a:prstGeom>
        </p:spPr>
      </p:pic>
    </p:spTree>
    <p:extLst>
      <p:ext uri="{BB962C8B-B14F-4D97-AF65-F5344CB8AC3E}">
        <p14:creationId xmlns:p14="http://schemas.microsoft.com/office/powerpoint/2010/main" val="7203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7A4-E529-4D4E-AF6C-0D6AFE731CE0}"/>
              </a:ext>
            </a:extLst>
          </p:cNvPr>
          <p:cNvSpPr>
            <a:spLocks noGrp="1"/>
          </p:cNvSpPr>
          <p:nvPr>
            <p:ph type="title"/>
          </p:nvPr>
        </p:nvSpPr>
        <p:spPr>
          <a:xfrm>
            <a:off x="477473" y="281531"/>
            <a:ext cx="10515600" cy="1325563"/>
          </a:xfrm>
        </p:spPr>
        <p:txBody>
          <a:bodyPr/>
          <a:lstStyle/>
          <a:p>
            <a:r>
              <a:rPr lang="en-US" dirty="0" err="1">
                <a:latin typeface="Brandon Grotesque Bold" panose="020B0803020203060202" pitchFamily="34" charset="0"/>
              </a:rPr>
              <a:t>Répétition</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428F8CFA-1504-4C0C-9273-61B5A1798DD6}"/>
              </a:ext>
            </a:extLst>
          </p:cNvPr>
          <p:cNvSpPr>
            <a:spLocks noGrp="1"/>
          </p:cNvSpPr>
          <p:nvPr>
            <p:ph idx="1"/>
          </p:nvPr>
        </p:nvSpPr>
        <p:spPr>
          <a:xfrm>
            <a:off x="519419" y="2448145"/>
            <a:ext cx="10515600"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Votre enfant apprendra probablement mieux par la répétition</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La mémoire à court terme est souvent déficiente chez les personnes ayant un TSAF</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La répétition renforce les habiletés dans le cerveau de tout le monde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Même pour ceux qui ont des problèmes de mémoire et/ou d’impulsivité</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Plus on fait quelque chose, moins le cerveau est sollicité</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i="1" dirty="0">
                <a:latin typeface="Lato" panose="020F0502020204030203" pitchFamily="34" charset="0"/>
                <a:ea typeface="Lato" panose="020F0502020204030203" pitchFamily="34" charset="0"/>
                <a:cs typeface="Lato" panose="020F0502020204030203" pitchFamily="34" charset="0"/>
              </a:rPr>
              <a:t> « les mains savent tout simplement quoi faire – je n’ai plus besoin d’y penser. »</a:t>
            </a:r>
          </a:p>
        </p:txBody>
      </p:sp>
      <p:sp>
        <p:nvSpPr>
          <p:cNvPr id="8" name="object 6">
            <a:extLst>
              <a:ext uri="{FF2B5EF4-FFF2-40B4-BE49-F238E27FC236}">
                <a16:creationId xmlns:a16="http://schemas.microsoft.com/office/drawing/2014/main" id="{2464B354-472C-458A-B799-05264D4D58D7}"/>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9370D7A6-9B3D-4328-9E79-D0B5F423493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32FA4F8-D10C-458C-A50D-4DB8C788FEC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6257D86-97C5-4F23-B84C-FDD520ABF47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9EF6BFA9-96C1-45C4-BDF2-967FC53FC171}"/>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643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89FB-7955-41EF-B213-E2A2129473B2}"/>
              </a:ext>
            </a:extLst>
          </p:cNvPr>
          <p:cNvSpPr>
            <a:spLocks noGrp="1"/>
          </p:cNvSpPr>
          <p:nvPr>
            <p:ph type="title"/>
          </p:nvPr>
        </p:nvSpPr>
        <p:spPr>
          <a:xfrm>
            <a:off x="480357" y="591500"/>
            <a:ext cx="10515600" cy="1325563"/>
          </a:xfrm>
        </p:spPr>
        <p:txBody>
          <a:bodyPr>
            <a:normAutofit/>
          </a:bodyPr>
          <a:lstStyle/>
          <a:p>
            <a:r>
              <a:rPr lang="fr-FR" dirty="0">
                <a:latin typeface="Brandon Grotesque Bold" panose="020B0803020203060202" pitchFamily="34" charset="0"/>
              </a:rPr>
              <a:t>La répétition peut se révéler positive</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E1033F3D-A9A9-4218-B27F-1D1DC35EE8D9}"/>
              </a:ext>
            </a:extLst>
          </p:cNvPr>
          <p:cNvSpPr>
            <a:spLocks noGrp="1"/>
          </p:cNvSpPr>
          <p:nvPr>
            <p:ph idx="1"/>
          </p:nvPr>
        </p:nvSpPr>
        <p:spPr>
          <a:xfrm>
            <a:off x="616917" y="2661523"/>
            <a:ext cx="7805628" cy="3987436"/>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Quand elle n’est pas forcée</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Quand elle se produit naturellement</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Lorsque la tâche est nécessaire – p. ex. : lacer ses chaussures seulement quand il faut le faire</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en-US" sz="2000" dirty="0" err="1">
                <a:latin typeface="Lato" panose="020F0502020204030203" pitchFamily="34" charset="0"/>
                <a:ea typeface="Lato" panose="020F0502020204030203" pitchFamily="34" charset="0"/>
                <a:cs typeface="Lato" panose="020F0502020204030203" pitchFamily="34" charset="0"/>
              </a:rPr>
              <a:t>Également</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quand</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elle</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est</a:t>
            </a:r>
            <a:r>
              <a:rPr lang="en-US" sz="2000" dirty="0">
                <a:latin typeface="Lato" panose="020F0502020204030203" pitchFamily="34" charset="0"/>
                <a:ea typeface="Lato" panose="020F0502020204030203" pitchFamily="34" charset="0"/>
                <a:cs typeface="Lato" panose="020F0502020204030203" pitchFamily="34" charset="0"/>
              </a:rPr>
              <a:t> :</a:t>
            </a:r>
          </a:p>
          <a:p>
            <a:pPr lvl="1"/>
            <a:r>
              <a:rPr lang="fr-FR" sz="2000" dirty="0">
                <a:latin typeface="Lato" panose="020F0502020204030203" pitchFamily="34" charset="0"/>
                <a:ea typeface="Lato" panose="020F0502020204030203" pitchFamily="34" charset="0"/>
                <a:cs typeface="Lato" panose="020F0502020204030203" pitchFamily="34" charset="0"/>
              </a:rPr>
              <a:t>Structurée (intégrée à une routine);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Constante (intégrée à une routine régulière);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Facilitée (aidez votre enfant pour une nouvelle habileté ou tâche avant que vous, en tant que parent, en fassiez de moins en moins avec le temps).</a:t>
            </a:r>
          </a:p>
        </p:txBody>
      </p:sp>
      <p:sp>
        <p:nvSpPr>
          <p:cNvPr id="8" name="object 6">
            <a:extLst>
              <a:ext uri="{FF2B5EF4-FFF2-40B4-BE49-F238E27FC236}">
                <a16:creationId xmlns:a16="http://schemas.microsoft.com/office/drawing/2014/main" id="{64044407-A861-4D84-9456-5F5BDAB2B73A}"/>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0E7EA2F-20F9-48EE-8FC4-702201A5C3E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29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DEF86864-1394-474D-BE88-4101235B2B3B}"/>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50E9916-DF77-4483-87F5-4B3DFCBCC6E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67365162-AB30-45E4-89A0-B34BFAFCC07B}"/>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0051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82" y="323353"/>
            <a:ext cx="10515600" cy="1325563"/>
          </a:xfrm>
        </p:spPr>
        <p:txBody>
          <a:bodyPr>
            <a:normAutofit/>
          </a:bodyPr>
          <a:lstStyle/>
          <a:p>
            <a:r>
              <a:rPr lang="en-US" dirty="0" err="1">
                <a:latin typeface="Brandon Grotesque Bold" panose="020B0803020203060202" pitchFamily="34" charset="0"/>
              </a:rPr>
              <a:t>Objets</a:t>
            </a:r>
            <a:r>
              <a:rPr lang="en-US" dirty="0">
                <a:latin typeface="Brandon Grotesque Bold" panose="020B0803020203060202" pitchFamily="34" charset="0"/>
              </a:rPr>
              <a:t> </a:t>
            </a:r>
            <a:r>
              <a:rPr lang="en-US" dirty="0" err="1">
                <a:latin typeface="Brandon Grotesque Bold" panose="020B0803020203060202" pitchFamily="34" charset="0"/>
              </a:rPr>
              <a:t>d’apprentissage</a:t>
            </a:r>
            <a:endParaRPr lang="en-US" dirty="0">
              <a:latin typeface="Brandon Grotesque Bold" panose="020B0803020203060202" pitchFamily="34" charset="0"/>
            </a:endParaRPr>
          </a:p>
        </p:txBody>
      </p:sp>
      <p:sp>
        <p:nvSpPr>
          <p:cNvPr id="3" name="Content Placeholder 2"/>
          <p:cNvSpPr>
            <a:spLocks noGrp="1"/>
          </p:cNvSpPr>
          <p:nvPr>
            <p:ph idx="1"/>
          </p:nvPr>
        </p:nvSpPr>
        <p:spPr>
          <a:xfrm>
            <a:off x="1525046" y="1986542"/>
            <a:ext cx="7581900" cy="3690938"/>
          </a:xfrm>
        </p:spPr>
        <p:txBody>
          <a:bodyPr>
            <a:normAutofit/>
          </a:bodyPr>
          <a:lstStyle/>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Heavy" panose="020F0502020204030203" pitchFamily="34" charset="0"/>
                <a:ea typeface="Lato Heavy" panose="020F0502020204030203" pitchFamily="34" charset="0"/>
                <a:cs typeface="Lato Heavy" panose="020F0502020204030203" pitchFamily="34" charset="0"/>
              </a:rPr>
              <a:t>Points forts </a:t>
            </a:r>
            <a:r>
              <a:rPr lang="en-US" sz="2000" dirty="0">
                <a:latin typeface="Lato" panose="020F0502020204030203" pitchFamily="34" charset="0"/>
                <a:ea typeface="Lato" panose="020F0502020204030203" pitchFamily="34" charset="0"/>
                <a:cs typeface="Lato" panose="020F0502020204030203" pitchFamily="34" charset="0"/>
              </a:rPr>
              <a:t>–</a:t>
            </a:r>
            <a:r>
              <a:rPr lang="fr-FR" sz="2000" dirty="0">
                <a:latin typeface="Lato" panose="020F0502020204030203" pitchFamily="34" charset="0"/>
                <a:ea typeface="Lato" panose="020F0502020204030203" pitchFamily="34" charset="0"/>
                <a:cs typeface="Lato" panose="020F0502020204030203" pitchFamily="34" charset="0"/>
              </a:rPr>
              <a:t> Déterminer comment les points forts de l’enfant peuvent l’aider lors </a:t>
            </a:r>
            <a:r>
              <a:rPr lang="fr-FR" sz="2000">
                <a:latin typeface="Lato" panose="020F0502020204030203" pitchFamily="34" charset="0"/>
                <a:ea typeface="Lato" panose="020F0502020204030203" pitchFamily="34" charset="0"/>
                <a:cs typeface="Lato" panose="020F0502020204030203" pitchFamily="34" charset="0"/>
              </a:rPr>
              <a:t>de problèmes</a:t>
            </a:r>
            <a:endParaRPr lang="fr-FR"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Heavy" panose="020F0502020204030203" pitchFamily="34" charset="0"/>
                <a:ea typeface="Lato Heavy" panose="020F0502020204030203" pitchFamily="34" charset="0"/>
                <a:cs typeface="Lato Heavy" panose="020F0502020204030203" pitchFamily="34" charset="0"/>
              </a:rPr>
              <a:t>Défense des </a:t>
            </a:r>
            <a:r>
              <a:rPr lang="en-US" sz="2000" dirty="0" err="1">
                <a:latin typeface="Lato Heavy" panose="020F0502020204030203" pitchFamily="34" charset="0"/>
                <a:ea typeface="Lato Heavy" panose="020F0502020204030203" pitchFamily="34" charset="0"/>
                <a:cs typeface="Lato Heavy" panose="020F0502020204030203" pitchFamily="34" charset="0"/>
              </a:rPr>
              <a:t>intérêts</a:t>
            </a:r>
            <a:r>
              <a:rPr lang="en-US" sz="2000" dirty="0">
                <a:latin typeface="Lato Heavy" panose="020F0502020204030203" pitchFamily="34" charset="0"/>
                <a:ea typeface="Lato Heavy" panose="020F0502020204030203" pitchFamily="34" charset="0"/>
                <a:cs typeface="Lato Heavy" panose="020F0502020204030203" pitchFamily="34" charset="0"/>
              </a:rPr>
              <a:t> </a:t>
            </a:r>
            <a:r>
              <a:rPr lang="en-US" sz="2000" dirty="0">
                <a:latin typeface="Lato" panose="020F0502020204030203" pitchFamily="34" charset="0"/>
                <a:ea typeface="Lato" panose="020F0502020204030203" pitchFamily="34" charset="0"/>
                <a:cs typeface="Lato" panose="020F0502020204030203" pitchFamily="34" charset="0"/>
              </a:rPr>
              <a:t>– </a:t>
            </a:r>
            <a:r>
              <a:rPr lang="fr-FR" sz="2000" dirty="0">
                <a:latin typeface="Lato" panose="020F0502020204030203" pitchFamily="34" charset="0"/>
                <a:ea typeface="Lato" panose="020F0502020204030203" pitchFamily="34" charset="0"/>
                <a:cs typeface="Lato" panose="020F0502020204030203" pitchFamily="34" charset="0"/>
              </a:rPr>
              <a:t>Évaluer quand il faut défendre les intérêts de l’enfant</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Heavy" panose="020F0502020204030203" pitchFamily="34" charset="0"/>
                <a:ea typeface="Lato Heavy" panose="020F0502020204030203" pitchFamily="34" charset="0"/>
                <a:cs typeface="Lato Heavy" panose="020F0502020204030203" pitchFamily="34" charset="0"/>
              </a:rPr>
              <a:t>Participation </a:t>
            </a:r>
            <a:r>
              <a:rPr lang="fr-FR" sz="2000" dirty="0">
                <a:latin typeface="Lato" panose="020F0502020204030203" pitchFamily="34" charset="0"/>
                <a:ea typeface="Lato" panose="020F0502020204030203" pitchFamily="34" charset="0"/>
                <a:cs typeface="Lato" panose="020F0502020204030203" pitchFamily="34" charset="0"/>
              </a:rPr>
              <a:t>– Trouver à quel moment faire participer l’enfant à la résolution de problèmes </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object 6">
            <a:extLst>
              <a:ext uri="{FF2B5EF4-FFF2-40B4-BE49-F238E27FC236}">
                <a16:creationId xmlns:a16="http://schemas.microsoft.com/office/drawing/2014/main" id="{D9914DC6-8654-4D6F-95A7-70D3C59239A2}"/>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D11BBA39-ADE0-4C34-976A-A26AD2A5CB16}"/>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rgbClr val="0056A5"/>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rgbClr val="0056A5"/>
                </a:solidFill>
                <a:latin typeface="Lato Heavy" panose="020F0502020204030203" pitchFamily="34" charset="0"/>
                <a:ea typeface="Lato Heavy" panose="020F0502020204030203" pitchFamily="34" charset="0"/>
                <a:cs typeface="Lato Heavy" panose="020F0502020204030203" pitchFamily="34" charset="0"/>
              </a:rPr>
              <a:t>3</a:t>
            </a:r>
            <a:endParaRPr sz="900">
              <a:solidFill>
                <a:srgbClr val="0056A5"/>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object 7">
            <a:extLst>
              <a:ext uri="{FF2B5EF4-FFF2-40B4-BE49-F238E27FC236}">
                <a16:creationId xmlns:a16="http://schemas.microsoft.com/office/drawing/2014/main" id="{45D2226C-F718-48D8-ACF3-4585186C8A22}"/>
              </a:ext>
            </a:extLst>
          </p:cNvPr>
          <p:cNvSpPr/>
          <p:nvPr/>
        </p:nvSpPr>
        <p:spPr>
          <a:xfrm>
            <a:off x="626442" y="1813452"/>
            <a:ext cx="542925" cy="0"/>
          </a:xfrm>
          <a:prstGeom prst="line">
            <a:avLst/>
          </a:prstGeom>
          <a:ln w="76200">
            <a:solidFill>
              <a:srgbClr val="0056A5"/>
            </a:solidFill>
          </a:ln>
        </p:spPr>
        <p:txBody>
          <a:bodyPr lIns="34289" rIns="34289"/>
          <a:lstStyle/>
          <a:p>
            <a:endParaRPr sz="1086"/>
          </a:p>
        </p:txBody>
      </p:sp>
      <p:sp>
        <p:nvSpPr>
          <p:cNvPr id="14" name="Rectangle 12">
            <a:extLst>
              <a:ext uri="{FF2B5EF4-FFF2-40B4-BE49-F238E27FC236}">
                <a16:creationId xmlns:a16="http://schemas.microsoft.com/office/drawing/2014/main" id="{5598343E-59E4-4A22-B331-267A4F7E70D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5" name="Rectangle 12">
            <a:extLst>
              <a:ext uri="{FF2B5EF4-FFF2-40B4-BE49-F238E27FC236}">
                <a16:creationId xmlns:a16="http://schemas.microsoft.com/office/drawing/2014/main" id="{E13A9E20-A914-4689-A0A6-6C620CCE74F0}"/>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6" name="Picture 5">
            <a:extLst>
              <a:ext uri="{FF2B5EF4-FFF2-40B4-BE49-F238E27FC236}">
                <a16:creationId xmlns:a16="http://schemas.microsoft.com/office/drawing/2014/main" id="{B2BA4AAE-61E0-4453-AABD-003A65817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563" y="2393644"/>
            <a:ext cx="388351" cy="388351"/>
          </a:xfrm>
          <a:prstGeom prst="rect">
            <a:avLst/>
          </a:prstGeom>
        </p:spPr>
      </p:pic>
      <p:pic>
        <p:nvPicPr>
          <p:cNvPr id="13" name="Picture 12">
            <a:extLst>
              <a:ext uri="{FF2B5EF4-FFF2-40B4-BE49-F238E27FC236}">
                <a16:creationId xmlns:a16="http://schemas.microsoft.com/office/drawing/2014/main" id="{ACA81889-AE2E-413E-A45E-74D40EEC6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563" y="3429000"/>
            <a:ext cx="388351" cy="388351"/>
          </a:xfrm>
          <a:prstGeom prst="rect">
            <a:avLst/>
          </a:prstGeom>
        </p:spPr>
      </p:pic>
      <p:pic>
        <p:nvPicPr>
          <p:cNvPr id="17" name="Picture 16">
            <a:extLst>
              <a:ext uri="{FF2B5EF4-FFF2-40B4-BE49-F238E27FC236}">
                <a16:creationId xmlns:a16="http://schemas.microsoft.com/office/drawing/2014/main" id="{542F679A-5598-4DFD-AA9B-90662F9F9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563" y="4544400"/>
            <a:ext cx="388351" cy="388351"/>
          </a:xfrm>
          <a:prstGeom prst="rect">
            <a:avLst/>
          </a:prstGeom>
        </p:spPr>
      </p:pic>
    </p:spTree>
    <p:extLst>
      <p:ext uri="{BB962C8B-B14F-4D97-AF65-F5344CB8AC3E}">
        <p14:creationId xmlns:p14="http://schemas.microsoft.com/office/powerpoint/2010/main" val="25699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4962-FCB3-4767-AA1E-29C937F94CBE}"/>
              </a:ext>
            </a:extLst>
          </p:cNvPr>
          <p:cNvSpPr>
            <a:spLocks noGrp="1"/>
          </p:cNvSpPr>
          <p:nvPr>
            <p:ph type="title"/>
          </p:nvPr>
        </p:nvSpPr>
        <p:spPr>
          <a:xfrm>
            <a:off x="522302" y="301970"/>
            <a:ext cx="10515600" cy="1325563"/>
          </a:xfrm>
        </p:spPr>
        <p:txBody>
          <a:bodyPr/>
          <a:lstStyle/>
          <a:p>
            <a:r>
              <a:rPr lang="fr-FR" dirty="0">
                <a:latin typeface="Brandon Grotesque Bold" panose="020B0803020203060202" pitchFamily="34" charset="0"/>
              </a:rPr>
              <a:t> « Mensonges » - (ce ne sont </a:t>
            </a:r>
            <a:br>
              <a:rPr lang="fr-FR" dirty="0">
                <a:latin typeface="Brandon Grotesque Bold" panose="020B0803020203060202" pitchFamily="34" charset="0"/>
              </a:rPr>
            </a:br>
            <a:r>
              <a:rPr lang="fr-FR" dirty="0">
                <a:latin typeface="Brandon Grotesque Bold" panose="020B0803020203060202" pitchFamily="34" charset="0"/>
              </a:rPr>
              <a:t>pas vraiment des mensonges)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365595C2-3C24-480E-91A3-2EF579181CF1}"/>
              </a:ext>
            </a:extLst>
          </p:cNvPr>
          <p:cNvSpPr>
            <a:spLocks noGrp="1"/>
          </p:cNvSpPr>
          <p:nvPr>
            <p:ph idx="1"/>
          </p:nvPr>
        </p:nvSpPr>
        <p:spPr>
          <a:xfrm>
            <a:off x="505524" y="2456534"/>
            <a:ext cx="8676568" cy="4351338"/>
          </a:xfrm>
        </p:spPr>
        <p:txBody>
          <a:bodyPr>
            <a:normAutofit lnSpcReduction="10000"/>
          </a:bodyPr>
          <a:lstStyle/>
          <a:p>
            <a:pPr marL="0" indent="0">
              <a:buNone/>
            </a:pPr>
            <a:r>
              <a:rPr lang="fr-FR" sz="2000" dirty="0">
                <a:latin typeface="Lato" panose="020F0502020204030203" pitchFamily="34" charset="0"/>
                <a:ea typeface="Lato" panose="020F0502020204030203" pitchFamily="34" charset="0"/>
                <a:cs typeface="Lato" panose="020F0502020204030203" pitchFamily="34" charset="0"/>
              </a:rPr>
              <a:t>En raison de problèmes de mémoire, il se peut que votre enfant ne sache pas trop ce qui s’est vraiment produit</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Peut raconter les événements dans le mauvais ordre</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Peut avoir honte de ne pas se rappeler et « compense » pour le cacher</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Peut </a:t>
            </a:r>
            <a:r>
              <a:rPr lang="fr-FR" sz="2000" u="sng" dirty="0">
                <a:latin typeface="Lato" panose="020F0502020204030203" pitchFamily="34" charset="0"/>
                <a:ea typeface="Lato" panose="020F0502020204030203" pitchFamily="34" charset="0"/>
                <a:cs typeface="Lato" panose="020F0502020204030203" pitchFamily="34" charset="0"/>
              </a:rPr>
              <a:t>confabuler</a:t>
            </a:r>
            <a:r>
              <a:rPr lang="fr-FR" sz="2000" dirty="0">
                <a:latin typeface="Lato" panose="020F0502020204030203" pitchFamily="34" charset="0"/>
                <a:ea typeface="Lato" panose="020F0502020204030203" pitchFamily="34" charset="0"/>
                <a:cs typeface="Lato" panose="020F0502020204030203" pitchFamily="34" charset="0"/>
              </a:rPr>
              <a:t> pour combler les parties qu’il a oubliées ou qu’il n’a pas comprises</a:t>
            </a:r>
          </a:p>
          <a:p>
            <a:pPr lvl="1"/>
            <a:r>
              <a:rPr lang="fr-FR" sz="2000" dirty="0">
                <a:latin typeface="Lato" panose="020F0502020204030203" pitchFamily="34" charset="0"/>
                <a:ea typeface="Lato" panose="020F0502020204030203" pitchFamily="34" charset="0"/>
                <a:cs typeface="Lato" panose="020F0502020204030203" pitchFamily="34" charset="0"/>
              </a:rPr>
              <a:t>Le cerveau peut combler automatiquement les lacunes avec des choses que l’enfant a imaginées, entendues ou vues sur des écrans – pour donner un sens à l’événement</a:t>
            </a:r>
          </a:p>
          <a:p>
            <a:pPr lvl="1"/>
            <a:r>
              <a:rPr lang="fr-FR" sz="2000" dirty="0">
                <a:latin typeface="Lato" panose="020F0502020204030203" pitchFamily="34" charset="0"/>
                <a:ea typeface="Lato" panose="020F0502020204030203" pitchFamily="34" charset="0"/>
                <a:cs typeface="Lato" panose="020F0502020204030203" pitchFamily="34" charset="0"/>
              </a:rPr>
              <a:t>Cela nous arrive aussi parfois</a:t>
            </a:r>
          </a:p>
        </p:txBody>
      </p:sp>
      <p:sp>
        <p:nvSpPr>
          <p:cNvPr id="8" name="object 6">
            <a:extLst>
              <a:ext uri="{FF2B5EF4-FFF2-40B4-BE49-F238E27FC236}">
                <a16:creationId xmlns:a16="http://schemas.microsoft.com/office/drawing/2014/main" id="{F95F5F9F-87CF-4933-8247-29178199B94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42CC694-6F23-489B-90F1-80B3B358F20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624B0C1-5B56-45B8-8665-E2D8C236DC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7A9BBCB7-D4F1-4A35-9A80-68280B2406A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67FA5C57-93FB-4F0E-B582-8136F4F4A7C6}"/>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1671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BEB9-D416-40AA-9BBB-53089A51C2FD}"/>
              </a:ext>
            </a:extLst>
          </p:cNvPr>
          <p:cNvSpPr>
            <a:spLocks noGrp="1"/>
          </p:cNvSpPr>
          <p:nvPr>
            <p:ph type="title"/>
          </p:nvPr>
        </p:nvSpPr>
        <p:spPr>
          <a:xfrm>
            <a:off x="495300" y="297426"/>
            <a:ext cx="10515600" cy="1325563"/>
          </a:xfrm>
        </p:spPr>
        <p:txBody>
          <a:bodyPr/>
          <a:lstStyle/>
          <a:p>
            <a:r>
              <a:rPr lang="en-US" dirty="0">
                <a:latin typeface="Brandon Grotesque Bold" panose="020B0803020203060202" pitchFamily="34" charset="0"/>
              </a:rPr>
              <a:t>Confabulation – adaptations</a:t>
            </a:r>
          </a:p>
        </p:txBody>
      </p:sp>
      <p:sp>
        <p:nvSpPr>
          <p:cNvPr id="3" name="Content Placeholder 2">
            <a:extLst>
              <a:ext uri="{FF2B5EF4-FFF2-40B4-BE49-F238E27FC236}">
                <a16:creationId xmlns:a16="http://schemas.microsoft.com/office/drawing/2014/main" id="{1E09BBE4-ACC1-4F7B-BF8C-36391AB79332}"/>
              </a:ext>
            </a:extLst>
          </p:cNvPr>
          <p:cNvSpPr>
            <a:spLocks noGrp="1"/>
          </p:cNvSpPr>
          <p:nvPr>
            <p:ph idx="1"/>
          </p:nvPr>
        </p:nvSpPr>
        <p:spPr>
          <a:xfrm>
            <a:off x="512142" y="2441329"/>
            <a:ext cx="8553445"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Limitez les occasions de confabuler</a:t>
            </a:r>
            <a:endParaRPr lang="en-US" sz="2000" dirty="0">
              <a:latin typeface="Lato" panose="020F0502020204030203" pitchFamily="34" charset="0"/>
              <a:ea typeface="Lato" panose="020F0502020204030203" pitchFamily="34" charset="0"/>
              <a:cs typeface="Lato" panose="020F0502020204030203" pitchFamily="34" charset="0"/>
            </a:endParaRPr>
          </a:p>
          <a:p>
            <a:pPr lvl="1"/>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Au lieu de demander s’il a fait quelque chose, invitez-le à vous le montrer</a:t>
            </a:r>
            <a:endParaRPr lang="en-US" sz="2000" dirty="0">
              <a:latin typeface="Lato" panose="020F0502020204030203" pitchFamily="34" charset="0"/>
              <a:ea typeface="Lato" panose="020F0502020204030203" pitchFamily="34" charset="0"/>
              <a:cs typeface="Lato" panose="020F0502020204030203" pitchFamily="34" charset="0"/>
            </a:endParaRPr>
          </a:p>
          <a:p>
            <a:pPr lvl="2"/>
            <a:r>
              <a:rPr lang="fr-FR" dirty="0">
                <a:latin typeface="Lato" panose="020F0502020204030203" pitchFamily="34" charset="0"/>
                <a:ea typeface="Lato" panose="020F0502020204030203" pitchFamily="34" charset="0"/>
                <a:cs typeface="Lato" panose="020F0502020204030203" pitchFamily="34" charset="0"/>
              </a:rPr>
              <a:t>p. ex. : « Montre-moi ce que tu as ramassé dans ta chambre. »</a:t>
            </a:r>
            <a:endParaRPr lang="en-US"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Demandez simplement ce que vous devez réellement savoir</a:t>
            </a:r>
            <a:endParaRPr lang="en-US" sz="2000" dirty="0">
              <a:latin typeface="Lato" panose="020F0502020204030203" pitchFamily="34" charset="0"/>
              <a:ea typeface="Lato" panose="020F0502020204030203" pitchFamily="34" charset="0"/>
              <a:cs typeface="Lato" panose="020F0502020204030203" pitchFamily="34" charset="0"/>
            </a:endParaRPr>
          </a:p>
          <a:p>
            <a:pPr lvl="2"/>
            <a:r>
              <a:rPr lang="en-US" dirty="0" err="1">
                <a:latin typeface="Lato" panose="020F0502020204030203" pitchFamily="34" charset="0"/>
                <a:ea typeface="Lato" panose="020F0502020204030203" pitchFamily="34" charset="0"/>
                <a:cs typeface="Lato" panose="020F0502020204030203" pitchFamily="34" charset="0"/>
              </a:rPr>
              <a:t>Évitez</a:t>
            </a:r>
            <a:r>
              <a:rPr lang="en-US" dirty="0">
                <a:latin typeface="Lato" panose="020F0502020204030203" pitchFamily="34" charset="0"/>
                <a:ea typeface="Lato" panose="020F0502020204030203" pitchFamily="34" charset="0"/>
                <a:cs typeface="Lato" panose="020F0502020204030203" pitchFamily="34" charset="0"/>
              </a:rPr>
              <a:t> les questions </a:t>
            </a:r>
            <a:r>
              <a:rPr lang="en-US" dirty="0" err="1">
                <a:latin typeface="Lato" panose="020F0502020204030203" pitchFamily="34" charset="0"/>
                <a:ea typeface="Lato" panose="020F0502020204030203" pitchFamily="34" charset="0"/>
                <a:cs typeface="Lato" panose="020F0502020204030203" pitchFamily="34" charset="0"/>
              </a:rPr>
              <a:t>superflues</a:t>
            </a:r>
            <a:endParaRPr lang="en-US" dirty="0">
              <a:latin typeface="Lato" panose="020F0502020204030203" pitchFamily="34" charset="0"/>
              <a:ea typeface="Lato" panose="020F0502020204030203" pitchFamily="34" charset="0"/>
              <a:cs typeface="Lato" panose="020F0502020204030203" pitchFamily="34" charset="0"/>
            </a:endParaRPr>
          </a:p>
          <a:p>
            <a:pPr lvl="1"/>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Rappel : donnez-lui le temps de traiter les questions</a:t>
            </a:r>
            <a:endParaRPr lang="en-US" sz="2000" dirty="0">
              <a:latin typeface="Lato" panose="020F0502020204030203" pitchFamily="34" charset="0"/>
              <a:ea typeface="Lato" panose="020F0502020204030203" pitchFamily="34" charset="0"/>
              <a:cs typeface="Lato" panose="020F0502020204030203" pitchFamily="34" charset="0"/>
            </a:endParaRPr>
          </a:p>
          <a:p>
            <a:pPr lvl="2"/>
            <a:r>
              <a:rPr lang="fr-FR" dirty="0">
                <a:latin typeface="Lato" panose="020F0502020204030203" pitchFamily="34" charset="0"/>
                <a:ea typeface="Lato" panose="020F0502020204030203" pitchFamily="34" charset="0"/>
                <a:cs typeface="Lato" panose="020F0502020204030203" pitchFamily="34" charset="0"/>
              </a:rPr>
              <a:t>L’enfant peut donner une réponse à la question que vous avez posée il y a quelque temps, plus tôt dans la conversation</a:t>
            </a:r>
            <a:endParaRPr lang="en-US"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80A527C3-C3A7-4EE3-BFB8-E5B50029BC2C}"/>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E5B9968-F060-45D8-91CB-EB7BF25348D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7B72D2D-EBA1-43B6-A5E6-5B6E80257A6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5B059B28-108C-467D-967E-C8A1AB13B26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A0103CA4-FC8F-46A6-9D0F-9D1E21D92264}"/>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4994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4F2-C89B-45B2-ABD9-4524CDC3CCED}"/>
              </a:ext>
            </a:extLst>
          </p:cNvPr>
          <p:cNvSpPr>
            <a:spLocks noGrp="1"/>
          </p:cNvSpPr>
          <p:nvPr>
            <p:ph type="title"/>
          </p:nvPr>
        </p:nvSpPr>
        <p:spPr>
          <a:xfrm>
            <a:off x="500980" y="306951"/>
            <a:ext cx="10515600" cy="1325563"/>
          </a:xfrm>
        </p:spPr>
        <p:txBody>
          <a:bodyPr/>
          <a:lstStyle/>
          <a:p>
            <a:r>
              <a:rPr lang="en-US" dirty="0">
                <a:latin typeface="Brandon Grotesque Bold" panose="020B0803020203060202" pitchFamily="34" charset="0"/>
              </a:rPr>
              <a:t>Confabulation – adaptations</a:t>
            </a:r>
          </a:p>
        </p:txBody>
      </p:sp>
      <p:sp>
        <p:nvSpPr>
          <p:cNvPr id="3" name="Content Placeholder 2">
            <a:extLst>
              <a:ext uri="{FF2B5EF4-FFF2-40B4-BE49-F238E27FC236}">
                <a16:creationId xmlns:a16="http://schemas.microsoft.com/office/drawing/2014/main" id="{E93658DA-5A85-447A-B593-5A419C927E9C}"/>
              </a:ext>
            </a:extLst>
          </p:cNvPr>
          <p:cNvSpPr>
            <a:spLocks noGrp="1"/>
          </p:cNvSpPr>
          <p:nvPr>
            <p:ph idx="1"/>
          </p:nvPr>
        </p:nvSpPr>
        <p:spPr>
          <a:xfrm>
            <a:off x="510505" y="2430462"/>
            <a:ext cx="9147838" cy="4351338"/>
          </a:xfrm>
        </p:spPr>
        <p:txBody>
          <a:bodyPr>
            <a:normAutofit lnSpcReduction="10000"/>
          </a:bodyPr>
          <a:lstStyle/>
          <a:p>
            <a:r>
              <a:rPr lang="fr-FR" sz="2000" dirty="0">
                <a:latin typeface="Lato" panose="020F0502020204030203" pitchFamily="34" charset="0"/>
                <a:ea typeface="Lato" panose="020F0502020204030203" pitchFamily="34" charset="0"/>
                <a:cs typeface="Lato" panose="020F0502020204030203" pitchFamily="34" charset="0"/>
              </a:rPr>
              <a:t>Préservez le lien – évitez de punir pour la confabulation ou pour les histoires racontées</a:t>
            </a:r>
            <a:r>
              <a:rPr lang="en-US" sz="2000" dirty="0">
                <a:latin typeface="Lato" panose="020F0502020204030203" pitchFamily="34" charset="0"/>
                <a:ea typeface="Lato" panose="020F0502020204030203" pitchFamily="34" charset="0"/>
                <a:cs typeface="Lato" panose="020F0502020204030203" pitchFamily="34" charset="0"/>
              </a:rPr>
              <a:t> </a:t>
            </a:r>
          </a:p>
          <a:p>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Votre enfant a peut-être des problèmes de </a:t>
            </a:r>
            <a:r>
              <a:rPr lang="fr-FR" sz="2000" u="sng" dirty="0">
                <a:latin typeface="Lato" panose="020F0502020204030203" pitchFamily="34" charset="0"/>
                <a:ea typeface="Lato" panose="020F0502020204030203" pitchFamily="34" charset="0"/>
                <a:cs typeface="Lato" panose="020F0502020204030203" pitchFamily="34" charset="0"/>
              </a:rPr>
              <a:t>mémoire</a:t>
            </a:r>
            <a:r>
              <a:rPr lang="fr-FR" sz="2000" dirty="0">
                <a:latin typeface="Lato" panose="020F0502020204030203" pitchFamily="34" charset="0"/>
                <a:ea typeface="Lato" panose="020F0502020204030203" pitchFamily="34" charset="0"/>
                <a:cs typeface="Lato" panose="020F0502020204030203" pitchFamily="34" charset="0"/>
              </a:rPr>
              <a:t>, ou des difficultés à maîtriser son </a:t>
            </a:r>
            <a:r>
              <a:rPr lang="fr-FR" sz="2000" u="sng" dirty="0">
                <a:latin typeface="Lato" panose="020F0502020204030203" pitchFamily="34" charset="0"/>
                <a:ea typeface="Lato" panose="020F0502020204030203" pitchFamily="34" charset="0"/>
                <a:cs typeface="Lato" panose="020F0502020204030203" pitchFamily="34" charset="0"/>
              </a:rPr>
              <a:t>impulsivité</a:t>
            </a:r>
            <a:r>
              <a:rPr lang="fr-FR" sz="2000" dirty="0">
                <a:latin typeface="Lato" panose="020F0502020204030203" pitchFamily="34" charset="0"/>
                <a:ea typeface="Lato" panose="020F0502020204030203" pitchFamily="34" charset="0"/>
                <a:cs typeface="Lato" panose="020F0502020204030203" pitchFamily="34" charset="0"/>
              </a:rPr>
              <a:t> ou voit les choses différemment quand il est </a:t>
            </a:r>
            <a:r>
              <a:rPr lang="fr-FR" sz="2000" u="sng" dirty="0">
                <a:latin typeface="Lato" panose="020F0502020204030203" pitchFamily="34" charset="0"/>
                <a:ea typeface="Lato" panose="020F0502020204030203" pitchFamily="34" charset="0"/>
                <a:cs typeface="Lato" panose="020F0502020204030203" pitchFamily="34" charset="0"/>
              </a:rPr>
              <a:t>stressé</a:t>
            </a:r>
            <a:r>
              <a:rPr lang="fr-FR" sz="2000" dirty="0">
                <a:latin typeface="Lato" panose="020F0502020204030203" pitchFamily="34" charset="0"/>
                <a:ea typeface="Lato" panose="020F0502020204030203" pitchFamily="34" charset="0"/>
                <a:cs typeface="Lato" panose="020F0502020204030203" pitchFamily="34" charset="0"/>
              </a:rPr>
              <a:t>, ou n’est pas en mesure de capter tous les mots qu’une personne lui a dits</a:t>
            </a:r>
          </a:p>
          <a:p>
            <a:pPr lvl="1"/>
            <a:endParaRPr lang="fr-FR"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Les conséquences ne réduiront pas la confabulation, elles ne serviront qu’à frustrer votre enfant</a:t>
            </a:r>
          </a:p>
          <a:p>
            <a:pPr lvl="1"/>
            <a:endParaRPr lang="fr-FR"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Employez-vous à lui apporter votre soutien pour ses problèmes d’attention, de mémoire, de langage et/ou pour son incapacité à toujours maîtriser ses impulsions</a:t>
            </a:r>
          </a:p>
        </p:txBody>
      </p:sp>
      <p:sp>
        <p:nvSpPr>
          <p:cNvPr id="8" name="object 6">
            <a:extLst>
              <a:ext uri="{FF2B5EF4-FFF2-40B4-BE49-F238E27FC236}">
                <a16:creationId xmlns:a16="http://schemas.microsoft.com/office/drawing/2014/main" id="{33B38AE9-6016-41BB-BD93-B65E0F2441F2}"/>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D19CE6E-42BE-4680-8A23-613CB36213F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CCD5F29C-F815-4798-A10F-9E63A8927A9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0B35ECF-E727-4923-ABE8-FC942147540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58E0F731-E83A-46B7-9FAC-95A3B278486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618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D2C4-007D-4D40-A70C-E8BE7B24149F}"/>
              </a:ext>
            </a:extLst>
          </p:cNvPr>
          <p:cNvSpPr>
            <a:spLocks noGrp="1"/>
          </p:cNvSpPr>
          <p:nvPr>
            <p:ph type="title"/>
          </p:nvPr>
        </p:nvSpPr>
        <p:spPr>
          <a:xfrm>
            <a:off x="481930" y="593725"/>
            <a:ext cx="10515600" cy="1325563"/>
          </a:xfrm>
        </p:spPr>
        <p:txBody>
          <a:bodyPr/>
          <a:lstStyle/>
          <a:p>
            <a:r>
              <a:rPr lang="fr-FR" dirty="0">
                <a:latin typeface="Brandon Grotesque Bold" panose="020B0803020203060202" pitchFamily="34" charset="0"/>
              </a:rPr>
              <a:t>Domaine du cerveau touché :</a:t>
            </a:r>
            <a:br>
              <a:rPr lang="fr-FR" dirty="0">
                <a:latin typeface="Brandon Grotesque Bold" panose="020B0803020203060202" pitchFamily="34" charset="0"/>
              </a:rPr>
            </a:br>
            <a:r>
              <a:rPr lang="fr-FR" dirty="0">
                <a:latin typeface="Brandon Grotesque Bold" panose="020B0803020203060202" pitchFamily="34" charset="0"/>
              </a:rPr>
              <a:t>Habiletés sociales (faculté d’adaptation)</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6C5700DF-EB9F-45C0-BC10-AD4CF265C1C8}"/>
              </a:ext>
            </a:extLst>
          </p:cNvPr>
          <p:cNvSpPr>
            <a:spLocks noGrp="1"/>
          </p:cNvSpPr>
          <p:nvPr>
            <p:ph idx="1"/>
          </p:nvPr>
        </p:nvSpPr>
        <p:spPr>
          <a:xfrm>
            <a:off x="616917" y="2633646"/>
            <a:ext cx="10515600" cy="35766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Votre enfant peut agir « plus jeune » que ses camarades du même âge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Peut tenter d’attirer l’attention de façon inappropriée ou ne respecte pas les limites de ses camarades</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Il peut faire l’objet de moqueries ou être rejeté</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Il subit peut-être de l’intimidation ou ses camarades peuvent lui dire de faire des choses qu’il n’a pas le droit de faire</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Il est peut-être vulnérable pour les prédateurs qui se font passer pour des « amis »</a:t>
            </a:r>
          </a:p>
        </p:txBody>
      </p:sp>
      <p:sp>
        <p:nvSpPr>
          <p:cNvPr id="8" name="object 6">
            <a:extLst>
              <a:ext uri="{FF2B5EF4-FFF2-40B4-BE49-F238E27FC236}">
                <a16:creationId xmlns:a16="http://schemas.microsoft.com/office/drawing/2014/main" id="{658FA42B-067B-48B6-8869-0F37C1AD1CE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2CC7E095-C1D6-4345-8FAB-DB7AE578C5D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23021A0D-6F43-4605-9C9F-BC189B49CC1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D07A152E-C17B-4D0E-8781-80B537D5FCD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370032F1-54A4-43FE-8B59-F569ECD3778E}"/>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4299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1F6E-300E-4B0C-BA99-8A3AD0CC457D}"/>
              </a:ext>
            </a:extLst>
          </p:cNvPr>
          <p:cNvSpPr>
            <a:spLocks noGrp="1"/>
          </p:cNvSpPr>
          <p:nvPr>
            <p:ph type="title"/>
          </p:nvPr>
        </p:nvSpPr>
        <p:spPr>
          <a:xfrm>
            <a:off x="491455" y="297426"/>
            <a:ext cx="10515600" cy="1325563"/>
          </a:xfrm>
        </p:spPr>
        <p:txBody>
          <a:bodyPr/>
          <a:lstStyle/>
          <a:p>
            <a:r>
              <a:rPr lang="en-US" dirty="0" err="1">
                <a:latin typeface="Brandon Grotesque Bold" panose="020B0803020203060202" pitchFamily="34" charset="0"/>
              </a:rPr>
              <a:t>Habiletés</a:t>
            </a:r>
            <a:r>
              <a:rPr lang="en-US" dirty="0">
                <a:latin typeface="Brandon Grotesque Bold" panose="020B0803020203060202" pitchFamily="34" charset="0"/>
              </a:rPr>
              <a:t> </a:t>
            </a:r>
            <a:r>
              <a:rPr lang="en-US" dirty="0" err="1">
                <a:latin typeface="Brandon Grotesque Bold" panose="020B0803020203060202" pitchFamily="34" charset="0"/>
              </a:rPr>
              <a:t>sociales</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35825D05-439E-40E2-9698-67387075C58E}"/>
              </a:ext>
            </a:extLst>
          </p:cNvPr>
          <p:cNvSpPr>
            <a:spLocks noGrp="1"/>
          </p:cNvSpPr>
          <p:nvPr>
            <p:ph idx="1"/>
          </p:nvPr>
        </p:nvSpPr>
        <p:spPr>
          <a:xfrm>
            <a:off x="520030" y="2439205"/>
            <a:ext cx="10515600" cy="4351338"/>
          </a:xfrm>
        </p:spPr>
        <p:txBody>
          <a:bodyPr>
            <a:normAutofit/>
          </a:bodyPr>
          <a:lstStyle/>
          <a:p>
            <a:pPr marL="0" indent="0">
              <a:buNone/>
            </a:pPr>
            <a:r>
              <a:rPr lang="fr-FR" sz="2000" dirty="0">
                <a:latin typeface="Lato Heavy" panose="020F0502020204030203" pitchFamily="34" charset="0"/>
                <a:ea typeface="Lato Heavy" panose="020F0502020204030203" pitchFamily="34" charset="0"/>
                <a:cs typeface="Lato Heavy" panose="020F0502020204030203" pitchFamily="34" charset="0"/>
              </a:rPr>
              <a:t>Enseignez en mettant en pratique ces scénarios avec votre enfant :</a:t>
            </a: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pPr marL="514350" indent="-514350">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Faire face aux </a:t>
            </a:r>
            <a:r>
              <a:rPr lang="en-US" sz="2000" dirty="0" err="1">
                <a:latin typeface="Lato" panose="020F0502020204030203" pitchFamily="34" charset="0"/>
                <a:ea typeface="Lato" panose="020F0502020204030203" pitchFamily="34" charset="0"/>
                <a:cs typeface="Lato" panose="020F0502020204030203" pitchFamily="34" charset="0"/>
              </a:rPr>
              <a:t>intimidateurs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S’en aller</a:t>
            </a:r>
          </a:p>
          <a:p>
            <a:pPr lvl="1"/>
            <a:r>
              <a:rPr lang="fr-FR" sz="2000" dirty="0">
                <a:latin typeface="Lato" panose="020F0502020204030203" pitchFamily="34" charset="0"/>
                <a:ea typeface="Lato" panose="020F0502020204030203" pitchFamily="34" charset="0"/>
                <a:cs typeface="Lato" panose="020F0502020204030203" pitchFamily="34" charset="0"/>
              </a:rPr>
              <a:t>Parler à un adulte</a:t>
            </a:r>
          </a:p>
          <a:p>
            <a:pPr lvl="1"/>
            <a:r>
              <a:rPr lang="fr-FR" sz="2000" dirty="0">
                <a:latin typeface="Lato" panose="020F0502020204030203" pitchFamily="34" charset="0"/>
                <a:ea typeface="Lato" panose="020F0502020204030203" pitchFamily="34" charset="0"/>
                <a:cs typeface="Lato" panose="020F0502020204030203" pitchFamily="34" charset="0"/>
              </a:rPr>
              <a:t>Jouer dans la cour d’école à proximité des surveillants</a:t>
            </a:r>
          </a:p>
          <a:p>
            <a:pPr marL="514350" indent="-514350">
              <a:buFont typeface="+mj-lt"/>
              <a:buAutoNum type="arabicPeriod"/>
            </a:pPr>
            <a:r>
              <a:rPr lang="fr-FR" sz="2000" dirty="0">
                <a:latin typeface="Lato" panose="020F0502020204030203" pitchFamily="34" charset="0"/>
                <a:ea typeface="Lato" panose="020F0502020204030203" pitchFamily="34" charset="0"/>
                <a:cs typeface="Lato" panose="020F0502020204030203" pitchFamily="34" charset="0"/>
              </a:rPr>
              <a:t>Gérer le rejet ou la frustration avec les camarades</a:t>
            </a:r>
          </a:p>
          <a:p>
            <a:pPr marL="514350" indent="-514350">
              <a:buFont typeface="+mj-lt"/>
              <a:buAutoNum type="arabicPeriod"/>
            </a:pPr>
            <a:r>
              <a:rPr lang="fr-FR" sz="2000" dirty="0">
                <a:latin typeface="Lato" panose="020F0502020204030203" pitchFamily="34" charset="0"/>
                <a:ea typeface="Lato" panose="020F0502020204030203" pitchFamily="34" charset="0"/>
                <a:cs typeface="Lato" panose="020F0502020204030203" pitchFamily="34" charset="0"/>
              </a:rPr>
              <a:t>Respecter les limites personnelles</a:t>
            </a:r>
          </a:p>
          <a:p>
            <a:pPr marL="514350" indent="-514350">
              <a:buFont typeface="+mj-lt"/>
              <a:buAutoNum type="arabicPeriod"/>
            </a:pPr>
            <a:r>
              <a:rPr lang="fr-FR" sz="2000" dirty="0">
                <a:latin typeface="Lato" panose="020F0502020204030203" pitchFamily="34" charset="0"/>
                <a:ea typeface="Lato" panose="020F0502020204030203" pitchFamily="34" charset="0"/>
                <a:cs typeface="Lato" panose="020F0502020204030203" pitchFamily="34" charset="0"/>
              </a:rPr>
              <a:t>Attendre son tour – partager</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pPr marL="0" indent="0">
              <a:buNone/>
            </a:pPr>
            <a:r>
              <a:rPr lang="fr-FR" sz="2000" dirty="0">
                <a:latin typeface="Lato Heavy" panose="020F0502020204030203" pitchFamily="34" charset="0"/>
                <a:ea typeface="Lato Heavy" panose="020F0502020204030203" pitchFamily="34" charset="0"/>
                <a:cs typeface="Lato Heavy" panose="020F0502020204030203" pitchFamily="34" charset="0"/>
              </a:rPr>
              <a:t>Point fort : apprenant kinesthésique – bonnes habiletés visuelles</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5B4ED546-4076-4903-8EBB-A7A9F25FA332}"/>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EB60116-8D97-45EE-A51C-4E30F855BD4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8840DCE-7BC7-4A07-943B-5D047BFE242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B35D2077-3B5E-40AA-8D47-2869922EBC2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C211502A-3F8F-4260-BD75-F550B7AD0715}"/>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4" name="Picture 13">
            <a:extLst>
              <a:ext uri="{FF2B5EF4-FFF2-40B4-BE49-F238E27FC236}">
                <a16:creationId xmlns:a16="http://schemas.microsoft.com/office/drawing/2014/main" id="{2100B2D7-DB11-46DA-A3FC-34B4A245D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246" y="5987544"/>
            <a:ext cx="388351" cy="388351"/>
          </a:xfrm>
          <a:prstGeom prst="rect">
            <a:avLst/>
          </a:prstGeom>
        </p:spPr>
      </p:pic>
      <p:pic>
        <p:nvPicPr>
          <p:cNvPr id="16" name="Picture 15">
            <a:extLst>
              <a:ext uri="{FF2B5EF4-FFF2-40B4-BE49-F238E27FC236}">
                <a16:creationId xmlns:a16="http://schemas.microsoft.com/office/drawing/2014/main" id="{18F0EBD6-A592-4480-A508-2585347BB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421" y="2439205"/>
            <a:ext cx="388351" cy="388351"/>
          </a:xfrm>
          <a:prstGeom prst="rect">
            <a:avLst/>
          </a:prstGeom>
        </p:spPr>
      </p:pic>
    </p:spTree>
    <p:extLst>
      <p:ext uri="{BB962C8B-B14F-4D97-AF65-F5344CB8AC3E}">
        <p14:creationId xmlns:p14="http://schemas.microsoft.com/office/powerpoint/2010/main" val="34500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416D-E2E0-45F1-B285-F8185547A6EB}"/>
              </a:ext>
            </a:extLst>
          </p:cNvPr>
          <p:cNvSpPr>
            <a:spLocks noGrp="1"/>
          </p:cNvSpPr>
          <p:nvPr>
            <p:ph type="title"/>
          </p:nvPr>
        </p:nvSpPr>
        <p:spPr>
          <a:xfrm>
            <a:off x="495300" y="298450"/>
            <a:ext cx="10515600" cy="1325563"/>
          </a:xfrm>
        </p:spPr>
        <p:txBody>
          <a:bodyPr/>
          <a:lstStyle/>
          <a:p>
            <a:r>
              <a:rPr lang="en-US" dirty="0" err="1">
                <a:latin typeface="Brandon Grotesque Bold" panose="020B0803020203060202" pitchFamily="34" charset="0"/>
              </a:rPr>
              <a:t>Habiletés</a:t>
            </a:r>
            <a:r>
              <a:rPr lang="en-US" dirty="0">
                <a:latin typeface="Brandon Grotesque Bold" panose="020B0803020203060202" pitchFamily="34" charset="0"/>
              </a:rPr>
              <a:t> </a:t>
            </a:r>
            <a:r>
              <a:rPr lang="en-US" dirty="0" err="1">
                <a:latin typeface="Brandon Grotesque Bold" panose="020B0803020203060202" pitchFamily="34" charset="0"/>
              </a:rPr>
              <a:t>sociales</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227301B7-D011-439C-8FDF-D6640CDEA495}"/>
              </a:ext>
            </a:extLst>
          </p:cNvPr>
          <p:cNvSpPr>
            <a:spLocks noGrp="1"/>
          </p:cNvSpPr>
          <p:nvPr>
            <p:ph idx="1"/>
          </p:nvPr>
        </p:nvSpPr>
        <p:spPr>
          <a:xfrm>
            <a:off x="512142" y="2441236"/>
            <a:ext cx="8159416" cy="4351338"/>
          </a:xfrm>
        </p:spPr>
        <p:txBody>
          <a:bodyPr>
            <a:normAutofit/>
          </a:bodyPr>
          <a:lstStyle/>
          <a:p>
            <a:r>
              <a:rPr lang="en-US" sz="2000" dirty="0" err="1">
                <a:latin typeface="Lato" panose="020F0502020204030203" pitchFamily="34" charset="0"/>
                <a:ea typeface="Lato" panose="020F0502020204030203" pitchFamily="34" charset="0"/>
                <a:cs typeface="Lato" panose="020F0502020204030203" pitchFamily="34" charset="0"/>
              </a:rPr>
              <a:t>Offrez</a:t>
            </a:r>
            <a:r>
              <a:rPr lang="en-US" sz="2000" dirty="0">
                <a:latin typeface="Lato" panose="020F0502020204030203" pitchFamily="34" charset="0"/>
                <a:ea typeface="Lato" panose="020F0502020204030203" pitchFamily="34" charset="0"/>
                <a:cs typeface="Lato" panose="020F0502020204030203" pitchFamily="34" charset="0"/>
              </a:rPr>
              <a:t> des occasions pro-</a:t>
            </a:r>
            <a:r>
              <a:rPr lang="en-US" sz="2000" dirty="0" err="1">
                <a:latin typeface="Lato" panose="020F0502020204030203" pitchFamily="34" charset="0"/>
                <a:ea typeface="Lato" panose="020F0502020204030203" pitchFamily="34" charset="0"/>
                <a:cs typeface="Lato" panose="020F0502020204030203" pitchFamily="34" charset="0"/>
              </a:rPr>
              <a:t>sociales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err="1">
                <a:latin typeface="Lato" panose="020F0502020204030203" pitchFamily="34" charset="0"/>
                <a:ea typeface="Lato" panose="020F0502020204030203" pitchFamily="34" charset="0"/>
                <a:cs typeface="Lato" panose="020F0502020204030203" pitchFamily="34" charset="0"/>
              </a:rPr>
              <a:t>Groupes</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d’habiletés</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sociales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Clubs ou groupes récréatifs, où il y a une supervision supplémentaire, des conseils et des adaptations intégrées, </a:t>
            </a:r>
            <a:r>
              <a:rPr lang="fr-FR" sz="2000" dirty="0" err="1">
                <a:latin typeface="Lato Heavy" panose="020F0502020204030203" pitchFamily="34" charset="0"/>
                <a:ea typeface="Lato Heavy" panose="020F0502020204030203" pitchFamily="34" charset="0"/>
                <a:cs typeface="Lato Heavy" panose="020F0502020204030203" pitchFamily="34" charset="0"/>
              </a:rPr>
              <a:t>etc</a:t>
            </a:r>
            <a:r>
              <a:rPr lang="en-US" sz="2000" dirty="0">
                <a:latin typeface="Lato Heavy" panose="020F0502020204030203" pitchFamily="34" charset="0"/>
                <a:ea typeface="Lato Heavy" panose="020F0502020204030203" pitchFamily="34" charset="0"/>
                <a:cs typeface="Lato Heavy" panose="020F0502020204030203" pitchFamily="34" charset="0"/>
              </a:rPr>
              <a:t>.</a:t>
            </a:r>
          </a:p>
          <a:p>
            <a:pPr marL="457200" lvl="1"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Soyez présent lorsque l’enfant utilise Internet</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Permettez qu’Internet soit utilisé dans un espace ouvert et public dans votre maison</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Parlez-lui des gens ou « amis » dangereux sur Internet et de la façon dont ils ne disent pas toujours la vérité (prédateurs)</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Portez attention à l’intimidation en ligne qu’exercent les « amis »</a:t>
            </a:r>
          </a:p>
        </p:txBody>
      </p:sp>
      <p:sp>
        <p:nvSpPr>
          <p:cNvPr id="8" name="object 6">
            <a:extLst>
              <a:ext uri="{FF2B5EF4-FFF2-40B4-BE49-F238E27FC236}">
                <a16:creationId xmlns:a16="http://schemas.microsoft.com/office/drawing/2014/main" id="{906B19C1-5370-497B-ACF5-9120F7F4213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60C68509-06C3-4B80-9800-3D845E378EB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CC705503-B84E-412E-A8C7-5F7C02FA55E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CE49D572-9381-45EE-9EE5-E76D1A4CED0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10BB90DD-960F-43A9-BAED-2683340C00D8}"/>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3" name="Picture 12">
            <a:extLst>
              <a:ext uri="{FF2B5EF4-FFF2-40B4-BE49-F238E27FC236}">
                <a16:creationId xmlns:a16="http://schemas.microsoft.com/office/drawing/2014/main" id="{41878AAF-40EE-48CA-993E-9B06C3996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964" y="3354164"/>
            <a:ext cx="388351" cy="388351"/>
          </a:xfrm>
          <a:prstGeom prst="rect">
            <a:avLst/>
          </a:prstGeom>
        </p:spPr>
      </p:pic>
      <p:pic>
        <p:nvPicPr>
          <p:cNvPr id="16" name="Picture 15">
            <a:extLst>
              <a:ext uri="{FF2B5EF4-FFF2-40B4-BE49-F238E27FC236}">
                <a16:creationId xmlns:a16="http://schemas.microsoft.com/office/drawing/2014/main" id="{F2E2727E-5B47-4B29-9A70-CA5F8F1C3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654" y="5073369"/>
            <a:ext cx="388351" cy="388351"/>
          </a:xfrm>
          <a:prstGeom prst="rect">
            <a:avLst/>
          </a:prstGeom>
        </p:spPr>
      </p:pic>
    </p:spTree>
    <p:extLst>
      <p:ext uri="{BB962C8B-B14F-4D97-AF65-F5344CB8AC3E}">
        <p14:creationId xmlns:p14="http://schemas.microsoft.com/office/powerpoint/2010/main" val="20259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BA42-D74A-4DD6-9AB9-18D2B7E0A835}"/>
              </a:ext>
            </a:extLst>
          </p:cNvPr>
          <p:cNvSpPr>
            <a:spLocks noGrp="1"/>
          </p:cNvSpPr>
          <p:nvPr>
            <p:ph type="title"/>
          </p:nvPr>
        </p:nvSpPr>
        <p:spPr>
          <a:xfrm>
            <a:off x="495300" y="298450"/>
            <a:ext cx="10515600" cy="1325563"/>
          </a:xfrm>
        </p:spPr>
        <p:txBody>
          <a:bodyPr/>
          <a:lstStyle/>
          <a:p>
            <a:r>
              <a:rPr lang="en-US" dirty="0" err="1">
                <a:latin typeface="Brandon Grotesque Bold" panose="020B0803020203060202" pitchFamily="34" charset="0"/>
              </a:rPr>
              <a:t>Habiletés</a:t>
            </a:r>
            <a:r>
              <a:rPr lang="en-US" dirty="0">
                <a:latin typeface="Brandon Grotesque Bold" panose="020B0803020203060202" pitchFamily="34" charset="0"/>
              </a:rPr>
              <a:t> </a:t>
            </a:r>
            <a:r>
              <a:rPr lang="en-US" dirty="0" err="1">
                <a:latin typeface="Brandon Grotesque Bold" panose="020B0803020203060202" pitchFamily="34" charset="0"/>
              </a:rPr>
              <a:t>sociales</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9B9FF6FC-6984-4BED-99E8-FB2E8E8A8D1D}"/>
              </a:ext>
            </a:extLst>
          </p:cNvPr>
          <p:cNvSpPr>
            <a:spLocks noGrp="1"/>
          </p:cNvSpPr>
          <p:nvPr>
            <p:ph idx="1"/>
          </p:nvPr>
        </p:nvSpPr>
        <p:spPr>
          <a:xfrm>
            <a:off x="521667" y="2441253"/>
            <a:ext cx="10515600" cy="4351338"/>
          </a:xfrm>
        </p:spPr>
        <p:txBody>
          <a:bodyPr>
            <a:normAutofit/>
          </a:bodyPr>
          <a:lstStyle/>
          <a:p>
            <a:r>
              <a:rPr lang="fr-FR" sz="2000" dirty="0">
                <a:latin typeface="Lato Heavy" panose="020F0502020204030203" pitchFamily="34" charset="0"/>
                <a:ea typeface="Lato Heavy" panose="020F0502020204030203" pitchFamily="34" charset="0"/>
                <a:cs typeface="Lato Heavy" panose="020F0502020204030203" pitchFamily="34" charset="0"/>
              </a:rPr>
              <a:t>Parlez aux enseignants de votre enfant</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1"/>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Trouvez une façon de faire qui fonctionne pour vous et l’enseignant</a:t>
            </a:r>
            <a:endParaRPr lang="en-US" sz="2000" dirty="0">
              <a:latin typeface="Lato" panose="020F0502020204030203" pitchFamily="34" charset="0"/>
              <a:ea typeface="Lato" panose="020F0502020204030203" pitchFamily="34" charset="0"/>
              <a:cs typeface="Lato" panose="020F0502020204030203" pitchFamily="34" charset="0"/>
            </a:endParaRPr>
          </a:p>
          <a:p>
            <a:pPr lvl="2"/>
            <a:r>
              <a:rPr lang="fr-FR" dirty="0">
                <a:latin typeface="Lato" panose="020F0502020204030203" pitchFamily="34" charset="0"/>
                <a:ea typeface="Lato" panose="020F0502020204030203" pitchFamily="34" charset="0"/>
                <a:cs typeface="Lato" panose="020F0502020204030203" pitchFamily="34" charset="0"/>
              </a:rPr>
              <a:t>Journal ou livre de communication</a:t>
            </a:r>
          </a:p>
          <a:p>
            <a:pPr lvl="2"/>
            <a:r>
              <a:rPr lang="fr-FR" dirty="0">
                <a:latin typeface="Lato" panose="020F0502020204030203" pitchFamily="34" charset="0"/>
                <a:ea typeface="Lato" panose="020F0502020204030203" pitchFamily="34" charset="0"/>
                <a:cs typeface="Lato" panose="020F0502020204030203" pitchFamily="34" charset="0"/>
              </a:rPr>
              <a:t>Courriels</a:t>
            </a:r>
          </a:p>
          <a:p>
            <a:pPr lvl="1"/>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Amenez votre travailleur formé en TSAF ou une autre personne de </a:t>
            </a:r>
            <a:r>
              <a:rPr lang="fr-FR" sz="2000" dirty="0" err="1">
                <a:latin typeface="Lato" panose="020F0502020204030203" pitchFamily="34" charset="0"/>
                <a:ea typeface="Lato" panose="020F0502020204030203" pitchFamily="34" charset="0"/>
                <a:cs typeface="Lato" panose="020F0502020204030203" pitchFamily="34" charset="0"/>
              </a:rPr>
              <a:t>soutie</a:t>
            </a:r>
            <a:r>
              <a:rPr lang="en-US" sz="2000" dirty="0">
                <a:latin typeface="Lato" panose="020F0502020204030203" pitchFamily="34" charset="0"/>
                <a:ea typeface="Lato" panose="020F0502020204030203" pitchFamily="34" charset="0"/>
                <a:cs typeface="Lato" panose="020F0502020204030203" pitchFamily="34" charset="0"/>
              </a:rPr>
              <a:t>n</a:t>
            </a:r>
          </a:p>
          <a:p>
            <a:pPr lvl="2"/>
            <a:r>
              <a:rPr lang="fr-FR" dirty="0">
                <a:latin typeface="Lato" panose="020F0502020204030203" pitchFamily="34" charset="0"/>
                <a:ea typeface="Lato" panose="020F0502020204030203" pitchFamily="34" charset="0"/>
                <a:cs typeface="Lato" panose="020F0502020204030203" pitchFamily="34" charset="0"/>
              </a:rPr>
              <a:t>Vous pouvez faire appel à ces personnes pour leur expertise, des stratégies et du soutien personnel</a:t>
            </a:r>
            <a:endParaRPr lang="en-US" dirty="0">
              <a:latin typeface="Lato" panose="020F0502020204030203" pitchFamily="34" charset="0"/>
              <a:ea typeface="Lato" panose="020F0502020204030203" pitchFamily="34" charset="0"/>
              <a:cs typeface="Lato" panose="020F0502020204030203" pitchFamily="34" charset="0"/>
            </a:endParaRPr>
          </a:p>
          <a:p>
            <a:pPr lvl="1"/>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Entretenez cette communication souvent et régulièrement</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F946AB4C-1909-48CA-9C30-3D6D9F70D2F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2987197F-0E21-4342-A731-64BD66C0154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598AECD0-A93F-4A5E-946D-5FAAC4805D4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990EC03-C37C-4618-922A-F69B7492886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DE2CADE4-8537-4C04-AF9B-00F3F82F6C7F}"/>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3" name="Picture 12">
            <a:extLst>
              <a:ext uri="{FF2B5EF4-FFF2-40B4-BE49-F238E27FC236}">
                <a16:creationId xmlns:a16="http://schemas.microsoft.com/office/drawing/2014/main" id="{293ADBCB-6A0B-49EC-B528-AF6E47858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632" y="2441253"/>
            <a:ext cx="388351" cy="388351"/>
          </a:xfrm>
          <a:prstGeom prst="rect">
            <a:avLst/>
          </a:prstGeom>
        </p:spPr>
      </p:pic>
    </p:spTree>
    <p:extLst>
      <p:ext uri="{BB962C8B-B14F-4D97-AF65-F5344CB8AC3E}">
        <p14:creationId xmlns:p14="http://schemas.microsoft.com/office/powerpoint/2010/main" val="32706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6481-0111-4ED1-ADFF-7EE68F118C9A}"/>
              </a:ext>
            </a:extLst>
          </p:cNvPr>
          <p:cNvSpPr>
            <a:spLocks noGrp="1"/>
          </p:cNvSpPr>
          <p:nvPr>
            <p:ph type="title"/>
          </p:nvPr>
        </p:nvSpPr>
        <p:spPr>
          <a:xfrm>
            <a:off x="500980" y="299843"/>
            <a:ext cx="10515600" cy="1325563"/>
          </a:xfrm>
        </p:spPr>
        <p:txBody>
          <a:bodyPr/>
          <a:lstStyle/>
          <a:p>
            <a:r>
              <a:rPr lang="en-US" dirty="0" err="1">
                <a:latin typeface="Brandon Grotesque Bold" panose="020B0803020203060202" pitchFamily="34" charset="0"/>
              </a:rPr>
              <a:t>Habiletés</a:t>
            </a:r>
            <a:r>
              <a:rPr lang="en-US" dirty="0">
                <a:latin typeface="Brandon Grotesque Bold" panose="020B0803020203060202" pitchFamily="34" charset="0"/>
              </a:rPr>
              <a:t> </a:t>
            </a:r>
            <a:r>
              <a:rPr lang="en-US" dirty="0" err="1">
                <a:latin typeface="Brandon Grotesque Bold" panose="020B0803020203060202" pitchFamily="34" charset="0"/>
              </a:rPr>
              <a:t>sociales</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45F2D532-D000-404A-BE22-990EF6E2C096}"/>
              </a:ext>
            </a:extLst>
          </p:cNvPr>
          <p:cNvSpPr>
            <a:spLocks noGrp="1"/>
          </p:cNvSpPr>
          <p:nvPr>
            <p:ph idx="1"/>
          </p:nvPr>
        </p:nvSpPr>
        <p:spPr>
          <a:xfrm>
            <a:off x="521667" y="2439987"/>
            <a:ext cx="7220245" cy="4351338"/>
          </a:xfrm>
        </p:spPr>
        <p:txBody>
          <a:bodyPr>
            <a:normAutofit/>
          </a:bodyPr>
          <a:lstStyle/>
          <a:p>
            <a:r>
              <a:rPr lang="en-US" sz="2000" dirty="0" err="1">
                <a:latin typeface="Lato" panose="020F0502020204030203" pitchFamily="34" charset="0"/>
                <a:ea typeface="Lato" panose="020F0502020204030203" pitchFamily="34" charset="0"/>
                <a:cs typeface="Lato" panose="020F0502020204030203" pitchFamily="34" charset="0"/>
              </a:rPr>
              <a:t>Parlez</a:t>
            </a:r>
            <a:r>
              <a:rPr lang="en-US" sz="2000" dirty="0">
                <a:latin typeface="Lato" panose="020F0502020204030203" pitchFamily="34" charset="0"/>
                <a:ea typeface="Lato" panose="020F0502020204030203" pitchFamily="34" charset="0"/>
                <a:cs typeface="Lato" panose="020F0502020204030203" pitchFamily="34" charset="0"/>
              </a:rPr>
              <a:t> à </a:t>
            </a:r>
            <a:r>
              <a:rPr lang="en-US" sz="2000" dirty="0" err="1">
                <a:latin typeface="Lato" panose="020F0502020204030203" pitchFamily="34" charset="0"/>
                <a:ea typeface="Lato" panose="020F0502020204030203" pitchFamily="34" charset="0"/>
                <a:cs typeface="Lato" panose="020F0502020204030203" pitchFamily="34" charset="0"/>
              </a:rPr>
              <a:t>votre</a:t>
            </a:r>
            <a:r>
              <a:rPr lang="en-US" sz="2000" dirty="0">
                <a:latin typeface="Lato" panose="020F0502020204030203" pitchFamily="34" charset="0"/>
                <a:ea typeface="Lato" panose="020F0502020204030203" pitchFamily="34" charset="0"/>
                <a:cs typeface="Lato" panose="020F0502020204030203" pitchFamily="34" charset="0"/>
              </a:rPr>
              <a:t> enfant</a:t>
            </a:r>
          </a:p>
          <a:p>
            <a:pPr lvl="1"/>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Mettez au point un plan de secours avec votre enfant sur ce qu’il peut faire lorsqu’il se sent submergé par les camarades, les sons, la lumière, le mouvement et l’environnement</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1"/>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2"/>
            <a:r>
              <a:rPr lang="fr-FR" dirty="0">
                <a:latin typeface="Lato Heavy" panose="020F0502020204030203" pitchFamily="34" charset="0"/>
                <a:ea typeface="Lato Heavy" panose="020F0502020204030203" pitchFamily="34" charset="0"/>
                <a:cs typeface="Lato Heavy" panose="020F0502020204030203" pitchFamily="34" charset="0"/>
              </a:rPr>
              <a:t>Assurez-vous que le plan est simple</a:t>
            </a:r>
          </a:p>
          <a:p>
            <a:pPr lvl="2"/>
            <a:endParaRPr lang="fr-FR" dirty="0">
              <a:latin typeface="Lato Heavy" panose="020F0502020204030203" pitchFamily="34" charset="0"/>
              <a:ea typeface="Lato Heavy" panose="020F0502020204030203" pitchFamily="34" charset="0"/>
              <a:cs typeface="Lato Heavy" panose="020F0502020204030203" pitchFamily="34" charset="0"/>
            </a:endParaRPr>
          </a:p>
          <a:p>
            <a:pPr lvl="2"/>
            <a:r>
              <a:rPr lang="fr-FR" dirty="0">
                <a:latin typeface="Lato Heavy" panose="020F0502020204030203" pitchFamily="34" charset="0"/>
                <a:ea typeface="Lato Heavy" panose="020F0502020204030203" pitchFamily="34" charset="0"/>
                <a:cs typeface="Lato Heavy" panose="020F0502020204030203" pitchFamily="34" charset="0"/>
              </a:rPr>
              <a:t>Mettez en pratique le plan</a:t>
            </a:r>
            <a:endParaRPr lang="en-US" dirty="0">
              <a:latin typeface="Lato Heavy" panose="020F0502020204030203" pitchFamily="34" charset="0"/>
              <a:ea typeface="Lato Heavy" panose="020F0502020204030203" pitchFamily="34" charset="0"/>
              <a:cs typeface="Lato Heavy" panose="020F0502020204030203" pitchFamily="34" charset="0"/>
            </a:endParaRPr>
          </a:p>
        </p:txBody>
      </p:sp>
      <p:sp>
        <p:nvSpPr>
          <p:cNvPr id="8" name="object 6">
            <a:extLst>
              <a:ext uri="{FF2B5EF4-FFF2-40B4-BE49-F238E27FC236}">
                <a16:creationId xmlns:a16="http://schemas.microsoft.com/office/drawing/2014/main" id="{577B4560-98F1-489F-A07B-6D911260C186}"/>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AD20363F-2CAE-4276-90EC-DF8DD9C269F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DAF88C12-882F-4E6D-94A9-6D87FDCE732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995EF8D-EF42-4D34-9A55-AB72A98F9E4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4" name="object 7">
            <a:extLst>
              <a:ext uri="{FF2B5EF4-FFF2-40B4-BE49-F238E27FC236}">
                <a16:creationId xmlns:a16="http://schemas.microsoft.com/office/drawing/2014/main" id="{8332C33C-1ECA-4422-B7D8-1943D6941D41}"/>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2" name="Picture 11">
            <a:extLst>
              <a:ext uri="{FF2B5EF4-FFF2-40B4-BE49-F238E27FC236}">
                <a16:creationId xmlns:a16="http://schemas.microsoft.com/office/drawing/2014/main" id="{C5D3B4E8-35E6-4E94-A88F-8B5D9AE42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655" y="3354164"/>
            <a:ext cx="388351" cy="388351"/>
          </a:xfrm>
          <a:prstGeom prst="rect">
            <a:avLst/>
          </a:prstGeom>
        </p:spPr>
      </p:pic>
    </p:spTree>
    <p:extLst>
      <p:ext uri="{BB962C8B-B14F-4D97-AF65-F5344CB8AC3E}">
        <p14:creationId xmlns:p14="http://schemas.microsoft.com/office/powerpoint/2010/main" val="26232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3FC5-98FB-4FF7-A284-A5DBE6ED7F09}"/>
              </a:ext>
            </a:extLst>
          </p:cNvPr>
          <p:cNvSpPr>
            <a:spLocks noGrp="1"/>
          </p:cNvSpPr>
          <p:nvPr>
            <p:ph type="title"/>
          </p:nvPr>
        </p:nvSpPr>
        <p:spPr>
          <a:xfrm>
            <a:off x="500980" y="306951"/>
            <a:ext cx="10515600" cy="1325563"/>
          </a:xfrm>
        </p:spPr>
        <p:txBody>
          <a:bodyPr/>
          <a:lstStyle/>
          <a:p>
            <a:r>
              <a:rPr lang="en-US" dirty="0" err="1">
                <a:latin typeface="Brandon Grotesque Bold" panose="020B0803020203060202" pitchFamily="34" charset="0"/>
              </a:rPr>
              <a:t>Habiletés</a:t>
            </a:r>
            <a:r>
              <a:rPr lang="en-US" dirty="0">
                <a:latin typeface="Brandon Grotesque Bold" panose="020B0803020203060202" pitchFamily="34" charset="0"/>
              </a:rPr>
              <a:t> </a:t>
            </a:r>
            <a:r>
              <a:rPr lang="en-US" dirty="0" err="1">
                <a:latin typeface="Brandon Grotesque Bold" panose="020B0803020203060202" pitchFamily="34" charset="0"/>
              </a:rPr>
              <a:t>sociales</a:t>
            </a:r>
            <a:r>
              <a:rPr lang="en-US" dirty="0">
                <a:latin typeface="Brandon Grotesque Bold" panose="020B0803020203060202" pitchFamily="34" charset="0"/>
              </a:rPr>
              <a:t> – adaptations</a:t>
            </a:r>
          </a:p>
        </p:txBody>
      </p:sp>
      <p:sp>
        <p:nvSpPr>
          <p:cNvPr id="3" name="Content Placeholder 2">
            <a:extLst>
              <a:ext uri="{FF2B5EF4-FFF2-40B4-BE49-F238E27FC236}">
                <a16:creationId xmlns:a16="http://schemas.microsoft.com/office/drawing/2014/main" id="{77973F3F-1C08-4C89-9CE1-17D7269D9AE2}"/>
              </a:ext>
            </a:extLst>
          </p:cNvPr>
          <p:cNvSpPr>
            <a:spLocks noGrp="1"/>
          </p:cNvSpPr>
          <p:nvPr>
            <p:ph idx="1"/>
          </p:nvPr>
        </p:nvSpPr>
        <p:spPr>
          <a:xfrm>
            <a:off x="500980" y="2439987"/>
            <a:ext cx="7909593" cy="4351338"/>
          </a:xfrm>
        </p:spPr>
        <p:txBody>
          <a:bodyPr>
            <a:normAutofit lnSpcReduction="10000"/>
          </a:bodyPr>
          <a:lstStyle/>
          <a:p>
            <a:r>
              <a:rPr lang="fr-FR" sz="2000" dirty="0">
                <a:latin typeface="Lato" panose="020F0502020204030203" pitchFamily="34" charset="0"/>
                <a:ea typeface="Lato" panose="020F0502020204030203" pitchFamily="34" charset="0"/>
                <a:cs typeface="Lato" panose="020F0502020204030203" pitchFamily="34" charset="0"/>
              </a:rPr>
              <a:t>Pensez à l’âge auquel votre enfant agit en présence d’enfants de son âge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Pensez à son « âge de développement » plutôt qu’à son âge réel au moment d’organiser et de planifier des activités avec les camarades, comme les fêtes d’anniversaire, les invitations à jouer, les réunions familiales</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Invitez un seul autre enfant à jouer, c’est souvent préférable</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Encadrez les activités sociales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Cela aide à assurer la sécurité de tout </a:t>
            </a:r>
            <a:r>
              <a:rPr lang="fr-FR" sz="2000">
                <a:latin typeface="Lato" panose="020F0502020204030203" pitchFamily="34" charset="0"/>
                <a:ea typeface="Lato" panose="020F0502020204030203" pitchFamily="34" charset="0"/>
                <a:cs typeface="Lato" panose="020F0502020204030203" pitchFamily="34" charset="0"/>
              </a:rPr>
              <a:t>le monde</a:t>
            </a:r>
            <a:endParaRPr lang="fr-FR"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Un adulte peut également proposer des activités </a:t>
            </a:r>
            <a:r>
              <a:rPr lang="fr-FR" sz="2000" u="sng" dirty="0">
                <a:latin typeface="Lato" panose="020F0502020204030203" pitchFamily="34" charset="0"/>
                <a:ea typeface="Lato" panose="020F0502020204030203" pitchFamily="34" charset="0"/>
                <a:cs typeface="Lato" panose="020F0502020204030203" pitchFamily="34" charset="0"/>
              </a:rPr>
              <a:t>structurées</a:t>
            </a:r>
            <a:r>
              <a:rPr lang="fr-FR" sz="2000" dirty="0">
                <a:latin typeface="Lato" panose="020F0502020204030203" pitchFamily="34" charset="0"/>
                <a:ea typeface="Lato" panose="020F0502020204030203" pitchFamily="34" charset="0"/>
                <a:cs typeface="Lato" panose="020F0502020204030203" pitchFamily="34" charset="0"/>
              </a:rPr>
              <a:t> que les enfants peuvent faire ensemble</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08A3F112-4E65-4843-8890-B409E881315A}"/>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F022C466-1142-4ED7-9FE6-FAA9DCD00CC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F73D44A9-1A8B-4658-ADCC-C9AA4C87AAD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859B1BE-F46C-4773-8296-B8D3FBA0EA11}"/>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7C7A6E6E-AF67-4609-BC4E-C02CA7F40025}"/>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425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4CBB-F009-43C7-AC15-01E98296CAD7}"/>
              </a:ext>
            </a:extLst>
          </p:cNvPr>
          <p:cNvSpPr>
            <a:spLocks noGrp="1"/>
          </p:cNvSpPr>
          <p:nvPr>
            <p:ph type="title"/>
          </p:nvPr>
        </p:nvSpPr>
        <p:spPr>
          <a:xfrm>
            <a:off x="495300" y="307975"/>
            <a:ext cx="10515600" cy="1325563"/>
          </a:xfrm>
        </p:spPr>
        <p:txBody>
          <a:bodyPr/>
          <a:lstStyle/>
          <a:p>
            <a:r>
              <a:rPr lang="en-US" dirty="0" err="1">
                <a:latin typeface="Brandon Grotesque Bold" panose="020B0803020203060202" pitchFamily="34" charset="0"/>
              </a:rPr>
              <a:t>Sexualité</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B8AFB79D-DAE1-4A30-AA8C-A1634E5191AF}"/>
              </a:ext>
            </a:extLst>
          </p:cNvPr>
          <p:cNvSpPr>
            <a:spLocks noGrp="1"/>
          </p:cNvSpPr>
          <p:nvPr>
            <p:ph idx="1"/>
          </p:nvPr>
        </p:nvSpPr>
        <p:spPr>
          <a:xfrm>
            <a:off x="514350" y="2441253"/>
            <a:ext cx="10515600" cy="4351338"/>
          </a:xfrm>
        </p:spPr>
        <p:txBody>
          <a:bodyPr>
            <a:normAutofit/>
          </a:bodyPr>
          <a:lstStyle/>
          <a:p>
            <a:r>
              <a:rPr lang="fr-FR" sz="2000" dirty="0">
                <a:latin typeface="Lato Heavy" panose="020F0502020204030203" pitchFamily="34" charset="0"/>
                <a:ea typeface="Lato Heavy" panose="020F0502020204030203" pitchFamily="34" charset="0"/>
                <a:cs typeface="Lato Heavy" panose="020F0502020204030203" pitchFamily="34" charset="0"/>
              </a:rPr>
              <a:t>Enseignez – informez</a:t>
            </a:r>
          </a:p>
          <a:p>
            <a:r>
              <a:rPr lang="fr-FR" sz="2000" dirty="0">
                <a:latin typeface="Lato Heavy" panose="020F0502020204030203" pitchFamily="34" charset="0"/>
                <a:ea typeface="Lato Heavy" panose="020F0502020204030203" pitchFamily="34" charset="0"/>
                <a:cs typeface="Lato Heavy" panose="020F0502020204030203" pitchFamily="34" charset="0"/>
              </a:rPr>
              <a:t>Discutez avec lui autant de fois qu’il le souhaite</a:t>
            </a:r>
          </a:p>
          <a:p>
            <a:r>
              <a:rPr lang="fr-FR" sz="2000" dirty="0">
                <a:latin typeface="Lato Heavy" panose="020F0502020204030203" pitchFamily="34" charset="0"/>
                <a:ea typeface="Lato Heavy" panose="020F0502020204030203" pitchFamily="34" charset="0"/>
                <a:cs typeface="Lato Heavy" panose="020F0502020204030203" pitchFamily="34" charset="0"/>
              </a:rPr>
              <a:t>Faites-lui savoir qu’il peut vous poser des questions sur tout, en tout temps</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TeachingSexualHealth.ca – « Be Proactive. Be Prepared. » (</a:t>
            </a:r>
            <a:r>
              <a:rPr lang="en-US" sz="2000" dirty="0" err="1">
                <a:latin typeface="Lato" panose="020F0502020204030203" pitchFamily="34" charset="0"/>
                <a:ea typeface="Lato" panose="020F0502020204030203" pitchFamily="34" charset="0"/>
                <a:cs typeface="Lato" panose="020F0502020204030203" pitchFamily="34" charset="0"/>
              </a:rPr>
              <a:t>en</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anglais</a:t>
            </a:r>
            <a:r>
              <a:rPr lang="en-US" sz="2000" dirty="0">
                <a:latin typeface="Lato" panose="020F0502020204030203" pitchFamily="34" charset="0"/>
                <a:ea typeface="Lato" panose="020F0502020204030203" pitchFamily="34" charset="0"/>
                <a:cs typeface="Lato" panose="020F0502020204030203" pitchFamily="34" charset="0"/>
              </a:rPr>
              <a:t>)</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Amaze.org – « More Info. Less Weird. » (</a:t>
            </a:r>
            <a:r>
              <a:rPr lang="en-US" sz="2000" dirty="0" err="1">
                <a:latin typeface="Lato" panose="020F0502020204030203" pitchFamily="34" charset="0"/>
                <a:ea typeface="Lato" panose="020F0502020204030203" pitchFamily="34" charset="0"/>
                <a:cs typeface="Lato" panose="020F0502020204030203" pitchFamily="34" charset="0"/>
              </a:rPr>
              <a:t>en</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anglais</a:t>
            </a:r>
            <a:r>
              <a:rPr lang="en-US" sz="2000" dirty="0">
                <a:latin typeface="Lato" panose="020F0502020204030203" pitchFamily="34" charset="0"/>
                <a:ea typeface="Lato" panose="020F0502020204030203" pitchFamily="34" charset="0"/>
                <a:cs typeface="Lato" panose="020F0502020204030203" pitchFamily="34" charset="0"/>
              </a:rPr>
              <a:t>)</a:t>
            </a:r>
          </a:p>
        </p:txBody>
      </p:sp>
      <p:sp>
        <p:nvSpPr>
          <p:cNvPr id="8" name="object 6">
            <a:extLst>
              <a:ext uri="{FF2B5EF4-FFF2-40B4-BE49-F238E27FC236}">
                <a16:creationId xmlns:a16="http://schemas.microsoft.com/office/drawing/2014/main" id="{0A9B3131-4504-4396-93DE-EDB2C2884BC4}"/>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EBAD50B-6A30-4EF5-B2E0-846FE04B6F7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39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90F19C2F-C754-4CC8-BB3C-4A2D7F9A6BE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2B185386-2909-4CA4-B1E4-606229B9FF9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ABA6A46B-5035-4E53-BD5B-BC39A67FFB7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2" name="Picture 11">
            <a:extLst>
              <a:ext uri="{FF2B5EF4-FFF2-40B4-BE49-F238E27FC236}">
                <a16:creationId xmlns:a16="http://schemas.microsoft.com/office/drawing/2014/main" id="{EA461486-3100-4A65-A9EE-7CBFF2FAB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925" y="2441253"/>
            <a:ext cx="388351" cy="388351"/>
          </a:xfrm>
          <a:prstGeom prst="rect">
            <a:avLst/>
          </a:prstGeom>
        </p:spPr>
      </p:pic>
    </p:spTree>
    <p:extLst>
      <p:ext uri="{BB962C8B-B14F-4D97-AF65-F5344CB8AC3E}">
        <p14:creationId xmlns:p14="http://schemas.microsoft.com/office/powerpoint/2010/main" val="27640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164A-26DF-4C34-A996-16056E2E2A27}"/>
              </a:ext>
            </a:extLst>
          </p:cNvPr>
          <p:cNvSpPr>
            <a:spLocks noGrp="1"/>
          </p:cNvSpPr>
          <p:nvPr>
            <p:ph type="title"/>
          </p:nvPr>
        </p:nvSpPr>
        <p:spPr>
          <a:xfrm>
            <a:off x="514350" y="480605"/>
            <a:ext cx="10515600" cy="1001519"/>
          </a:xfrm>
        </p:spPr>
        <p:txBody>
          <a:bodyPr/>
          <a:lstStyle/>
          <a:p>
            <a:r>
              <a:rPr lang="fr-FR" dirty="0">
                <a:latin typeface="Brandon Grotesque Bold" panose="020B0803020203060202" pitchFamily="34" charset="0"/>
              </a:rPr>
              <a:t>Préservez le lien avec votre enfant</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C58620BE-590C-45EE-B687-05F13ECE6A24}"/>
              </a:ext>
            </a:extLst>
          </p:cNvPr>
          <p:cNvSpPr>
            <a:spLocks noGrp="1"/>
          </p:cNvSpPr>
          <p:nvPr>
            <p:ph idx="1"/>
          </p:nvPr>
        </p:nvSpPr>
        <p:spPr>
          <a:xfrm>
            <a:off x="542925" y="2457449"/>
            <a:ext cx="7734299" cy="3795713"/>
          </a:xfrm>
        </p:spPr>
        <p:txBody>
          <a:bodyPr>
            <a:normAutofit/>
          </a:bodyPr>
          <a:lstStyle/>
          <a:p>
            <a:pPr marL="0" indent="0">
              <a:buNone/>
            </a:pPr>
            <a:r>
              <a:rPr lang="fr-FR" sz="2000" dirty="0">
                <a:latin typeface="Lato" panose="020F0502020204030203" pitchFamily="34" charset="0"/>
                <a:ea typeface="Lato" panose="020F0502020204030203" pitchFamily="34" charset="0"/>
                <a:cs typeface="Lato" panose="020F0502020204030203" pitchFamily="34" charset="0"/>
              </a:rPr>
              <a:t>Votre relation avec votre enfant</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Est plus importante que de faire « faire le devoir de maths »</a:t>
            </a:r>
          </a:p>
          <a:p>
            <a:pPr lvl="1"/>
            <a:endParaRPr lang="fr-FR"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Sert de base pour résoudre les problèmes</a:t>
            </a:r>
          </a:p>
          <a:p>
            <a:pPr lvl="1"/>
            <a:endParaRPr lang="fr-FR"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Dans la mesure du possible, trouvez des solutions ensemble</a:t>
            </a:r>
          </a:p>
          <a:p>
            <a:pPr lvl="2"/>
            <a:r>
              <a:rPr lang="fr-FR" dirty="0">
                <a:latin typeface="Lato" panose="020F0502020204030203" pitchFamily="34" charset="0"/>
                <a:ea typeface="Lato" panose="020F0502020204030203" pitchFamily="34" charset="0"/>
                <a:cs typeface="Lato" panose="020F0502020204030203" pitchFamily="34" charset="0"/>
              </a:rPr>
              <a:t>Demandez à votre enfant s’il a des idées qui peuvent aider</a:t>
            </a:r>
          </a:p>
          <a:p>
            <a:pPr lvl="2"/>
            <a:r>
              <a:rPr lang="fr-FR" dirty="0">
                <a:latin typeface="Lato Heavy" panose="020F0502020204030203" pitchFamily="34" charset="0"/>
                <a:ea typeface="Lato Heavy" panose="020F0502020204030203" pitchFamily="34" charset="0"/>
                <a:cs typeface="Lato Heavy" panose="020F0502020204030203" pitchFamily="34" charset="0"/>
              </a:rPr>
              <a:t>Jouez ensemble au « détective » pour résoudre les problèmes</a:t>
            </a:r>
          </a:p>
        </p:txBody>
      </p:sp>
      <p:sp>
        <p:nvSpPr>
          <p:cNvPr id="7" name="object 6">
            <a:extLst>
              <a:ext uri="{FF2B5EF4-FFF2-40B4-BE49-F238E27FC236}">
                <a16:creationId xmlns:a16="http://schemas.microsoft.com/office/drawing/2014/main" id="{F4E56D4A-03A4-4C84-AA4E-2065F458FBF1}"/>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FB0E0D6E-124A-4134-9252-F01B3703770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rgbClr val="0056A5"/>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rgbClr val="0056A5"/>
                </a:solidFill>
                <a:latin typeface="Lato Heavy" panose="020F0502020204030203" pitchFamily="34" charset="0"/>
                <a:ea typeface="Lato Heavy" panose="020F0502020204030203" pitchFamily="34" charset="0"/>
                <a:cs typeface="Lato Heavy" panose="020F0502020204030203" pitchFamily="34" charset="0"/>
              </a:rPr>
              <a:t>4</a:t>
            </a:r>
            <a:endParaRPr sz="900">
              <a:solidFill>
                <a:srgbClr val="0056A5"/>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BF3503A9-8446-4620-AA92-4ECE9D61CF7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12970614-7B43-4576-9F4E-C2C381BF2F3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5" name="object 7">
            <a:extLst>
              <a:ext uri="{FF2B5EF4-FFF2-40B4-BE49-F238E27FC236}">
                <a16:creationId xmlns:a16="http://schemas.microsoft.com/office/drawing/2014/main" id="{D54D951B-F1F6-4F41-94B2-2B3BE0D54303}"/>
              </a:ext>
            </a:extLst>
          </p:cNvPr>
          <p:cNvSpPr/>
          <p:nvPr/>
        </p:nvSpPr>
        <p:spPr>
          <a:xfrm>
            <a:off x="626442" y="1813452"/>
            <a:ext cx="542925" cy="0"/>
          </a:xfrm>
          <a:prstGeom prst="line">
            <a:avLst/>
          </a:prstGeom>
          <a:ln w="76200">
            <a:solidFill>
              <a:srgbClr val="0056A5"/>
            </a:solidFill>
          </a:ln>
        </p:spPr>
        <p:txBody>
          <a:bodyPr lIns="34289" rIns="34289"/>
          <a:lstStyle/>
          <a:p>
            <a:endParaRPr sz="1086"/>
          </a:p>
        </p:txBody>
      </p:sp>
      <p:pic>
        <p:nvPicPr>
          <p:cNvPr id="10" name="Picture 9">
            <a:extLst>
              <a:ext uri="{FF2B5EF4-FFF2-40B4-BE49-F238E27FC236}">
                <a16:creationId xmlns:a16="http://schemas.microsoft.com/office/drawing/2014/main" id="{DA77BC56-6920-473C-AAD2-A4D6A1829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293" y="5486400"/>
            <a:ext cx="388351" cy="388351"/>
          </a:xfrm>
          <a:prstGeom prst="rect">
            <a:avLst/>
          </a:prstGeom>
        </p:spPr>
      </p:pic>
    </p:spTree>
    <p:extLst>
      <p:ext uri="{BB962C8B-B14F-4D97-AF65-F5344CB8AC3E}">
        <p14:creationId xmlns:p14="http://schemas.microsoft.com/office/powerpoint/2010/main" val="41646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1960-F6A2-477E-84B8-17EA2A6D8519}"/>
              </a:ext>
            </a:extLst>
          </p:cNvPr>
          <p:cNvSpPr>
            <a:spLocks noGrp="1"/>
          </p:cNvSpPr>
          <p:nvPr>
            <p:ph type="title"/>
          </p:nvPr>
        </p:nvSpPr>
        <p:spPr>
          <a:xfrm>
            <a:off x="472405" y="587083"/>
            <a:ext cx="10515600" cy="1325563"/>
          </a:xfrm>
        </p:spPr>
        <p:txBody>
          <a:bodyPr>
            <a:normAutofit fontScale="90000"/>
          </a:bodyPr>
          <a:lstStyle/>
          <a:p>
            <a:r>
              <a:rPr lang="fr-FR" dirty="0">
                <a:latin typeface="Brandon Grotesque Bold" panose="020B0803020203060202" pitchFamily="34" charset="0"/>
                <a:ea typeface="Lato" panose="020F0502020204030203" pitchFamily="34" charset="0"/>
                <a:cs typeface="Lato" panose="020F0502020204030203" pitchFamily="34" charset="0"/>
              </a:rPr>
              <a:t>Domaine du cerveau touché :</a:t>
            </a:r>
            <a:br>
              <a:rPr lang="fr-FR" dirty="0">
                <a:latin typeface="Brandon Grotesque Bold" panose="020B0803020203060202" pitchFamily="34" charset="0"/>
                <a:ea typeface="Lato" panose="020F0502020204030203" pitchFamily="34" charset="0"/>
                <a:cs typeface="Lato" panose="020F0502020204030203" pitchFamily="34" charset="0"/>
              </a:rPr>
            </a:br>
            <a:r>
              <a:rPr lang="fr-FR" dirty="0">
                <a:latin typeface="Brandon Grotesque Bold" panose="020B0803020203060202" pitchFamily="34" charset="0"/>
                <a:ea typeface="Lato" panose="020F0502020204030203" pitchFamily="34" charset="0"/>
                <a:cs typeface="Lato" panose="020F0502020204030203" pitchFamily="34" charset="0"/>
              </a:rPr>
              <a:t>Régulation de l’affect</a:t>
            </a:r>
            <a:br>
              <a:rPr lang="fr-FR" dirty="0">
                <a:latin typeface="Brandon Grotesque Bold" panose="020B0803020203060202" pitchFamily="34" charset="0"/>
                <a:ea typeface="Lato" panose="020F0502020204030203" pitchFamily="34" charset="0"/>
                <a:cs typeface="Lato" panose="020F0502020204030203" pitchFamily="34" charset="0"/>
              </a:rPr>
            </a:br>
            <a:endParaRPr lang="en-US" dirty="0">
              <a:latin typeface="Brandon Grotesque Bold" panose="020B0803020203060202"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B5B854C0-D3A0-4FB0-90BB-5BF76F17F51F}"/>
              </a:ext>
            </a:extLst>
          </p:cNvPr>
          <p:cNvSpPr>
            <a:spLocks noGrp="1"/>
          </p:cNvSpPr>
          <p:nvPr>
            <p:ph idx="1"/>
          </p:nvPr>
        </p:nvSpPr>
        <p:spPr>
          <a:xfrm>
            <a:off x="510505" y="2633078"/>
            <a:ext cx="8833514"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Cette habileté consiste à gérer et à maîtriser les pensées, les émotions et les comportements de manière à mieux nous aider à nous frayer un chemin dans le monde qui nous entoure</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Il nous arrive tous d’être « pris » dans une vague d’émotions et de pensées qui amène des comportements qui ne nous aident pas</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Notre corps produit naturellement des « poussées d’énergie » face au danger (ou à ce que nous percevons comme un danger)</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en-US" sz="2000" dirty="0">
                <a:latin typeface="Lato" panose="020F0502020204030203" pitchFamily="34" charset="0"/>
                <a:ea typeface="Lato" panose="020F0502020204030203" pitchFamily="34" charset="0"/>
                <a:cs typeface="Lato" panose="020F0502020204030203" pitchFamily="34" charset="0"/>
              </a:rPr>
              <a:t>La </a:t>
            </a:r>
            <a:r>
              <a:rPr lang="en-US" sz="2000" dirty="0" err="1">
                <a:latin typeface="Lato" panose="020F0502020204030203" pitchFamily="34" charset="0"/>
                <a:ea typeface="Lato" panose="020F0502020204030203" pitchFamily="34" charset="0"/>
                <a:cs typeface="Lato" panose="020F0502020204030203" pitchFamily="34" charset="0"/>
              </a:rPr>
              <a:t>réaction</a:t>
            </a:r>
            <a:r>
              <a:rPr lang="en-US" sz="2000" dirty="0">
                <a:latin typeface="Lato" panose="020F0502020204030203" pitchFamily="34" charset="0"/>
                <a:ea typeface="Lato" panose="020F0502020204030203" pitchFamily="34" charset="0"/>
                <a:cs typeface="Lato" panose="020F0502020204030203" pitchFamily="34" charset="0"/>
              </a:rPr>
              <a:t> « </a:t>
            </a:r>
            <a:r>
              <a:rPr lang="en-US" sz="2000" dirty="0" err="1">
                <a:latin typeface="Lato" panose="020F0502020204030203" pitchFamily="34" charset="0"/>
                <a:ea typeface="Lato" panose="020F0502020204030203" pitchFamily="34" charset="0"/>
                <a:cs typeface="Lato" panose="020F0502020204030203" pitchFamily="34" charset="0"/>
              </a:rPr>
              <a:t>combattre-fuir-figer</a:t>
            </a:r>
            <a:r>
              <a:rPr lang="en-US" sz="2000" dirty="0">
                <a:latin typeface="Lato" panose="020F0502020204030203" pitchFamily="34" charset="0"/>
                <a:ea typeface="Lato" panose="020F0502020204030203" pitchFamily="34" charset="0"/>
                <a:cs typeface="Lato" panose="020F0502020204030203" pitchFamily="34" charset="0"/>
              </a:rPr>
              <a:t> »</a:t>
            </a:r>
          </a:p>
        </p:txBody>
      </p:sp>
      <p:sp>
        <p:nvSpPr>
          <p:cNvPr id="8" name="object 6">
            <a:extLst>
              <a:ext uri="{FF2B5EF4-FFF2-40B4-BE49-F238E27FC236}">
                <a16:creationId xmlns:a16="http://schemas.microsoft.com/office/drawing/2014/main" id="{866D11A1-216E-4185-9B2D-D6BDB47E4000}"/>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C98FED5-9E02-4446-9C36-B32E93AB0C4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99A8FD3-F581-4E9E-90C2-B8CA803E1E6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394C290-0EF0-47C7-82C7-591203E1D53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9CE67F21-21A7-485F-8B50-149FA91A0552}"/>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6480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94B2-BB02-4EB6-8125-D057DBA523F7}"/>
              </a:ext>
            </a:extLst>
          </p:cNvPr>
          <p:cNvSpPr>
            <a:spLocks noGrp="1"/>
          </p:cNvSpPr>
          <p:nvPr>
            <p:ph type="title"/>
          </p:nvPr>
        </p:nvSpPr>
        <p:spPr>
          <a:xfrm>
            <a:off x="476250" y="298450"/>
            <a:ext cx="10515600" cy="1325563"/>
          </a:xfrm>
        </p:spPr>
        <p:txBody>
          <a:bodyPr/>
          <a:lstStyle/>
          <a:p>
            <a:r>
              <a:rPr lang="en-US" dirty="0" err="1">
                <a:latin typeface="Brandon Grotesque Bold" panose="020B0803020203060202" pitchFamily="34" charset="0"/>
              </a:rPr>
              <a:t>Combattre</a:t>
            </a:r>
            <a:r>
              <a:rPr lang="en-US" dirty="0">
                <a:latin typeface="Brandon Grotesque Bold" panose="020B0803020203060202" pitchFamily="34" charset="0"/>
              </a:rPr>
              <a:t> – </a:t>
            </a:r>
            <a:r>
              <a:rPr lang="en-US" dirty="0" err="1">
                <a:latin typeface="Brandon Grotesque Bold" panose="020B0803020203060202" pitchFamily="34" charset="0"/>
              </a:rPr>
              <a:t>fuir</a:t>
            </a:r>
            <a:r>
              <a:rPr lang="en-US" dirty="0">
                <a:latin typeface="Brandon Grotesque Bold" panose="020B0803020203060202" pitchFamily="34" charset="0"/>
              </a:rPr>
              <a:t> – </a:t>
            </a:r>
            <a:r>
              <a:rPr lang="en-US" dirty="0" err="1">
                <a:latin typeface="Brandon Grotesque Bold" panose="020B0803020203060202" pitchFamily="34" charset="0"/>
              </a:rPr>
              <a:t>figer</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555D447A-57E4-44DC-9B58-CF798EE0E7A2}"/>
              </a:ext>
            </a:extLst>
          </p:cNvPr>
          <p:cNvSpPr>
            <a:spLocks noGrp="1"/>
          </p:cNvSpPr>
          <p:nvPr>
            <p:ph idx="1"/>
          </p:nvPr>
        </p:nvSpPr>
        <p:spPr>
          <a:xfrm>
            <a:off x="511419" y="2441253"/>
            <a:ext cx="9394569"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La réaction naturelle de votre corps face au danger</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Elle vous aide à réagir face aux menaces perçues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i="1" dirty="0">
                <a:latin typeface="Lato" panose="020F0502020204030203" pitchFamily="34" charset="0"/>
                <a:ea typeface="Lato" panose="020F0502020204030203" pitchFamily="34" charset="0"/>
                <a:cs typeface="Lato" panose="020F0502020204030203" pitchFamily="34" charset="0"/>
              </a:rPr>
              <a:t>« Il s’est approché de moi, et je ne sais pas... Je l’ai juste poussé par terre. »</a:t>
            </a:r>
          </a:p>
          <a:p>
            <a:pPr lvl="1"/>
            <a:r>
              <a:rPr lang="fr-FR" sz="2000" i="1" dirty="0">
                <a:latin typeface="Lato" panose="020F0502020204030203" pitchFamily="34" charset="0"/>
                <a:ea typeface="Lato" panose="020F0502020204030203" pitchFamily="34" charset="0"/>
                <a:cs typeface="Lato" panose="020F0502020204030203" pitchFamily="34" charset="0"/>
              </a:rPr>
              <a:t> « Je n’ai pas réfléchi, je me suis simplement écarté du chemin. »</a:t>
            </a:r>
          </a:p>
          <a:p>
            <a:pPr lvl="1"/>
            <a:r>
              <a:rPr lang="fr-FR" sz="2000" i="1" dirty="0">
                <a:latin typeface="Lato" panose="020F0502020204030203" pitchFamily="34" charset="0"/>
                <a:ea typeface="Lato" panose="020F0502020204030203" pitchFamily="34" charset="0"/>
                <a:cs typeface="Lato" panose="020F0502020204030203" pitchFamily="34" charset="0"/>
              </a:rPr>
              <a:t> « J’ai figé... puis j’ai su exactement quoi faire. »</a:t>
            </a:r>
            <a:endParaRPr lang="en-US" sz="2000" i="1"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C’est automatique, on ne peut pas contrôler cette réaction, c’est comme un réflexe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Au fil du temps, certains d’entre nous parviennent mieux à juger ce qui représente réellement ou non un danger</a:t>
            </a:r>
          </a:p>
          <a:p>
            <a:pPr lvl="1"/>
            <a:r>
              <a:rPr lang="fr-FR" sz="2000" dirty="0">
                <a:latin typeface="Lato" panose="020F0502020204030203" pitchFamily="34" charset="0"/>
                <a:ea typeface="Lato" panose="020F0502020204030203" pitchFamily="34" charset="0"/>
                <a:cs typeface="Lato" panose="020F0502020204030203" pitchFamily="34" charset="0"/>
              </a:rPr>
              <a:t>Une personne ayant un TSAF peut interpréter certains événements comme des menaces sérieuses</a:t>
            </a:r>
          </a:p>
        </p:txBody>
      </p:sp>
      <p:sp>
        <p:nvSpPr>
          <p:cNvPr id="8" name="object 6">
            <a:extLst>
              <a:ext uri="{FF2B5EF4-FFF2-40B4-BE49-F238E27FC236}">
                <a16:creationId xmlns:a16="http://schemas.microsoft.com/office/drawing/2014/main" id="{9675E453-80C4-4A65-95AF-B9CFAABF604D}"/>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7B93CE95-7FFC-4C2D-9036-0AEE5511E01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E89DC0D-E47B-4988-B8F1-7F4CC8FEDFF9}"/>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D733D68-2D29-4FD8-9892-6E235E10363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168380CD-3A72-4641-983E-9A288F2AB740}"/>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6331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1531-F661-492C-BCD6-B298BF0A7132}"/>
              </a:ext>
            </a:extLst>
          </p:cNvPr>
          <p:cNvSpPr>
            <a:spLocks noGrp="1"/>
          </p:cNvSpPr>
          <p:nvPr>
            <p:ph type="title"/>
          </p:nvPr>
        </p:nvSpPr>
        <p:spPr>
          <a:xfrm>
            <a:off x="485775" y="298450"/>
            <a:ext cx="10515600" cy="1325563"/>
          </a:xfrm>
        </p:spPr>
        <p:txBody>
          <a:bodyPr/>
          <a:lstStyle/>
          <a:p>
            <a:r>
              <a:rPr lang="en-US" dirty="0" err="1">
                <a:latin typeface="Brandon Grotesque Bold" panose="020B0803020203060202" pitchFamily="34" charset="0"/>
              </a:rPr>
              <a:t>Combattre</a:t>
            </a:r>
            <a:r>
              <a:rPr lang="en-US" dirty="0">
                <a:latin typeface="Brandon Grotesque Bold" panose="020B0803020203060202" pitchFamily="34" charset="0"/>
              </a:rPr>
              <a:t> – </a:t>
            </a:r>
            <a:r>
              <a:rPr lang="en-US" dirty="0" err="1">
                <a:latin typeface="Brandon Grotesque Bold" panose="020B0803020203060202" pitchFamily="34" charset="0"/>
              </a:rPr>
              <a:t>fuir</a:t>
            </a:r>
            <a:r>
              <a:rPr lang="en-US" dirty="0">
                <a:latin typeface="Brandon Grotesque Bold" panose="020B0803020203060202" pitchFamily="34" charset="0"/>
              </a:rPr>
              <a:t> – </a:t>
            </a:r>
            <a:r>
              <a:rPr lang="en-US" dirty="0" err="1">
                <a:latin typeface="Brandon Grotesque Bold" panose="020B0803020203060202" pitchFamily="34" charset="0"/>
              </a:rPr>
              <a:t>figer</a:t>
            </a:r>
            <a:endParaRPr lang="en-US" dirty="0">
              <a:latin typeface="Brandon Grotesque Bold" panose="020B0803020203060202" pitchFamily="34" charset="0"/>
            </a:endParaRPr>
          </a:p>
        </p:txBody>
      </p:sp>
      <p:sp>
        <p:nvSpPr>
          <p:cNvPr id="4" name="Content Placeholder 3">
            <a:extLst>
              <a:ext uri="{FF2B5EF4-FFF2-40B4-BE49-F238E27FC236}">
                <a16:creationId xmlns:a16="http://schemas.microsoft.com/office/drawing/2014/main" id="{F7E812F0-E221-4B8B-B7C1-1F29617A50BF}"/>
              </a:ext>
            </a:extLst>
          </p:cNvPr>
          <p:cNvSpPr>
            <a:spLocks noGrp="1"/>
          </p:cNvSpPr>
          <p:nvPr>
            <p:ph idx="1"/>
          </p:nvPr>
        </p:nvSpPr>
        <p:spPr>
          <a:xfrm>
            <a:off x="514350" y="2441329"/>
            <a:ext cx="8762995" cy="4351338"/>
          </a:xfrm>
        </p:spPr>
        <p:txBody>
          <a:bodyPr>
            <a:normAutofit fontScale="92500" lnSpcReduction="10000"/>
          </a:bodyPr>
          <a:lstStyle/>
          <a:p>
            <a:r>
              <a:rPr lang="fr-FR" sz="2000" dirty="0">
                <a:latin typeface="Lato" panose="020F0502020204030203" pitchFamily="34" charset="0"/>
                <a:ea typeface="Lato" panose="020F0502020204030203" pitchFamily="34" charset="0"/>
                <a:cs typeface="Lato" panose="020F0502020204030203" pitchFamily="34" charset="0"/>
              </a:rPr>
              <a:t>Les menaces de punition augmentent la fréquence de cette réaction</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Le cerveau provoque des courts-circuits, la prise de décisions se détériore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Il devient très difficile de traiter de l’information</a:t>
            </a:r>
          </a:p>
          <a:p>
            <a:pPr lvl="1"/>
            <a:r>
              <a:rPr lang="fr-FR" sz="2000" dirty="0">
                <a:latin typeface="Lato" panose="020F0502020204030203" pitchFamily="34" charset="0"/>
                <a:ea typeface="Lato" panose="020F0502020204030203" pitchFamily="34" charset="0"/>
                <a:cs typeface="Lato" panose="020F0502020204030203" pitchFamily="34" charset="0"/>
              </a:rPr>
              <a:t>Comme lorsque toutes les ressources de votre ordinateur sont utilisées</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000" dirty="0">
                <a:latin typeface="Lato" panose="020F0502020204030203" pitchFamily="34" charset="0"/>
                <a:ea typeface="Lato" panose="020F0502020204030203" pitchFamily="34" charset="0"/>
                <a:cs typeface="Lato" panose="020F0502020204030203" pitchFamily="34" charset="0"/>
              </a:rPr>
              <a:t> </a:t>
            </a:r>
          </a:p>
          <a:p>
            <a:r>
              <a:rPr lang="fr-FR" sz="2000" dirty="0">
                <a:latin typeface="Lato" panose="020F0502020204030203" pitchFamily="34" charset="0"/>
                <a:ea typeface="Lato" panose="020F0502020204030203" pitchFamily="34" charset="0"/>
                <a:cs typeface="Lato" panose="020F0502020204030203" pitchFamily="34" charset="0"/>
              </a:rPr>
              <a:t>Chez une personne ayant un TSAF, la réaction combattre-fuir-figer est beaucoup plus difficile à gérer</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Elle peut voir les événements comme des menaces sérieuses à sa sécurité (par exemple, lorsque quelqu’un d’autre reçoit un compliment)</a:t>
            </a:r>
          </a:p>
          <a:p>
            <a:pPr lvl="1"/>
            <a:r>
              <a:rPr lang="fr-FR" sz="2000" dirty="0">
                <a:latin typeface="Lato" panose="020F0502020204030203" pitchFamily="34" charset="0"/>
                <a:ea typeface="Lato" panose="020F0502020204030203" pitchFamily="34" charset="0"/>
                <a:cs typeface="Lato" panose="020F0502020204030203" pitchFamily="34" charset="0"/>
              </a:rPr>
              <a:t>Ce « réflexe » physiologique peut devenir beaucoup plus intense chez une personne ayant un TSAF</a:t>
            </a:r>
          </a:p>
          <a:p>
            <a:pPr lvl="1"/>
            <a:r>
              <a:rPr lang="fr-FR" sz="2000" dirty="0">
                <a:latin typeface="Lato" panose="020F0502020204030203" pitchFamily="34" charset="0"/>
                <a:ea typeface="Lato" panose="020F0502020204030203" pitchFamily="34" charset="0"/>
                <a:cs typeface="Lato" panose="020F0502020204030203" pitchFamily="34" charset="0"/>
              </a:rPr>
              <a:t>Au départ, les personnes ayant un TSAF peuvent faire preuve d’une plus grande « réactivité »</a:t>
            </a:r>
          </a:p>
        </p:txBody>
      </p:sp>
      <p:sp>
        <p:nvSpPr>
          <p:cNvPr id="9" name="object 6">
            <a:extLst>
              <a:ext uri="{FF2B5EF4-FFF2-40B4-BE49-F238E27FC236}">
                <a16:creationId xmlns:a16="http://schemas.microsoft.com/office/drawing/2014/main" id="{F9812CFF-AAC2-4F3F-961D-F2B83E13E1DD}"/>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2528D504-AAC3-40AE-8484-328390BB52B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2">
            <a:extLst>
              <a:ext uri="{FF2B5EF4-FFF2-40B4-BE49-F238E27FC236}">
                <a16:creationId xmlns:a16="http://schemas.microsoft.com/office/drawing/2014/main" id="{9B1F5C47-968D-4AAE-A2C8-371D34FE522D}"/>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2" name="Rectangle 12">
            <a:extLst>
              <a:ext uri="{FF2B5EF4-FFF2-40B4-BE49-F238E27FC236}">
                <a16:creationId xmlns:a16="http://schemas.microsoft.com/office/drawing/2014/main" id="{98489270-92D9-422C-852B-8FB6043FF7F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32BC0F5C-40C6-4AEA-9823-52FBEC79BB0C}"/>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8236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537-2801-46B8-919C-F08667223D04}"/>
              </a:ext>
            </a:extLst>
          </p:cNvPr>
          <p:cNvSpPr>
            <a:spLocks noGrp="1"/>
          </p:cNvSpPr>
          <p:nvPr>
            <p:ph type="title"/>
          </p:nvPr>
        </p:nvSpPr>
        <p:spPr>
          <a:xfrm>
            <a:off x="514350" y="600478"/>
            <a:ext cx="10515600" cy="1325563"/>
          </a:xfrm>
        </p:spPr>
        <p:txBody>
          <a:bodyPr>
            <a:normAutofit fontScale="90000"/>
          </a:bodyPr>
          <a:lstStyle/>
          <a:p>
            <a:r>
              <a:rPr lang="fr-FR" dirty="0">
                <a:latin typeface="Brandon Grotesque Bold" panose="020B0803020203060202" pitchFamily="34" charset="0"/>
              </a:rPr>
              <a:t>Au départ, les personnes ayant un TSAF</a:t>
            </a:r>
            <a:br>
              <a:rPr lang="fr-FR" dirty="0">
                <a:latin typeface="Brandon Grotesque Bold" panose="020B0803020203060202" pitchFamily="34" charset="0"/>
              </a:rPr>
            </a:br>
            <a:r>
              <a:rPr lang="fr-FR" dirty="0">
                <a:latin typeface="Brandon Grotesque Bold" panose="020B0803020203060202" pitchFamily="34" charset="0"/>
              </a:rPr>
              <a:t>peuvent faire preuve d’une plus grande « réactivité »</a:t>
            </a:r>
            <a:endParaRPr lang="en-US" dirty="0">
              <a:latin typeface="Brandon Grotesque Bold" panose="020B0803020203060202" pitchFamily="34" charset="0"/>
            </a:endParaRPr>
          </a:p>
        </p:txBody>
      </p:sp>
      <p:sp>
        <p:nvSpPr>
          <p:cNvPr id="11" name="TextBox 10">
            <a:extLst>
              <a:ext uri="{FF2B5EF4-FFF2-40B4-BE49-F238E27FC236}">
                <a16:creationId xmlns:a16="http://schemas.microsoft.com/office/drawing/2014/main" id="{8A9DCD6D-D9B4-45DF-9096-B411F6B586A3}"/>
              </a:ext>
            </a:extLst>
          </p:cNvPr>
          <p:cNvSpPr txBox="1"/>
          <p:nvPr/>
        </p:nvSpPr>
        <p:spPr>
          <a:xfrm>
            <a:off x="795487" y="5598541"/>
            <a:ext cx="1780690" cy="461665"/>
          </a:xfrm>
          <a:prstGeom prst="rect">
            <a:avLst/>
          </a:prstGeom>
          <a:noFill/>
        </p:spPr>
        <p:txBody>
          <a:bodyPr wrap="square" rtlCol="0">
            <a:spAutoFit/>
          </a:bodyPr>
          <a:lstStyle/>
          <a:p>
            <a:pPr algn="ctr"/>
            <a:r>
              <a:rPr lang="en-US" sz="2400" dirty="0" err="1">
                <a:latin typeface="Lato Heavy" panose="020F0502020204030203" pitchFamily="34" charset="0"/>
                <a:ea typeface="Lato Heavy" panose="020F0502020204030203" pitchFamily="34" charset="0"/>
                <a:cs typeface="Lato Heavy" panose="020F0502020204030203" pitchFamily="34" charset="0"/>
              </a:rPr>
              <a:t>Personne</a:t>
            </a:r>
            <a:r>
              <a:rPr lang="en-US" sz="2400" dirty="0">
                <a:latin typeface="Lato Heavy" panose="020F0502020204030203" pitchFamily="34" charset="0"/>
                <a:ea typeface="Lato Heavy" panose="020F0502020204030203" pitchFamily="34" charset="0"/>
                <a:cs typeface="Lato Heavy" panose="020F0502020204030203" pitchFamily="34" charset="0"/>
              </a:rPr>
              <a:t> A</a:t>
            </a:r>
          </a:p>
        </p:txBody>
      </p:sp>
      <p:sp>
        <p:nvSpPr>
          <p:cNvPr id="12" name="TextBox 11">
            <a:extLst>
              <a:ext uri="{FF2B5EF4-FFF2-40B4-BE49-F238E27FC236}">
                <a16:creationId xmlns:a16="http://schemas.microsoft.com/office/drawing/2014/main" id="{926A3043-05EB-49B0-8A4F-1005238C2FBA}"/>
              </a:ext>
            </a:extLst>
          </p:cNvPr>
          <p:cNvSpPr txBox="1"/>
          <p:nvPr/>
        </p:nvSpPr>
        <p:spPr>
          <a:xfrm>
            <a:off x="2583333" y="3096184"/>
            <a:ext cx="1989030" cy="646331"/>
          </a:xfrm>
          <a:prstGeom prst="rect">
            <a:avLst/>
          </a:prstGeom>
          <a:noFill/>
        </p:spPr>
        <p:txBody>
          <a:bodyPr wrap="square" rtlCol="0">
            <a:spAutoFit/>
          </a:bodyPr>
          <a:lstStyle/>
          <a:p>
            <a:r>
              <a:rPr lang="fr-FR" dirty="0">
                <a:latin typeface="Lato Heavy" panose="020F0502020204030203" pitchFamily="34" charset="0"/>
                <a:ea typeface="Lato Heavy" panose="020F0502020204030203" pitchFamily="34" charset="0"/>
                <a:cs typeface="Lato Heavy" panose="020F0502020204030203" pitchFamily="34" charset="0"/>
              </a:rPr>
              <a:t>Même intensité de l’agent stressant</a:t>
            </a:r>
          </a:p>
        </p:txBody>
      </p:sp>
      <p:sp>
        <p:nvSpPr>
          <p:cNvPr id="13" name="TextBox 12">
            <a:extLst>
              <a:ext uri="{FF2B5EF4-FFF2-40B4-BE49-F238E27FC236}">
                <a16:creationId xmlns:a16="http://schemas.microsoft.com/office/drawing/2014/main" id="{137D2615-AB85-4B4B-B44C-450B62C69596}"/>
              </a:ext>
            </a:extLst>
          </p:cNvPr>
          <p:cNvSpPr txBox="1"/>
          <p:nvPr/>
        </p:nvSpPr>
        <p:spPr>
          <a:xfrm>
            <a:off x="7013907" y="3115959"/>
            <a:ext cx="1989029" cy="646331"/>
          </a:xfrm>
          <a:prstGeom prst="rect">
            <a:avLst/>
          </a:prstGeom>
          <a:noFill/>
        </p:spPr>
        <p:txBody>
          <a:bodyPr wrap="square" rtlCol="0">
            <a:spAutoFit/>
          </a:bodyPr>
          <a:lstStyle/>
          <a:p>
            <a:r>
              <a:rPr lang="fr-FR" dirty="0">
                <a:latin typeface="Lato Heavy" panose="020F0502020204030203" pitchFamily="34" charset="0"/>
                <a:ea typeface="Lato Heavy" panose="020F0502020204030203" pitchFamily="34" charset="0"/>
                <a:cs typeface="Lato Heavy" panose="020F0502020204030203" pitchFamily="34" charset="0"/>
              </a:rPr>
              <a:t>Même intensité de l’agent stressant </a:t>
            </a:r>
          </a:p>
        </p:txBody>
      </p:sp>
      <p:sp>
        <p:nvSpPr>
          <p:cNvPr id="14" name="TextBox 13">
            <a:extLst>
              <a:ext uri="{FF2B5EF4-FFF2-40B4-BE49-F238E27FC236}">
                <a16:creationId xmlns:a16="http://schemas.microsoft.com/office/drawing/2014/main" id="{8BB4EF62-F725-4CD6-A23B-720419B8206F}"/>
              </a:ext>
            </a:extLst>
          </p:cNvPr>
          <p:cNvSpPr txBox="1"/>
          <p:nvPr/>
        </p:nvSpPr>
        <p:spPr>
          <a:xfrm>
            <a:off x="7013907" y="4194817"/>
            <a:ext cx="3119993" cy="923330"/>
          </a:xfrm>
          <a:prstGeom prst="rect">
            <a:avLst/>
          </a:prstGeom>
          <a:noFill/>
        </p:spPr>
        <p:txBody>
          <a:bodyPr wrap="square" rtlCol="0">
            <a:spAutoFit/>
          </a:bodyPr>
          <a:lstStyle/>
          <a:p>
            <a:r>
              <a:rPr lang="fr-FR" dirty="0">
                <a:latin typeface="Lato Heavy" panose="020F0502020204030203" pitchFamily="34" charset="0"/>
                <a:ea typeface="Lato Heavy" panose="020F0502020204030203" pitchFamily="34" charset="0"/>
                <a:cs typeface="Lato Heavy" panose="020F0502020204030203" pitchFamily="34" charset="0"/>
              </a:rPr>
              <a:t>Niveau plus élevé d’éveil physiologique ou de réactivité face à l’agent stressant</a:t>
            </a:r>
            <a:endParaRPr lang="en-US"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id="{0100F5BC-E5E0-4F0A-A0DC-A59FBC0F42A8}"/>
              </a:ext>
            </a:extLst>
          </p:cNvPr>
          <p:cNvSpPr txBox="1"/>
          <p:nvPr/>
        </p:nvSpPr>
        <p:spPr>
          <a:xfrm>
            <a:off x="4756894" y="5598541"/>
            <a:ext cx="2257007" cy="830997"/>
          </a:xfrm>
          <a:prstGeom prst="rect">
            <a:avLst/>
          </a:prstGeom>
          <a:noFill/>
        </p:spPr>
        <p:txBody>
          <a:bodyPr wrap="square" rtlCol="0">
            <a:spAutoFit/>
          </a:bodyPr>
          <a:lstStyle/>
          <a:p>
            <a:pPr algn="ctr"/>
            <a:r>
              <a:rPr lang="fr-FR" sz="2400" dirty="0">
                <a:latin typeface="Lato Heavy" panose="020F0502020204030203" pitchFamily="34" charset="0"/>
                <a:ea typeface="Lato Heavy" panose="020F0502020204030203" pitchFamily="34" charset="0"/>
                <a:cs typeface="Lato Heavy" panose="020F0502020204030203" pitchFamily="34" charset="0"/>
              </a:rPr>
              <a:t>Personne B (ayant un TSAF)</a:t>
            </a:r>
          </a:p>
        </p:txBody>
      </p:sp>
      <p:sp>
        <p:nvSpPr>
          <p:cNvPr id="19" name="object 6">
            <a:extLst>
              <a:ext uri="{FF2B5EF4-FFF2-40B4-BE49-F238E27FC236}">
                <a16:creationId xmlns:a16="http://schemas.microsoft.com/office/drawing/2014/main" id="{58479A2E-45EE-4695-8044-08F50967ACB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20" name="object 7">
            <a:extLst>
              <a:ext uri="{FF2B5EF4-FFF2-40B4-BE49-F238E27FC236}">
                <a16:creationId xmlns:a16="http://schemas.microsoft.com/office/drawing/2014/main" id="{BF914844-31CE-42D5-8DA9-2D7A9EDA09F8}"/>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Rectangle 12">
            <a:extLst>
              <a:ext uri="{FF2B5EF4-FFF2-40B4-BE49-F238E27FC236}">
                <a16:creationId xmlns:a16="http://schemas.microsoft.com/office/drawing/2014/main" id="{445A5937-600F-4D1D-918D-9391FABE41B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22" name="Rectangle 12">
            <a:extLst>
              <a:ext uri="{FF2B5EF4-FFF2-40B4-BE49-F238E27FC236}">
                <a16:creationId xmlns:a16="http://schemas.microsoft.com/office/drawing/2014/main" id="{9148D082-F8DD-4A05-88A0-49C27591610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pic>
        <p:nvPicPr>
          <p:cNvPr id="16" name="Picture 15">
            <a:extLst>
              <a:ext uri="{FF2B5EF4-FFF2-40B4-BE49-F238E27FC236}">
                <a16:creationId xmlns:a16="http://schemas.microsoft.com/office/drawing/2014/main" id="{1F1B5DBE-EA47-43FC-9685-59FB30005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43" y="2526519"/>
            <a:ext cx="1989034" cy="2959881"/>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37B513D8-77E7-40DB-9D92-7573F0440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996" y="2526519"/>
            <a:ext cx="1989030" cy="2959874"/>
          </a:xfrm>
          <a:prstGeom prst="rect">
            <a:avLst/>
          </a:prstGeom>
        </p:spPr>
      </p:pic>
    </p:spTree>
    <p:extLst>
      <p:ext uri="{BB962C8B-B14F-4D97-AF65-F5344CB8AC3E}">
        <p14:creationId xmlns:p14="http://schemas.microsoft.com/office/powerpoint/2010/main" val="136626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BBEC-1703-4381-8A4C-B035099D0E11}"/>
              </a:ext>
            </a:extLst>
          </p:cNvPr>
          <p:cNvSpPr>
            <a:spLocks noGrp="1"/>
          </p:cNvSpPr>
          <p:nvPr>
            <p:ph type="title"/>
          </p:nvPr>
        </p:nvSpPr>
        <p:spPr>
          <a:xfrm>
            <a:off x="533400" y="298450"/>
            <a:ext cx="10515600" cy="1325563"/>
          </a:xfrm>
        </p:spPr>
        <p:txBody>
          <a:bodyPr/>
          <a:lstStyle/>
          <a:p>
            <a:r>
              <a:rPr lang="fr-FR" dirty="0">
                <a:latin typeface="Brandon Grotesque Bold" panose="020B0803020203060202" pitchFamily="34" charset="0"/>
              </a:rPr>
              <a:t>Les « crises » de votre enfant</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70A4B371-9586-4326-8BA7-E023D7A0238A}"/>
              </a:ext>
            </a:extLst>
          </p:cNvPr>
          <p:cNvSpPr>
            <a:spLocks noGrp="1"/>
          </p:cNvSpPr>
          <p:nvPr>
            <p:ph idx="1"/>
          </p:nvPr>
        </p:nvSpPr>
        <p:spPr>
          <a:xfrm>
            <a:off x="514349" y="2431449"/>
            <a:ext cx="8448665"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Votre enfant ne se met pas en colère « délibérément ».</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Acceptez les émotions de votre enfant – tout le monde a le DROIT d’être fâché</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Votre colère parce que votre enfant ou votre jeune a eu « l’effronterie » de se fâcher suscitera encore plus la réaction combattre-fuir-figer</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Il vaut mieux accepter, rester calme et parler plus tard de ce qui s’est produit</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23C26FF0-D73E-4C0A-B745-EB6206C04508}"/>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61CA0C63-3D3A-4285-9D00-0E3D7840A80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1BCC5938-1664-4CF3-BF8B-F68B46AE9FC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672CB88C-D152-4803-8A9B-7DE32ED651D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3FD1276D-DFA3-40A7-8CAA-532F82ACA5C2}"/>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pic>
        <p:nvPicPr>
          <p:cNvPr id="13" name="Picture 12">
            <a:extLst>
              <a:ext uri="{FF2B5EF4-FFF2-40B4-BE49-F238E27FC236}">
                <a16:creationId xmlns:a16="http://schemas.microsoft.com/office/drawing/2014/main" id="{8443911B-750E-41C8-B9AD-B330866B1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383" y="4844263"/>
            <a:ext cx="388351" cy="388351"/>
          </a:xfrm>
          <a:prstGeom prst="rect">
            <a:avLst/>
          </a:prstGeom>
        </p:spPr>
      </p:pic>
    </p:spTree>
    <p:extLst>
      <p:ext uri="{BB962C8B-B14F-4D97-AF65-F5344CB8AC3E}">
        <p14:creationId xmlns:p14="http://schemas.microsoft.com/office/powerpoint/2010/main" val="36111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C9D9-668C-4B5B-88E4-CDD16E751585}"/>
              </a:ext>
            </a:extLst>
          </p:cNvPr>
          <p:cNvSpPr>
            <a:spLocks noGrp="1"/>
          </p:cNvSpPr>
          <p:nvPr>
            <p:ph type="title"/>
          </p:nvPr>
        </p:nvSpPr>
        <p:spPr>
          <a:xfrm>
            <a:off x="476250" y="593725"/>
            <a:ext cx="10515600" cy="1325563"/>
          </a:xfrm>
        </p:spPr>
        <p:txBody>
          <a:bodyPr/>
          <a:lstStyle/>
          <a:p>
            <a:r>
              <a:rPr lang="fr-FR" dirty="0">
                <a:latin typeface="Brandon Grotesque Bold" panose="020B0803020203060202" pitchFamily="34" charset="0"/>
              </a:rPr>
              <a:t>Régulation – adaptations :</a:t>
            </a:r>
            <a:br>
              <a:rPr lang="fr-FR" dirty="0">
                <a:latin typeface="Brandon Grotesque Bold" panose="020B0803020203060202" pitchFamily="34" charset="0"/>
              </a:rPr>
            </a:br>
            <a:r>
              <a:rPr lang="fr-FR" dirty="0">
                <a:latin typeface="Brandon Grotesque Bold" panose="020B0803020203060202" pitchFamily="34" charset="0"/>
              </a:rPr>
              <a:t>en cas de colère</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6BA6F3F5-A67F-4E15-8436-CFBB80D4F220}"/>
              </a:ext>
            </a:extLst>
          </p:cNvPr>
          <p:cNvSpPr>
            <a:spLocks noGrp="1"/>
          </p:cNvSpPr>
          <p:nvPr>
            <p:ph idx="1"/>
          </p:nvPr>
        </p:nvSpPr>
        <p:spPr>
          <a:xfrm>
            <a:off x="514350" y="2444750"/>
            <a:ext cx="10515600"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Dites-lui ou montrez-lui qu’il est en sécurité</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Son cerveau n’est pas en mesure de trouver la sécurité pour le moment</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err="1">
                <a:latin typeface="Lato" panose="020F0502020204030203" pitchFamily="34" charset="0"/>
                <a:ea typeface="Lato" panose="020F0502020204030203" pitchFamily="34" charset="0"/>
                <a:cs typeface="Lato" panose="020F0502020204030203" pitchFamily="34" charset="0"/>
              </a:rPr>
              <a:t>Parlez</a:t>
            </a:r>
            <a:r>
              <a:rPr lang="en-US" sz="2000" dirty="0">
                <a:latin typeface="Lato" panose="020F0502020204030203" pitchFamily="34" charset="0"/>
                <a:ea typeface="Lato" panose="020F0502020204030203" pitchFamily="34" charset="0"/>
                <a:cs typeface="Lato" panose="020F0502020204030203" pitchFamily="34" charset="0"/>
              </a:rPr>
              <a:t> le </a:t>
            </a:r>
            <a:r>
              <a:rPr lang="en-US" sz="2000" dirty="0" err="1">
                <a:latin typeface="Lato" panose="020F0502020204030203" pitchFamily="34" charset="0"/>
                <a:ea typeface="Lato" panose="020F0502020204030203" pitchFamily="34" charset="0"/>
                <a:cs typeface="Lato" panose="020F0502020204030203" pitchFamily="34" charset="0"/>
              </a:rPr>
              <a:t>moins</a:t>
            </a:r>
            <a:r>
              <a:rPr lang="en-US" sz="2000" dirty="0">
                <a:latin typeface="Lato" panose="020F0502020204030203" pitchFamily="34" charset="0"/>
                <a:ea typeface="Lato" panose="020F0502020204030203" pitchFamily="34" charset="0"/>
                <a:cs typeface="Lato" panose="020F0502020204030203" pitchFamily="34" charset="0"/>
              </a:rPr>
              <a:t> possible</a:t>
            </a:r>
          </a:p>
          <a:p>
            <a:pPr lvl="1"/>
            <a:r>
              <a:rPr lang="fr-FR" sz="2000" dirty="0">
                <a:latin typeface="Lato" panose="020F0502020204030203" pitchFamily="34" charset="0"/>
                <a:ea typeface="Lato" panose="020F0502020204030203" pitchFamily="34" charset="0"/>
                <a:cs typeface="Lato" panose="020F0502020204030203" pitchFamily="34" charset="0"/>
              </a:rPr>
              <a:t>Les paroles ne font qu’accroître l’information (le bruit) que le cerveau doit traiter, prendre en compte</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Adoptez un ton calme et neutre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Corégulez – Les enfants se fient à nous pour savoir quoi ressentir dans certaines situations</a:t>
            </a:r>
          </a:p>
          <a:p>
            <a:pPr lvl="1"/>
            <a:r>
              <a:rPr lang="fr-FR" sz="2000" dirty="0">
                <a:latin typeface="Lato" panose="020F0502020204030203" pitchFamily="34" charset="0"/>
                <a:ea typeface="Lato" panose="020F0502020204030203" pitchFamily="34" charset="0"/>
                <a:cs typeface="Lato" panose="020F0502020204030203" pitchFamily="34" charset="0"/>
              </a:rPr>
              <a:t>Reflétez l’émotion que vous voulez voir en retour (p. ex. : le calme)</a:t>
            </a:r>
            <a:endParaRPr lang="en-US" sz="2000" dirty="0">
              <a:latin typeface="Lato" panose="020F0502020204030203" pitchFamily="34" charset="0"/>
              <a:ea typeface="Lato" panose="020F0502020204030203" pitchFamily="34" charset="0"/>
              <a:cs typeface="Lato" panose="020F0502020204030203" pitchFamily="34" charset="0"/>
            </a:endParaRPr>
          </a:p>
          <a:p>
            <a:pPr lvl="1"/>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8E91DE1D-DC5C-4908-BA29-FDDB117AC559}"/>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D11A014C-8DCC-4F04-ABCB-56EA42D0FAF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45</a:t>
            </a:r>
          </a:p>
        </p:txBody>
      </p:sp>
      <p:sp>
        <p:nvSpPr>
          <p:cNvPr id="10" name="Rectangle 12">
            <a:extLst>
              <a:ext uri="{FF2B5EF4-FFF2-40B4-BE49-F238E27FC236}">
                <a16:creationId xmlns:a16="http://schemas.microsoft.com/office/drawing/2014/main" id="{6C32C78A-BF8C-4848-BC5D-C13705858A5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E26958A4-545F-423D-9575-97D3373E7FAA}"/>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B7C40F29-AF48-441B-8CA5-E8AD5645D5C7}"/>
              </a:ext>
            </a:extLst>
          </p:cNvPr>
          <p:cNvSpPr/>
          <p:nvPr/>
        </p:nvSpPr>
        <p:spPr>
          <a:xfrm>
            <a:off x="616917" y="21254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101777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987B-5A0F-4CF8-B6D5-C020F64DCAD8}"/>
              </a:ext>
            </a:extLst>
          </p:cNvPr>
          <p:cNvSpPr>
            <a:spLocks noGrp="1"/>
          </p:cNvSpPr>
          <p:nvPr>
            <p:ph type="title"/>
          </p:nvPr>
        </p:nvSpPr>
        <p:spPr>
          <a:xfrm>
            <a:off x="476250" y="593725"/>
            <a:ext cx="10515600" cy="1325563"/>
          </a:xfrm>
        </p:spPr>
        <p:txBody>
          <a:bodyPr/>
          <a:lstStyle/>
          <a:p>
            <a:r>
              <a:rPr lang="fr-FR" dirty="0">
                <a:latin typeface="Brandon Grotesque Bold" panose="020B0803020203060202" pitchFamily="34" charset="0"/>
              </a:rPr>
              <a:t>Régulation – adaptations :</a:t>
            </a:r>
            <a:br>
              <a:rPr lang="fr-FR" dirty="0">
                <a:latin typeface="Brandon Grotesque Bold" panose="020B0803020203060202" pitchFamily="34" charset="0"/>
              </a:rPr>
            </a:br>
            <a:r>
              <a:rPr lang="fr-FR" dirty="0">
                <a:latin typeface="Brandon Grotesque Bold" panose="020B0803020203060202" pitchFamily="34" charset="0"/>
              </a:rPr>
              <a:t>en cas de colère</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C4674018-2C54-4DD9-A0A8-A41949060D95}"/>
              </a:ext>
            </a:extLst>
          </p:cNvPr>
          <p:cNvSpPr>
            <a:spLocks noGrp="1"/>
          </p:cNvSpPr>
          <p:nvPr>
            <p:ph idx="1"/>
          </p:nvPr>
        </p:nvSpPr>
        <p:spPr>
          <a:xfrm>
            <a:off x="561975" y="2478460"/>
            <a:ext cx="10515600" cy="4351338"/>
          </a:xfrm>
        </p:spPr>
        <p:txBody>
          <a:bodyPr>
            <a:normAutofit/>
          </a:bodyPr>
          <a:lstStyle/>
          <a:p>
            <a:r>
              <a:rPr lang="fr-FR" sz="1800" dirty="0">
                <a:latin typeface="Lato" panose="020F0502020204030203" pitchFamily="34" charset="0"/>
                <a:ea typeface="Lato" panose="020F0502020204030203" pitchFamily="34" charset="0"/>
                <a:cs typeface="Lato" panose="020F0502020204030203" pitchFamily="34" charset="0"/>
              </a:rPr>
              <a:t>Ne faites pas de menace</a:t>
            </a:r>
            <a:endParaRPr lang="en-US"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800" dirty="0">
                <a:latin typeface="Lato" panose="020F0502020204030203" pitchFamily="34" charset="0"/>
                <a:ea typeface="Lato" panose="020F0502020204030203" pitchFamily="34" charset="0"/>
                <a:cs typeface="Lato" panose="020F0502020204030203" pitchFamily="34" charset="0"/>
              </a:rPr>
              <a:t> </a:t>
            </a:r>
          </a:p>
          <a:p>
            <a:r>
              <a:rPr lang="fr-FR" sz="1800" dirty="0">
                <a:latin typeface="Lato Heavy" panose="020F0502020204030203" pitchFamily="34" charset="0"/>
                <a:ea typeface="Lato Heavy" panose="020F0502020204030203" pitchFamily="34" charset="0"/>
                <a:cs typeface="Lato Heavy" panose="020F0502020204030203" pitchFamily="34" charset="0"/>
              </a:rPr>
              <a:t>Mettez au point un plan avec les autres aidants sur ce qu’il convient de faire lorsque l’enfant est fâché</a:t>
            </a:r>
            <a:endParaRPr lang="en-US" sz="1800" dirty="0">
              <a:latin typeface="Lato Heavy" panose="020F0502020204030203" pitchFamily="34" charset="0"/>
              <a:ea typeface="Lato Heavy" panose="020F0502020204030203" pitchFamily="34" charset="0"/>
              <a:cs typeface="Lato Heavy" panose="020F0502020204030203" pitchFamily="34" charset="0"/>
            </a:endParaRPr>
          </a:p>
          <a:p>
            <a:pPr lvl="1"/>
            <a:r>
              <a:rPr lang="fr-FR" sz="1800" dirty="0">
                <a:latin typeface="Lato" panose="020F0502020204030203" pitchFamily="34" charset="0"/>
                <a:ea typeface="Lato" panose="020F0502020204030203" pitchFamily="34" charset="0"/>
                <a:cs typeface="Lato" panose="020F0502020204030203" pitchFamily="34" charset="0"/>
              </a:rPr>
              <a:t>Repérez les « déclencheurs » (causes) pour éviter certaines situations ou modifiez la façon de réagir</a:t>
            </a:r>
          </a:p>
          <a:p>
            <a:pPr lvl="1"/>
            <a:r>
              <a:rPr lang="fr-FR" sz="1800" dirty="0">
                <a:latin typeface="Lato" panose="020F0502020204030203" pitchFamily="34" charset="0"/>
                <a:ea typeface="Lato" panose="020F0502020204030203" pitchFamily="34" charset="0"/>
                <a:cs typeface="Lato" panose="020F0502020204030203" pitchFamily="34" charset="0"/>
              </a:rPr>
              <a:t>Soyez prêt, de sorte que vous vous sentirez calme et en confiance durant les « crises »</a:t>
            </a:r>
          </a:p>
          <a:p>
            <a:pPr lvl="1"/>
            <a:r>
              <a:rPr lang="fr-FR" sz="1800" dirty="0">
                <a:latin typeface="Lato" panose="020F0502020204030203" pitchFamily="34" charset="0"/>
                <a:ea typeface="Lato" panose="020F0502020204030203" pitchFamily="34" charset="0"/>
                <a:cs typeface="Lato" panose="020F0502020204030203" pitchFamily="34" charset="0"/>
              </a:rPr>
              <a:t>Mettez ce plan à jour à en y ajoutant la dernière information ou les récents développements</a:t>
            </a:r>
            <a:endParaRPr lang="en-US"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800" dirty="0">
                <a:latin typeface="Lato" panose="020F0502020204030203" pitchFamily="34" charset="0"/>
                <a:ea typeface="Lato" panose="020F0502020204030203" pitchFamily="34" charset="0"/>
                <a:cs typeface="Lato" panose="020F0502020204030203" pitchFamily="34" charset="0"/>
              </a:rPr>
              <a:t> </a:t>
            </a:r>
          </a:p>
          <a:p>
            <a:r>
              <a:rPr lang="fr-FR" sz="1800" dirty="0">
                <a:latin typeface="Lato Heavy" panose="020F0502020204030203" pitchFamily="34" charset="0"/>
                <a:ea typeface="Lato Heavy" panose="020F0502020204030203" pitchFamily="34" charset="0"/>
                <a:cs typeface="Lato Heavy" panose="020F0502020204030203" pitchFamily="34" charset="0"/>
              </a:rPr>
              <a:t>Faites participer l’enfant à ce plan dans la mesure du possible</a:t>
            </a:r>
            <a:endParaRPr lang="en-US" sz="1800" dirty="0">
              <a:latin typeface="Lato Heavy" panose="020F0502020204030203" pitchFamily="34" charset="0"/>
              <a:ea typeface="Lato Heavy" panose="020F0502020204030203" pitchFamily="34" charset="0"/>
              <a:cs typeface="Lato Heavy" panose="020F0502020204030203" pitchFamily="34" charset="0"/>
            </a:endParaRPr>
          </a:p>
          <a:p>
            <a:pPr lvl="1"/>
            <a:r>
              <a:rPr lang="fr-FR" sz="1800" dirty="0">
                <a:latin typeface="Lato Heavy" panose="020F0502020204030203" pitchFamily="34" charset="0"/>
                <a:ea typeface="Lato Heavy" panose="020F0502020204030203" pitchFamily="34" charset="0"/>
                <a:cs typeface="Lato Heavy" panose="020F0502020204030203" pitchFamily="34" charset="0"/>
              </a:rPr>
              <a:t>Durant les périodes d’accalmie, proposez un plan (p. ex. : aller dans une pièce tranquille)</a:t>
            </a:r>
            <a:br>
              <a:rPr lang="en-US" sz="1800" dirty="0">
                <a:latin typeface="Lato Heavy" panose="020F0502020204030203" pitchFamily="34" charset="0"/>
                <a:ea typeface="Lato Heavy" panose="020F0502020204030203" pitchFamily="34" charset="0"/>
                <a:cs typeface="Lato Heavy" panose="020F0502020204030203" pitchFamily="34" charset="0"/>
              </a:rPr>
            </a:br>
            <a:endParaRPr lang="en-US" sz="1800" dirty="0">
              <a:latin typeface="Lato Heavy" panose="020F0502020204030203" pitchFamily="34" charset="0"/>
              <a:ea typeface="Lato Heavy" panose="020F0502020204030203" pitchFamily="34" charset="0"/>
              <a:cs typeface="Lato Heavy" panose="020F0502020204030203" pitchFamily="34" charset="0"/>
            </a:endParaRPr>
          </a:p>
          <a:p>
            <a:pPr lvl="1"/>
            <a:r>
              <a:rPr lang="fr-FR" sz="1800" dirty="0">
                <a:latin typeface="Lato Heavy" panose="020F0502020204030203" pitchFamily="34" charset="0"/>
                <a:ea typeface="Lato Heavy" panose="020F0502020204030203" pitchFamily="34" charset="0"/>
                <a:cs typeface="Lato Heavy" panose="020F0502020204030203" pitchFamily="34" charset="0"/>
              </a:rPr>
              <a:t>Mettez-le en pratique – notamment en donnant un indice visuel à l’enfant pour indiquer le plan</a:t>
            </a:r>
            <a:endParaRPr lang="en-US" sz="1800" dirty="0">
              <a:latin typeface="Lato Heavy" panose="020F0502020204030203" pitchFamily="34" charset="0"/>
              <a:ea typeface="Lato Heavy" panose="020F0502020204030203" pitchFamily="34" charset="0"/>
              <a:cs typeface="Lato Heavy"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B27A64F2-CF78-4BBE-89B0-E1629F64BBBC}"/>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EFC9D0B7-7193-4CA8-BE31-E1D8209A8A3E}"/>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46</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25974BFC-BD74-4C02-9957-8175848EBE6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3BF37584-542F-467E-8AF4-B1FB677CB36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3" name="object 7">
            <a:extLst>
              <a:ext uri="{FF2B5EF4-FFF2-40B4-BE49-F238E27FC236}">
                <a16:creationId xmlns:a16="http://schemas.microsoft.com/office/drawing/2014/main" id="{5BA93122-91BC-4999-A59F-43FD17578C77}"/>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pic>
        <p:nvPicPr>
          <p:cNvPr id="16" name="Picture 15">
            <a:extLst>
              <a:ext uri="{FF2B5EF4-FFF2-40B4-BE49-F238E27FC236}">
                <a16:creationId xmlns:a16="http://schemas.microsoft.com/office/drawing/2014/main" id="{2B91CDE0-FD00-4CE2-8CC7-3ECC191AD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7674" y="6026799"/>
            <a:ext cx="388351" cy="388351"/>
          </a:xfrm>
          <a:prstGeom prst="rect">
            <a:avLst/>
          </a:prstGeom>
        </p:spPr>
      </p:pic>
      <p:pic>
        <p:nvPicPr>
          <p:cNvPr id="17" name="Picture 16">
            <a:extLst>
              <a:ext uri="{FF2B5EF4-FFF2-40B4-BE49-F238E27FC236}">
                <a16:creationId xmlns:a16="http://schemas.microsoft.com/office/drawing/2014/main" id="{CB20637E-88BA-4DE7-9E8C-782C77B0F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7674" y="3200699"/>
            <a:ext cx="388351" cy="388351"/>
          </a:xfrm>
          <a:prstGeom prst="rect">
            <a:avLst/>
          </a:prstGeom>
        </p:spPr>
      </p:pic>
      <p:pic>
        <p:nvPicPr>
          <p:cNvPr id="18" name="Picture 17">
            <a:extLst>
              <a:ext uri="{FF2B5EF4-FFF2-40B4-BE49-F238E27FC236}">
                <a16:creationId xmlns:a16="http://schemas.microsoft.com/office/drawing/2014/main" id="{5F0C4763-746C-4F9A-A982-20DEF6877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452" y="5107687"/>
            <a:ext cx="388351" cy="388351"/>
          </a:xfrm>
          <a:prstGeom prst="rect">
            <a:avLst/>
          </a:prstGeom>
        </p:spPr>
      </p:pic>
    </p:spTree>
    <p:extLst>
      <p:ext uri="{BB962C8B-B14F-4D97-AF65-F5344CB8AC3E}">
        <p14:creationId xmlns:p14="http://schemas.microsoft.com/office/powerpoint/2010/main" val="32437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95F-C04B-45A8-A319-8FE01EB18D16}"/>
              </a:ext>
            </a:extLst>
          </p:cNvPr>
          <p:cNvSpPr>
            <a:spLocks noGrp="1"/>
          </p:cNvSpPr>
          <p:nvPr>
            <p:ph type="title"/>
          </p:nvPr>
        </p:nvSpPr>
        <p:spPr>
          <a:xfrm>
            <a:off x="476250" y="298450"/>
            <a:ext cx="10515600" cy="1325563"/>
          </a:xfrm>
        </p:spPr>
        <p:txBody>
          <a:bodyPr/>
          <a:lstStyle/>
          <a:p>
            <a:r>
              <a:rPr lang="en-US" dirty="0">
                <a:latin typeface="Brandon Grotesque Bold" panose="020B0803020203060202" pitchFamily="34" charset="0"/>
              </a:rPr>
              <a:t>Les </a:t>
            </a:r>
            <a:r>
              <a:rPr lang="en-US" dirty="0" err="1">
                <a:latin typeface="Brandon Grotesque Bold" panose="020B0803020203060202" pitchFamily="34" charset="0"/>
              </a:rPr>
              <a:t>émotions</a:t>
            </a:r>
            <a:r>
              <a:rPr lang="en-US" dirty="0">
                <a:latin typeface="Brandon Grotesque Bold" panose="020B0803020203060202" pitchFamily="34" charset="0"/>
              </a:rPr>
              <a:t> fortes</a:t>
            </a:r>
          </a:p>
        </p:txBody>
      </p:sp>
      <p:sp>
        <p:nvSpPr>
          <p:cNvPr id="3" name="Content Placeholder 2">
            <a:extLst>
              <a:ext uri="{FF2B5EF4-FFF2-40B4-BE49-F238E27FC236}">
                <a16:creationId xmlns:a16="http://schemas.microsoft.com/office/drawing/2014/main" id="{F7238A9A-2108-405A-AE77-4C16D6A70BB1}"/>
              </a:ext>
            </a:extLst>
          </p:cNvPr>
          <p:cNvSpPr>
            <a:spLocks noGrp="1"/>
          </p:cNvSpPr>
          <p:nvPr>
            <p:ph idx="1"/>
          </p:nvPr>
        </p:nvSpPr>
        <p:spPr>
          <a:xfrm>
            <a:off x="504825" y="2435225"/>
            <a:ext cx="7981947"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L’</a:t>
            </a:r>
            <a:r>
              <a:rPr lang="fr-FR" sz="2000" u="sng" dirty="0">
                <a:latin typeface="Lato" panose="020F0502020204030203" pitchFamily="34" charset="0"/>
                <a:ea typeface="Lato" panose="020F0502020204030203" pitchFamily="34" charset="0"/>
                <a:cs typeface="Lato" panose="020F0502020204030203" pitchFamily="34" charset="0"/>
              </a:rPr>
              <a:t>excitation</a:t>
            </a:r>
            <a:r>
              <a:rPr lang="fr-FR" sz="2000" dirty="0">
                <a:latin typeface="Lato" panose="020F0502020204030203" pitchFamily="34" charset="0"/>
                <a:ea typeface="Lato" panose="020F0502020204030203" pitchFamily="34" charset="0"/>
                <a:cs typeface="Lato" panose="020F0502020204030203" pitchFamily="34" charset="0"/>
              </a:rPr>
              <a:t> est une autre émotion que nous devons surveiller</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Les enfants peuvent être excités pour quelque chose qui s’en vient</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Encore une fois, le corps leur donnera une « poussée d’énergie » qui peut prendre le contrôle du fonctionnement du cerveau</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Cette émotion peut ressembler à l’anxiété et mener à la colère</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60B10092-BC9D-4662-B13F-03203E9BF865}"/>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8378708-BAA5-449C-9F36-2EFFD032553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47</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75EBFA8E-3B03-45B5-A632-6FAEC187057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19B698C-0482-4DD1-8082-49537B7DE456}"/>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CA9B6BDB-8643-41A0-8436-148960292DDA}"/>
              </a:ext>
            </a:extLst>
          </p:cNvPr>
          <p:cNvSpPr/>
          <p:nvPr/>
        </p:nvSpPr>
        <p:spPr>
          <a:xfrm>
            <a:off x="616917" y="1820617"/>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4638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81FF-CB63-43DC-A89B-4632888DC238}"/>
              </a:ext>
            </a:extLst>
          </p:cNvPr>
          <p:cNvSpPr>
            <a:spLocks noGrp="1"/>
          </p:cNvSpPr>
          <p:nvPr>
            <p:ph type="title"/>
          </p:nvPr>
        </p:nvSpPr>
        <p:spPr>
          <a:xfrm>
            <a:off x="472405" y="593725"/>
            <a:ext cx="10515600" cy="1325563"/>
          </a:xfrm>
        </p:spPr>
        <p:txBody>
          <a:bodyPr>
            <a:normAutofit/>
          </a:bodyPr>
          <a:lstStyle/>
          <a:p>
            <a:r>
              <a:rPr lang="fr-FR" dirty="0">
                <a:latin typeface="Brandon Grotesque Bold" panose="020B0803020203060202" pitchFamily="34" charset="0"/>
              </a:rPr>
              <a:t>Régulation – quand votre enfant</a:t>
            </a:r>
            <a:br>
              <a:rPr lang="fr-FR" dirty="0">
                <a:latin typeface="Brandon Grotesque Bold" panose="020B0803020203060202" pitchFamily="34" charset="0"/>
              </a:rPr>
            </a:br>
            <a:r>
              <a:rPr lang="fr-FR" dirty="0">
                <a:latin typeface="Brandon Grotesque Bold" panose="020B0803020203060202" pitchFamily="34" charset="0"/>
              </a:rPr>
              <a:t>est sur « le point de »</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7DD6A5CA-2286-4BBB-A1E8-7D789F675FD1}"/>
              </a:ext>
            </a:extLst>
          </p:cNvPr>
          <p:cNvSpPr>
            <a:spLocks noGrp="1"/>
          </p:cNvSpPr>
          <p:nvPr>
            <p:ph idx="1"/>
          </p:nvPr>
        </p:nvSpPr>
        <p:spPr>
          <a:xfrm>
            <a:off x="512142" y="2593529"/>
            <a:ext cx="10515600"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Réduisez les attentes – donnez-lui une étape plus facile à faire</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Ne faites pas travailler son cerveau</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Redirigez</a:t>
            </a:r>
          </a:p>
        </p:txBody>
      </p:sp>
      <p:sp>
        <p:nvSpPr>
          <p:cNvPr id="8" name="object 6">
            <a:extLst>
              <a:ext uri="{FF2B5EF4-FFF2-40B4-BE49-F238E27FC236}">
                <a16:creationId xmlns:a16="http://schemas.microsoft.com/office/drawing/2014/main" id="{8244097C-4091-44B8-8095-DE5DEEEAA20F}"/>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C8D396D2-1E8A-4E16-8033-AC71E9BC96C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48</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CBB88F5-C219-465F-93C8-1C02B575214A}"/>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5771CF7-6AA7-4E57-A0AB-F21B8FA7884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828E4C9F-35D3-4F65-BDC7-5A6CA3C93B79}"/>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20604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203A-C546-4C9A-84F0-59733E42ACDE}"/>
              </a:ext>
            </a:extLst>
          </p:cNvPr>
          <p:cNvSpPr>
            <a:spLocks noGrp="1"/>
          </p:cNvSpPr>
          <p:nvPr>
            <p:ph type="title"/>
          </p:nvPr>
        </p:nvSpPr>
        <p:spPr>
          <a:xfrm>
            <a:off x="514350" y="593725"/>
            <a:ext cx="10515600" cy="1325563"/>
          </a:xfrm>
        </p:spPr>
        <p:txBody>
          <a:bodyPr/>
          <a:lstStyle/>
          <a:p>
            <a:r>
              <a:rPr lang="fr-FR" dirty="0">
                <a:latin typeface="Brandon Grotesque Bold" panose="020B0803020203060202" pitchFamily="34" charset="0"/>
              </a:rPr>
              <a:t> « La mise à l’épreuve est souvent un comportement qui recherche la certitude. »</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AA502EFD-0706-41CA-83BE-7A5BBCC76360}"/>
              </a:ext>
            </a:extLst>
          </p:cNvPr>
          <p:cNvSpPr>
            <a:spLocks noGrp="1"/>
          </p:cNvSpPr>
          <p:nvPr>
            <p:ph idx="1"/>
          </p:nvPr>
        </p:nvSpPr>
        <p:spPr>
          <a:xfrm>
            <a:off x="514350" y="2677319"/>
            <a:ext cx="9467844" cy="4351338"/>
          </a:xfrm>
        </p:spPr>
        <p:txBody>
          <a:bodyPr>
            <a:normAutofit/>
          </a:bodyPr>
          <a:lstStyle/>
          <a:p>
            <a:pPr marL="0" indent="0">
              <a:buNone/>
            </a:pPr>
            <a:r>
              <a:rPr lang="en-US" sz="2000" dirty="0" err="1">
                <a:latin typeface="Lato" panose="020F0502020204030203" pitchFamily="34" charset="0"/>
                <a:ea typeface="Lato" panose="020F0502020204030203" pitchFamily="34" charset="0"/>
                <a:cs typeface="Lato" panose="020F0502020204030203" pitchFamily="34" charset="0"/>
              </a:rPr>
              <a:t>Ory</a:t>
            </a:r>
            <a:r>
              <a:rPr lang="en-US" sz="2000" dirty="0">
                <a:latin typeface="Lato" panose="020F0502020204030203" pitchFamily="34" charset="0"/>
                <a:ea typeface="Lato" panose="020F0502020204030203" pitchFamily="34" charset="0"/>
                <a:cs typeface="Lato" panose="020F0502020204030203" pitchFamily="34" charset="0"/>
              </a:rPr>
              <a:t>, N. E. Brief guidelines for caregivers supporting persons who are emotionally fragile, 2004. (</a:t>
            </a:r>
            <a:r>
              <a:rPr lang="en-US" sz="2000" dirty="0" err="1">
                <a:latin typeface="Lato" panose="020F0502020204030203" pitchFamily="34" charset="0"/>
                <a:ea typeface="Lato" panose="020F0502020204030203" pitchFamily="34" charset="0"/>
                <a:cs typeface="Lato" panose="020F0502020204030203" pitchFamily="34" charset="0"/>
              </a:rPr>
              <a:t>en</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anglais</a:t>
            </a:r>
            <a:r>
              <a:rPr lang="en-US" sz="2000" dirty="0">
                <a:latin typeface="Lato" panose="020F0502020204030203" pitchFamily="34" charset="0"/>
                <a:ea typeface="Lato" panose="020F0502020204030203" pitchFamily="34" charset="0"/>
                <a:cs typeface="Lato" panose="020F0502020204030203" pitchFamily="34" charset="0"/>
              </a:rPr>
              <a:t>)</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Surtout avec les nouveaux aidants, les nouveaux enseignants</a:t>
            </a:r>
          </a:p>
          <a:p>
            <a:r>
              <a:rPr lang="fr-FR" sz="2000" dirty="0">
                <a:latin typeface="Lato" panose="020F0502020204030203" pitchFamily="34" charset="0"/>
                <a:ea typeface="Lato" panose="020F0502020204030203" pitchFamily="34" charset="0"/>
                <a:cs typeface="Lato" panose="020F0502020204030203" pitchFamily="34" charset="0"/>
              </a:rPr>
              <a:t>Ils ne voient pas les conséquences auxquelles ils « peuvent échapper »</a:t>
            </a:r>
          </a:p>
          <a:p>
            <a:r>
              <a:rPr lang="fr-FR" sz="2000" dirty="0">
                <a:latin typeface="Lato" panose="020F0502020204030203" pitchFamily="34" charset="0"/>
                <a:ea typeface="Lato" panose="020F0502020204030203" pitchFamily="34" charset="0"/>
                <a:cs typeface="Lato" panose="020F0502020204030203" pitchFamily="34" charset="0"/>
              </a:rPr>
              <a:t>Ils mettent à l’épreuve pour la sécurité, la constance</a:t>
            </a:r>
          </a:p>
          <a:p>
            <a:r>
              <a:rPr lang="fr-FR" sz="2000" dirty="0">
                <a:latin typeface="Lato" panose="020F0502020204030203" pitchFamily="34" charset="0"/>
                <a:ea typeface="Lato" panose="020F0502020204030203" pitchFamily="34" charset="0"/>
                <a:cs typeface="Lato" panose="020F0502020204030203" pitchFamily="34" charset="0"/>
              </a:rPr>
              <a:t>N’enlevez pas les événements amusants </a:t>
            </a:r>
            <a:r>
              <a:rPr lang="fr-FR" sz="2000" b="1" u="sng" dirty="0">
                <a:latin typeface="Lato" panose="020F0502020204030203" pitchFamily="34" charset="0"/>
                <a:ea typeface="Lato" panose="020F0502020204030203" pitchFamily="34" charset="0"/>
                <a:cs typeface="Lato" panose="020F0502020204030203" pitchFamily="34" charset="0"/>
              </a:rPr>
              <a:t>prévus</a:t>
            </a:r>
            <a:r>
              <a:rPr lang="fr-FR" sz="2000" dirty="0">
                <a:latin typeface="Lato" panose="020F0502020204030203" pitchFamily="34" charset="0"/>
                <a:ea typeface="Lato" panose="020F0502020204030203" pitchFamily="34" charset="0"/>
                <a:cs typeface="Lato" panose="020F0502020204030203" pitchFamily="34" charset="0"/>
              </a:rPr>
              <a:t>, comme la récréation, pour punir ou contrôler un comportement</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Montrez-leur que peu importe ce qu’ils font, cela n’a pas d’effet sur un événement prévu – montrez-leur que la constance et la certitude ne sont pas fragiles chez vous</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E52FEFE0-3573-450D-8FA2-5D032B221245}"/>
              </a:ext>
            </a:extLst>
          </p:cNvPr>
          <p:cNvSpPr/>
          <p:nvPr/>
        </p:nvSpPr>
        <p:spPr>
          <a:xfrm>
            <a:off x="10666953" y="5486400"/>
            <a:ext cx="1" cy="1371600"/>
          </a:xfrm>
          <a:prstGeom prst="line">
            <a:avLst/>
          </a:prstGeom>
          <a:ln>
            <a:solidFill>
              <a:srgbClr val="3BC2DB"/>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0CEC950-9182-4A90-91CD-B26BA6857B2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49</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10F09A65-E487-49DF-9B67-82AC874C98B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C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08BD27E9-CE48-4B86-82D3-D4A504E8845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3BC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C2DB"/>
              </a:solidFill>
            </a:endParaRPr>
          </a:p>
        </p:txBody>
      </p:sp>
      <p:sp>
        <p:nvSpPr>
          <p:cNvPr id="12" name="object 7">
            <a:extLst>
              <a:ext uri="{FF2B5EF4-FFF2-40B4-BE49-F238E27FC236}">
                <a16:creationId xmlns:a16="http://schemas.microsoft.com/office/drawing/2014/main" id="{2F78977C-FB53-4F4E-A471-035DBDF6391D}"/>
              </a:ext>
            </a:extLst>
          </p:cNvPr>
          <p:cNvSpPr/>
          <p:nvPr/>
        </p:nvSpPr>
        <p:spPr>
          <a:xfrm>
            <a:off x="616917" y="2189733"/>
            <a:ext cx="542925" cy="0"/>
          </a:xfrm>
          <a:prstGeom prst="line">
            <a:avLst/>
          </a:prstGeom>
          <a:ln w="76200">
            <a:solidFill>
              <a:srgbClr val="3BC2DB"/>
            </a:solidFill>
          </a:ln>
        </p:spPr>
        <p:txBody>
          <a:bodyPr lIns="34289" rIns="34289"/>
          <a:lstStyle/>
          <a:p>
            <a:endParaRPr sz="1086"/>
          </a:p>
        </p:txBody>
      </p:sp>
    </p:spTree>
    <p:extLst>
      <p:ext uri="{BB962C8B-B14F-4D97-AF65-F5344CB8AC3E}">
        <p14:creationId xmlns:p14="http://schemas.microsoft.com/office/powerpoint/2010/main" val="39366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9660FCD-D421-4E2A-BC7A-28071DC45294}"/>
              </a:ext>
            </a:extLst>
          </p:cNvPr>
          <p:cNvSpPr/>
          <p:nvPr/>
        </p:nvSpPr>
        <p:spPr>
          <a:xfrm>
            <a:off x="1" y="0"/>
            <a:ext cx="12192000" cy="6858000"/>
          </a:xfrm>
          <a:prstGeom prst="rect">
            <a:avLst/>
          </a:prstGeom>
          <a:solidFill>
            <a:srgbClr val="99BF45"/>
          </a:solidFill>
          <a:ln w="12700">
            <a:miter lim="400000"/>
          </a:ln>
        </p:spPr>
        <p:txBody>
          <a:bodyPr lIns="34289" rIns="34289"/>
          <a:lstStyle/>
          <a:p>
            <a:endParaRPr sz="1086"/>
          </a:p>
        </p:txBody>
      </p:sp>
      <p:sp>
        <p:nvSpPr>
          <p:cNvPr id="13" name="Rectangle 12">
            <a:extLst>
              <a:ext uri="{FF2B5EF4-FFF2-40B4-BE49-F238E27FC236}">
                <a16:creationId xmlns:a16="http://schemas.microsoft.com/office/drawing/2014/main" id="{73AA6E11-BCDF-4A75-9379-E69C4771B97D}"/>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8B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pic>
        <p:nvPicPr>
          <p:cNvPr id="12" name="pattern-thankyou.png" descr="pattern-thankyou.png">
            <a:extLst>
              <a:ext uri="{FF2B5EF4-FFF2-40B4-BE49-F238E27FC236}">
                <a16:creationId xmlns:a16="http://schemas.microsoft.com/office/drawing/2014/main" id="{801678E4-54FF-47CB-8D04-A9AB55C24A53}"/>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7" name="object 6">
            <a:extLst>
              <a:ext uri="{FF2B5EF4-FFF2-40B4-BE49-F238E27FC236}">
                <a16:creationId xmlns:a16="http://schemas.microsoft.com/office/drawing/2014/main" id="{8A1E212D-3174-46BF-874A-3E784C539E8F}"/>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8" name="object 7">
            <a:extLst>
              <a:ext uri="{FF2B5EF4-FFF2-40B4-BE49-F238E27FC236}">
                <a16:creationId xmlns:a16="http://schemas.microsoft.com/office/drawing/2014/main" id="{FF8410A9-5DAD-411F-BA72-6032E1208BFC}"/>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900">
                <a:solidFill>
                  <a:schemeClr val="bg1"/>
                </a:solidFill>
                <a:latin typeface="Lato Heavy" panose="020F0502020204030203" pitchFamily="34" charset="0"/>
                <a:ea typeface="Lato Heavy" panose="020F0502020204030203" pitchFamily="34" charset="0"/>
                <a:cs typeface="Lato Heavy" panose="020F0502020204030203" pitchFamily="34" charset="0"/>
              </a:rPr>
              <a:t>5</a:t>
            </a:r>
            <a:endParaRPr sz="9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8">
            <a:extLst>
              <a:ext uri="{FF2B5EF4-FFF2-40B4-BE49-F238E27FC236}">
                <a16:creationId xmlns:a16="http://schemas.microsoft.com/office/drawing/2014/main" id="{7117FAB3-D041-4E74-BA5C-7D1892728D0A}"/>
              </a:ext>
            </a:extLst>
          </p:cNvPr>
          <p:cNvSpPr/>
          <p:nvPr/>
        </p:nvSpPr>
        <p:spPr>
          <a:xfrm>
            <a:off x="623344" y="2521475"/>
            <a:ext cx="6904797"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8CAA6C-7839-473E-977A-3B29F949F0D9}"/>
              </a:ext>
            </a:extLst>
          </p:cNvPr>
          <p:cNvSpPr/>
          <p:nvPr/>
        </p:nvSpPr>
        <p:spPr>
          <a:xfrm>
            <a:off x="623344" y="3642487"/>
            <a:ext cx="7042585"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017FC-3637-4B96-B060-E8F912F644AA}"/>
              </a:ext>
            </a:extLst>
          </p:cNvPr>
          <p:cNvSpPr>
            <a:spLocks noGrp="1"/>
          </p:cNvSpPr>
          <p:nvPr>
            <p:ph type="title"/>
          </p:nvPr>
        </p:nvSpPr>
        <p:spPr>
          <a:xfrm>
            <a:off x="691241" y="1816401"/>
            <a:ext cx="10515600" cy="2852737"/>
          </a:xfrm>
        </p:spPr>
        <p:txBody>
          <a:bodyPr>
            <a:normAutofit/>
          </a:bodyPr>
          <a:lstStyle/>
          <a:p>
            <a:r>
              <a:rPr lang="fr-FR" dirty="0">
                <a:latin typeface="Brandon Grotesque Bold" panose="020B0803020203060202" pitchFamily="34" charset="0"/>
              </a:rPr>
              <a:t>LES POINTS FORTS</a:t>
            </a:r>
            <a:br>
              <a:rPr lang="en-US" dirty="0">
                <a:latin typeface="Brandon Grotesque Bold" panose="020B0803020203060202" pitchFamily="34" charset="0"/>
              </a:rPr>
            </a:br>
            <a:r>
              <a:rPr lang="en-US" sz="2000" dirty="0">
                <a:latin typeface="Brandon Grotesque Bold" panose="020B0803020203060202" pitchFamily="34" charset="0"/>
              </a:rPr>
              <a:t> </a:t>
            </a:r>
            <a:br>
              <a:rPr lang="en-US" dirty="0">
                <a:latin typeface="Brandon Grotesque Bold" panose="020B0803020203060202" pitchFamily="34" charset="0"/>
              </a:rPr>
            </a:br>
            <a:r>
              <a:rPr lang="en-US" dirty="0">
                <a:latin typeface="Brandon Grotesque Bold" panose="020B0803020203060202" pitchFamily="34" charset="0"/>
              </a:rPr>
              <a:t>DE VOTRE ENFANT</a:t>
            </a:r>
          </a:p>
        </p:txBody>
      </p:sp>
    </p:spTree>
    <p:extLst>
      <p:ext uri="{BB962C8B-B14F-4D97-AF65-F5344CB8AC3E}">
        <p14:creationId xmlns:p14="http://schemas.microsoft.com/office/powerpoint/2010/main" val="1893133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9CC189-6B1F-47A6-8C41-D62C81C810C5}"/>
              </a:ext>
            </a:extLst>
          </p:cNvPr>
          <p:cNvSpPr/>
          <p:nvPr/>
        </p:nvSpPr>
        <p:spPr>
          <a:xfrm>
            <a:off x="1667049" y="0"/>
            <a:ext cx="10524951" cy="6858000"/>
          </a:xfrm>
          <a:prstGeom prst="rect">
            <a:avLst/>
          </a:prstGeom>
          <a:solidFill>
            <a:srgbClr val="F9D667"/>
          </a:solidFill>
          <a:ln w="12700">
            <a:miter lim="400000"/>
          </a:ln>
        </p:spPr>
        <p:txBody>
          <a:bodyPr lIns="34289" rIns="34289"/>
          <a:lstStyle/>
          <a:p>
            <a:endParaRPr/>
          </a:p>
        </p:txBody>
      </p:sp>
      <p:sp>
        <p:nvSpPr>
          <p:cNvPr id="9" name="Rectangle 12">
            <a:extLst>
              <a:ext uri="{FF2B5EF4-FFF2-40B4-BE49-F238E27FC236}">
                <a16:creationId xmlns:a16="http://schemas.microsoft.com/office/drawing/2014/main" id="{821E1B63-41AB-42AD-8BA4-20FAC11433BE}"/>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pic>
        <p:nvPicPr>
          <p:cNvPr id="10" name="pattern-thankyou.png" descr="pattern-thankyou.png">
            <a:extLst>
              <a:ext uri="{FF2B5EF4-FFF2-40B4-BE49-F238E27FC236}">
                <a16:creationId xmlns:a16="http://schemas.microsoft.com/office/drawing/2014/main" id="{D2AC190C-BFF2-4679-9AE5-66D54F8B93F2}"/>
              </a:ext>
            </a:extLst>
          </p:cNvPr>
          <p:cNvPicPr>
            <a:picLocks noChangeAspect="1"/>
          </p:cNvPicPr>
          <p:nvPr/>
        </p:nvPicPr>
        <p:blipFill>
          <a:blip r:embed="rId2">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Text Placeholder 2">
            <a:extLst>
              <a:ext uri="{FF2B5EF4-FFF2-40B4-BE49-F238E27FC236}">
                <a16:creationId xmlns:a16="http://schemas.microsoft.com/office/drawing/2014/main" id="{24396A10-B629-4F25-B8A4-407933CC039D}"/>
              </a:ext>
            </a:extLst>
          </p:cNvPr>
          <p:cNvSpPr>
            <a:spLocks noGrp="1"/>
          </p:cNvSpPr>
          <p:nvPr>
            <p:ph type="body" idx="1"/>
          </p:nvPr>
        </p:nvSpPr>
        <p:spPr>
          <a:xfrm>
            <a:off x="680495" y="4701093"/>
            <a:ext cx="10515600" cy="1500187"/>
          </a:xfrm>
        </p:spPr>
        <p:txBody>
          <a:bodyPr/>
          <a:lstStyle/>
          <a:p>
            <a:r>
              <a:rPr lang="fr-FR" dirty="0">
                <a:solidFill>
                  <a:schemeClr val="tx1"/>
                </a:solidFill>
                <a:latin typeface="Brandon Grotesque Black" panose="020B0A03020203060202" pitchFamily="34" charset="0"/>
                <a:ea typeface="Lato Heavy" panose="020F0502020204030203" pitchFamily="34" charset="0"/>
                <a:cs typeface="Lato Heavy" panose="020F0502020204030203" pitchFamily="34" charset="0"/>
              </a:rPr>
              <a:t>Personne ne devrait </a:t>
            </a:r>
            <a:r>
              <a:rPr lang="fr-FR">
                <a:solidFill>
                  <a:schemeClr val="tx1"/>
                </a:solidFill>
                <a:latin typeface="Brandon Grotesque Black" panose="020B0A03020203060202" pitchFamily="34" charset="0"/>
                <a:ea typeface="Lato Heavy" panose="020F0502020204030203" pitchFamily="34" charset="0"/>
                <a:cs typeface="Lato Heavy" panose="020F0502020204030203" pitchFamily="34" charset="0"/>
              </a:rPr>
              <a:t>être seul</a:t>
            </a:r>
            <a:endParaRPr lang="en-US" dirty="0">
              <a:solidFill>
                <a:schemeClr val="tx1"/>
              </a:solidFill>
              <a:latin typeface="Brandon Grotesque Black" panose="020B0A03020203060202" pitchFamily="34" charset="0"/>
              <a:ea typeface="Lato Heavy" panose="020F0502020204030203" pitchFamily="34" charset="0"/>
              <a:cs typeface="Lato Heavy" panose="020F0502020204030203" pitchFamily="34" charset="0"/>
            </a:endParaRPr>
          </a:p>
        </p:txBody>
      </p:sp>
      <p:sp>
        <p:nvSpPr>
          <p:cNvPr id="6" name="object 6">
            <a:extLst>
              <a:ext uri="{FF2B5EF4-FFF2-40B4-BE49-F238E27FC236}">
                <a16:creationId xmlns:a16="http://schemas.microsoft.com/office/drawing/2014/main" id="{CB4FAB15-62D2-4D87-B653-7C4866FC8433}"/>
              </a:ext>
            </a:extLst>
          </p:cNvPr>
          <p:cNvSpPr/>
          <p:nvPr/>
        </p:nvSpPr>
        <p:spPr>
          <a:xfrm>
            <a:off x="10666953" y="5486400"/>
            <a:ext cx="1" cy="137160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893EB9E1-249C-4094-BBD9-56DC6AF1436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50</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0">
            <a:extLst>
              <a:ext uri="{FF2B5EF4-FFF2-40B4-BE49-F238E27FC236}">
                <a16:creationId xmlns:a16="http://schemas.microsoft.com/office/drawing/2014/main" id="{7E9B2C21-85F3-4E10-AB43-3686FEB3C811}"/>
              </a:ext>
            </a:extLst>
          </p:cNvPr>
          <p:cNvSpPr/>
          <p:nvPr/>
        </p:nvSpPr>
        <p:spPr>
          <a:xfrm>
            <a:off x="623345" y="3429000"/>
            <a:ext cx="7549228"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F6631-79AF-4734-9DAD-DCF3A09315C7}"/>
              </a:ext>
            </a:extLst>
          </p:cNvPr>
          <p:cNvSpPr>
            <a:spLocks noGrp="1"/>
          </p:cNvSpPr>
          <p:nvPr>
            <p:ph type="title"/>
          </p:nvPr>
        </p:nvSpPr>
        <p:spPr>
          <a:xfrm>
            <a:off x="680495" y="1621439"/>
            <a:ext cx="10515600" cy="2852737"/>
          </a:xfrm>
        </p:spPr>
        <p:txBody>
          <a:bodyPr/>
          <a:lstStyle/>
          <a:p>
            <a:r>
              <a:rPr lang="en-US" dirty="0">
                <a:latin typeface="Brandon Grotesque Bold" panose="020B0803020203060202" pitchFamily="34" charset="0"/>
              </a:rPr>
              <a:t>INTERDÉPENDANCE</a:t>
            </a:r>
          </a:p>
        </p:txBody>
      </p:sp>
    </p:spTree>
    <p:extLst>
      <p:ext uri="{BB962C8B-B14F-4D97-AF65-F5344CB8AC3E}">
        <p14:creationId xmlns:p14="http://schemas.microsoft.com/office/powerpoint/2010/main" val="138166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14FE-7908-4400-995E-87312673097E}"/>
              </a:ext>
            </a:extLst>
          </p:cNvPr>
          <p:cNvSpPr>
            <a:spLocks noGrp="1"/>
          </p:cNvSpPr>
          <p:nvPr>
            <p:ph type="title"/>
          </p:nvPr>
        </p:nvSpPr>
        <p:spPr>
          <a:xfrm>
            <a:off x="510505" y="283379"/>
            <a:ext cx="10515600" cy="1325563"/>
          </a:xfrm>
        </p:spPr>
        <p:txBody>
          <a:bodyPr/>
          <a:lstStyle/>
          <a:p>
            <a:r>
              <a:rPr lang="fr-FR" dirty="0">
                <a:latin typeface="Brandon Grotesque Bold" panose="020B0803020203060202" pitchFamily="34" charset="0"/>
              </a:rPr>
              <a:t>Nous comptons tous les uns</a:t>
            </a:r>
            <a:br>
              <a:rPr lang="fr-FR" dirty="0">
                <a:latin typeface="Brandon Grotesque Bold" panose="020B0803020203060202" pitchFamily="34" charset="0"/>
              </a:rPr>
            </a:br>
            <a:r>
              <a:rPr lang="fr-FR" dirty="0">
                <a:latin typeface="Brandon Grotesque Bold" panose="020B0803020203060202" pitchFamily="34" charset="0"/>
              </a:rPr>
              <a:t>sur les autres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7D07C63E-86B6-4CE1-AEB1-A02C685055A1}"/>
              </a:ext>
            </a:extLst>
          </p:cNvPr>
          <p:cNvSpPr>
            <a:spLocks noGrp="1"/>
          </p:cNvSpPr>
          <p:nvPr>
            <p:ph idx="1"/>
          </p:nvPr>
        </p:nvSpPr>
        <p:spPr>
          <a:xfrm>
            <a:off x="520030" y="2439686"/>
            <a:ext cx="10515600" cy="4351338"/>
          </a:xfrm>
        </p:spPr>
        <p:txBody>
          <a:bodyPr>
            <a:normAutofit/>
          </a:bodyPr>
          <a:lstStyle/>
          <a:p>
            <a:pPr marL="0" indent="0">
              <a:buNone/>
            </a:pPr>
            <a:r>
              <a:rPr lang="fr-FR" sz="2000" dirty="0">
                <a:latin typeface="Lato" panose="020F0502020204030203" pitchFamily="34" charset="0"/>
                <a:ea typeface="Lato" panose="020F0502020204030203" pitchFamily="34" charset="0"/>
                <a:cs typeface="Lato" panose="020F0502020204030203" pitchFamily="34" charset="0"/>
              </a:rPr>
              <a:t>À mesure que votre enfant vieillit, il peut avoir besoin d’aide dans d’autres domaines</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dirty="0">
                <a:latin typeface="Lato" panose="020F0502020204030203" pitchFamily="34" charset="0"/>
                <a:ea typeface="Lato" panose="020F0502020204030203" pitchFamily="34" charset="0"/>
                <a:cs typeface="Lato" panose="020F0502020204030203" pitchFamily="34" charset="0"/>
              </a:rPr>
              <a:t>Comme :</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Gérer de l’argent</a:t>
            </a:r>
          </a:p>
          <a:p>
            <a:r>
              <a:rPr lang="fr-FR" sz="2000" dirty="0">
                <a:latin typeface="Lato" panose="020F0502020204030203" pitchFamily="34" charset="0"/>
                <a:ea typeface="Lato" panose="020F0502020204030203" pitchFamily="34" charset="0"/>
                <a:cs typeface="Lato" panose="020F0502020204030203" pitchFamily="34" charset="0"/>
              </a:rPr>
              <a:t>Conserver son emploi ou assumer ses responsabilités</a:t>
            </a:r>
          </a:p>
          <a:p>
            <a:r>
              <a:rPr lang="fr-FR" sz="2000" dirty="0">
                <a:latin typeface="Lato" panose="020F0502020204030203" pitchFamily="34" charset="0"/>
                <a:ea typeface="Lato" panose="020F0502020204030203" pitchFamily="34" charset="0"/>
                <a:cs typeface="Lato" panose="020F0502020204030203" pitchFamily="34" charset="0"/>
              </a:rPr>
              <a:t>Se loger</a:t>
            </a:r>
          </a:p>
          <a:p>
            <a:r>
              <a:rPr lang="fr-FR" sz="2000" dirty="0">
                <a:latin typeface="Lato" panose="020F0502020204030203" pitchFamily="34" charset="0"/>
                <a:ea typeface="Lato" panose="020F0502020204030203" pitchFamily="34" charset="0"/>
                <a:cs typeface="Lato" panose="020F0502020204030203" pitchFamily="34" charset="0"/>
              </a:rPr>
              <a:t>Effectuer les transitions de la vie</a:t>
            </a:r>
          </a:p>
        </p:txBody>
      </p:sp>
      <p:sp>
        <p:nvSpPr>
          <p:cNvPr id="6" name="object 6">
            <a:extLst>
              <a:ext uri="{FF2B5EF4-FFF2-40B4-BE49-F238E27FC236}">
                <a16:creationId xmlns:a16="http://schemas.microsoft.com/office/drawing/2014/main" id="{72E7DC21-DFFE-4BDD-99BC-26303DC55AC2}"/>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FCF007F9-78E6-4FA3-AE4A-E677F5F94BB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51</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Rectangle 12">
            <a:extLst>
              <a:ext uri="{FF2B5EF4-FFF2-40B4-BE49-F238E27FC236}">
                <a16:creationId xmlns:a16="http://schemas.microsoft.com/office/drawing/2014/main" id="{5A1815A0-5771-4490-86CF-A6D4A7EBFA9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9" name="Rectangle 12">
            <a:extLst>
              <a:ext uri="{FF2B5EF4-FFF2-40B4-BE49-F238E27FC236}">
                <a16:creationId xmlns:a16="http://schemas.microsoft.com/office/drawing/2014/main" id="{3C577715-873B-4273-98F9-058D72732D2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0" name="object 7">
            <a:extLst>
              <a:ext uri="{FF2B5EF4-FFF2-40B4-BE49-F238E27FC236}">
                <a16:creationId xmlns:a16="http://schemas.microsoft.com/office/drawing/2014/main" id="{93716E00-A17F-41FE-8618-B57295CD7281}"/>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32028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F2E2-24E2-47D8-BD3A-250BE7124CF7}"/>
              </a:ext>
            </a:extLst>
          </p:cNvPr>
          <p:cNvSpPr>
            <a:spLocks noGrp="1"/>
          </p:cNvSpPr>
          <p:nvPr>
            <p:ph type="title"/>
          </p:nvPr>
        </p:nvSpPr>
        <p:spPr>
          <a:xfrm>
            <a:off x="504825" y="298450"/>
            <a:ext cx="10515600" cy="1325563"/>
          </a:xfrm>
        </p:spPr>
        <p:txBody>
          <a:bodyPr/>
          <a:lstStyle/>
          <a:p>
            <a:r>
              <a:rPr lang="en-US" dirty="0">
                <a:latin typeface="Brandon Grotesque Bold" panose="020B0803020203060202" pitchFamily="34" charset="0"/>
              </a:rPr>
              <a:t>Cercle de </a:t>
            </a:r>
            <a:r>
              <a:rPr lang="en-US" dirty="0" err="1">
                <a:latin typeface="Brandon Grotesque Bold" panose="020B0803020203060202" pitchFamily="34" charset="0"/>
              </a:rPr>
              <a:t>soutien</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D12B234E-0ACA-4622-94E0-D407EC81472A}"/>
              </a:ext>
            </a:extLst>
          </p:cNvPr>
          <p:cNvSpPr>
            <a:spLocks noGrp="1"/>
          </p:cNvSpPr>
          <p:nvPr>
            <p:ph idx="1"/>
          </p:nvPr>
        </p:nvSpPr>
        <p:spPr>
          <a:xfrm>
            <a:off x="514350" y="2439987"/>
            <a:ext cx="10515600"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Un cercle de soutien désigne un groupe qui soutient la personne dans les décisions à prendre sur sa vie</a:t>
            </a: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Les membres doivent connaître votre enfant ou votre jeune, et se soucier de </a:t>
            </a:r>
            <a:r>
              <a:rPr lang="fr-FR" sz="2000">
                <a:latin typeface="Lato" panose="020F0502020204030203" pitchFamily="34" charset="0"/>
                <a:ea typeface="Lato" panose="020F0502020204030203" pitchFamily="34" charset="0"/>
                <a:cs typeface="Lato" panose="020F0502020204030203" pitchFamily="34" charset="0"/>
              </a:rPr>
              <a:t>son bien-être</a:t>
            </a:r>
            <a:endParaRPr lang="fr-FR" sz="2000" dirty="0">
              <a:latin typeface="Lato" panose="020F0502020204030203" pitchFamily="34" charset="0"/>
              <a:ea typeface="Lato" panose="020F0502020204030203" pitchFamily="34" charset="0"/>
              <a:cs typeface="Lato" panose="020F0502020204030203" pitchFamily="34" charset="0"/>
            </a:endParaRPr>
          </a:p>
          <a:p>
            <a:endParaRPr lang="fr-FR"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La famille, les amis et les professionnels peuvent être invités à faire partie de ce groupe</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Il est aussi important de mettre à contribution des personnes qui peuvent aider à « faire avancer les choses »</a:t>
            </a:r>
          </a:p>
        </p:txBody>
      </p:sp>
      <p:sp>
        <p:nvSpPr>
          <p:cNvPr id="8" name="object 6">
            <a:extLst>
              <a:ext uri="{FF2B5EF4-FFF2-40B4-BE49-F238E27FC236}">
                <a16:creationId xmlns:a16="http://schemas.microsoft.com/office/drawing/2014/main" id="{C52DA757-23C7-45BD-BAFA-67BD219E0780}"/>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C83C416-AA43-43F9-B68C-BF4ABA4C572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52</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E04C479D-E5F2-4634-A755-14A5EC86D02C}"/>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739D8687-9F11-4B0B-A52D-912870DC9F6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95D01F7E-72D5-418D-A0E7-397891F45092}"/>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42818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014F7-E5EF-468F-950C-94F47EBC136B}"/>
              </a:ext>
            </a:extLst>
          </p:cNvPr>
          <p:cNvSpPr>
            <a:spLocks noGrp="1"/>
          </p:cNvSpPr>
          <p:nvPr>
            <p:ph idx="1"/>
          </p:nvPr>
        </p:nvSpPr>
        <p:spPr>
          <a:xfrm>
            <a:off x="504826" y="2441329"/>
            <a:ext cx="8362950" cy="4351338"/>
          </a:xfrm>
        </p:spPr>
        <p:txBody>
          <a:bodyPr>
            <a:normAutofit/>
          </a:bodyPr>
          <a:lstStyle/>
          <a:p>
            <a:r>
              <a:rPr lang="fr-FR" sz="2000" dirty="0">
                <a:latin typeface="Lato" panose="020F0502020204030203" pitchFamily="34" charset="0"/>
                <a:ea typeface="Lato" panose="020F0502020204030203" pitchFamily="34" charset="0"/>
                <a:cs typeface="Lato" panose="020F0502020204030203" pitchFamily="34" charset="0"/>
              </a:rPr>
              <a:t>Certains membres peuvent changer – il est important d’ajouter des personnes pour les changements ou problèmes à venir</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Heavy" panose="020F0502020204030203" pitchFamily="34" charset="0"/>
                <a:ea typeface="Lato Heavy" panose="020F0502020204030203" pitchFamily="34" charset="0"/>
                <a:cs typeface="Lato Heavy" panose="020F0502020204030203" pitchFamily="34" charset="0"/>
              </a:rPr>
              <a:t>Le jeune doit être en mesure de rencontrer son cercle comme s’il était composé d’amis qui peuvent l’aider à démêler des choses qui l’inquiètent peut-être</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endParaRPr lang="en-US" sz="2000" dirty="0">
              <a:latin typeface="Lato Heavy" panose="020F0502020204030203" pitchFamily="34" charset="0"/>
              <a:ea typeface="Lato Heavy" panose="020F0502020204030203" pitchFamily="34" charset="0"/>
              <a:cs typeface="Lato Heavy" panose="020F0502020204030203" pitchFamily="34" charset="0"/>
            </a:endParaRPr>
          </a:p>
          <a:p>
            <a:r>
              <a:rPr lang="fr-FR" sz="2000" dirty="0">
                <a:latin typeface="Lato Heavy" panose="020F0502020204030203" pitchFamily="34" charset="0"/>
                <a:ea typeface="Lato Heavy" panose="020F0502020204030203" pitchFamily="34" charset="0"/>
                <a:cs typeface="Lato Heavy" panose="020F0502020204030203" pitchFamily="34" charset="0"/>
              </a:rPr>
              <a:t>Il faut que ce soit une expérience positive de manière à ce que le jeune soit motivé à poursuivre sa participation</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Est toujours axée sur les points forts</a:t>
            </a:r>
          </a:p>
          <a:p>
            <a:pPr lvl="1"/>
            <a:r>
              <a:rPr lang="fr-FR" sz="2000" dirty="0">
                <a:latin typeface="Lato" panose="020F0502020204030203" pitchFamily="34" charset="0"/>
                <a:ea typeface="Lato" panose="020F0502020204030203" pitchFamily="34" charset="0"/>
                <a:cs typeface="Lato" panose="020F0502020204030203" pitchFamily="34" charset="0"/>
              </a:rPr>
              <a:t>Renforce l’image de soi – le niveau de confiance correspondra au niveau d’effort de votre jeune</a:t>
            </a: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B70F72D-AE17-4969-86BF-C5907748FE51}"/>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4433DE9E-DEBE-40CC-9A20-CF1AB8018D1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53</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88B3C934-9910-4F39-A5F4-38CF3B40422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1210BAB3-B58A-4BFC-AFAC-1EF7EDC6A8F7}"/>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3E126A33-6187-4B52-BE98-3B2614D1F473}"/>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
        <p:nvSpPr>
          <p:cNvPr id="15" name="Title 1">
            <a:extLst>
              <a:ext uri="{FF2B5EF4-FFF2-40B4-BE49-F238E27FC236}">
                <a16:creationId xmlns:a16="http://schemas.microsoft.com/office/drawing/2014/main" id="{A6771049-9F53-48E4-AF6B-529EE71355F6}"/>
              </a:ext>
            </a:extLst>
          </p:cNvPr>
          <p:cNvSpPr txBox="1">
            <a:spLocks/>
          </p:cNvSpPr>
          <p:nvPr/>
        </p:nvSpPr>
        <p:spPr>
          <a:xfrm>
            <a:off x="504825" y="2984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randon Grotesque Bold" panose="020B0803020203060202" pitchFamily="34" charset="0"/>
              </a:rPr>
              <a:t>Cercle de </a:t>
            </a:r>
            <a:r>
              <a:rPr lang="en-US" dirty="0" err="1">
                <a:latin typeface="Brandon Grotesque Bold" panose="020B0803020203060202" pitchFamily="34" charset="0"/>
              </a:rPr>
              <a:t>soutien</a:t>
            </a:r>
            <a:endParaRPr lang="en-US" dirty="0">
              <a:latin typeface="Brandon Grotesque Bold" panose="020B0803020203060202" pitchFamily="34" charset="0"/>
            </a:endParaRPr>
          </a:p>
        </p:txBody>
      </p:sp>
      <p:pic>
        <p:nvPicPr>
          <p:cNvPr id="13" name="Picture 12">
            <a:extLst>
              <a:ext uri="{FF2B5EF4-FFF2-40B4-BE49-F238E27FC236}">
                <a16:creationId xmlns:a16="http://schemas.microsoft.com/office/drawing/2014/main" id="{B4D55A13-0F7A-4E66-A97A-7AC7ACAD8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926" y="3609245"/>
            <a:ext cx="388351" cy="388351"/>
          </a:xfrm>
          <a:prstGeom prst="rect">
            <a:avLst/>
          </a:prstGeom>
        </p:spPr>
      </p:pic>
      <p:pic>
        <p:nvPicPr>
          <p:cNvPr id="14" name="Picture 13">
            <a:extLst>
              <a:ext uri="{FF2B5EF4-FFF2-40B4-BE49-F238E27FC236}">
                <a16:creationId xmlns:a16="http://schemas.microsoft.com/office/drawing/2014/main" id="{82230DD8-0034-4DA5-8835-167022ED7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925" y="4982762"/>
            <a:ext cx="388351" cy="388351"/>
          </a:xfrm>
          <a:prstGeom prst="rect">
            <a:avLst/>
          </a:prstGeom>
        </p:spPr>
      </p:pic>
    </p:spTree>
    <p:extLst>
      <p:ext uri="{BB962C8B-B14F-4D97-AF65-F5344CB8AC3E}">
        <p14:creationId xmlns:p14="http://schemas.microsoft.com/office/powerpoint/2010/main" val="4777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6548-59E1-4E9F-B888-FDC231335602}"/>
              </a:ext>
            </a:extLst>
          </p:cNvPr>
          <p:cNvSpPr>
            <a:spLocks noGrp="1"/>
          </p:cNvSpPr>
          <p:nvPr>
            <p:ph type="title"/>
          </p:nvPr>
        </p:nvSpPr>
        <p:spPr>
          <a:xfrm>
            <a:off x="529555" y="292904"/>
            <a:ext cx="10515600" cy="1325563"/>
          </a:xfrm>
        </p:spPr>
        <p:txBody>
          <a:bodyPr/>
          <a:lstStyle/>
          <a:p>
            <a:r>
              <a:rPr lang="fr-FR" dirty="0">
                <a:latin typeface="Brandon Grotesque Bold" panose="020B0803020203060202" pitchFamily="34" charset="0"/>
              </a:rPr>
              <a:t>Activité – Nous jouons au détective,</a:t>
            </a:r>
            <a:br>
              <a:rPr lang="fr-FR" dirty="0">
                <a:latin typeface="Brandon Grotesque Bold" panose="020B0803020203060202" pitchFamily="34" charset="0"/>
              </a:rPr>
            </a:br>
            <a:r>
              <a:rPr lang="fr-FR" dirty="0">
                <a:latin typeface="Brandon Grotesque Bold" panose="020B0803020203060202" pitchFamily="34" charset="0"/>
              </a:rPr>
              <a:t>partie 2</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2E5388C6-EFC9-479C-A8B8-E0BCD03C85B5}"/>
              </a:ext>
            </a:extLst>
          </p:cNvPr>
          <p:cNvSpPr>
            <a:spLocks noGrp="1"/>
          </p:cNvSpPr>
          <p:nvPr>
            <p:ph idx="1"/>
          </p:nvPr>
        </p:nvSpPr>
        <p:spPr>
          <a:xfrm>
            <a:off x="529555" y="2439987"/>
            <a:ext cx="7309517" cy="4351338"/>
          </a:xfrm>
        </p:spPr>
        <p:txBody>
          <a:bodyPr>
            <a:normAutofit/>
          </a:bodyPr>
          <a:lstStyle/>
          <a:p>
            <a:pPr marL="0" indent="0">
              <a:buNone/>
            </a:pPr>
            <a:r>
              <a:rPr lang="fr-FR" sz="2000" dirty="0">
                <a:latin typeface="Lato" panose="020F0502020204030203" pitchFamily="34" charset="0"/>
                <a:ea typeface="Lato" panose="020F0502020204030203" pitchFamily="34" charset="0"/>
                <a:cs typeface="Lato" panose="020F0502020204030203" pitchFamily="34" charset="0"/>
              </a:rPr>
              <a:t>Repensez aux deux scénarios précédents.</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Examinez « l’inventaire » de cette enfant ou de ce jeune.</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Parmi les points forts de l’enfant ou du jeune, lesquels pourraient aider?</a:t>
            </a: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Quel point fort devriez-vous aider à développer?</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Quelles adaptations pourraient améliorer (ou prévenir) certains problèmes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47ED583F-E975-4934-8E75-5E3035499B31}"/>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3F5DB72E-881E-428E-9DC7-D3E7FAF602A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54</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5E1CE37B-CB38-4A9D-92AE-C061646FCF83}"/>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82A0A10-9CF3-48F7-A49E-60AC4249D76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4B97594D-7B71-4D98-8356-78FD6C23B3A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1537196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FE62-4FF9-4B97-B1FB-5E271AF4BE71}"/>
              </a:ext>
            </a:extLst>
          </p:cNvPr>
          <p:cNvSpPr>
            <a:spLocks noGrp="1"/>
          </p:cNvSpPr>
          <p:nvPr>
            <p:ph type="title"/>
          </p:nvPr>
        </p:nvSpPr>
        <p:spPr>
          <a:xfrm>
            <a:off x="533400" y="298450"/>
            <a:ext cx="10515600" cy="1325563"/>
          </a:xfrm>
        </p:spPr>
        <p:txBody>
          <a:bodyPr/>
          <a:lstStyle/>
          <a:p>
            <a:r>
              <a:rPr lang="fr-FR" dirty="0">
                <a:latin typeface="Brandon Grotesque Bold" panose="020B0803020203060202" pitchFamily="34" charset="0"/>
              </a:rPr>
              <a:t>Amy, 8 ans, et Bill, 17 ans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A828EC2D-74C8-4596-9898-27A2E3A19101}"/>
              </a:ext>
            </a:extLst>
          </p:cNvPr>
          <p:cNvSpPr>
            <a:spLocks noGrp="1"/>
          </p:cNvSpPr>
          <p:nvPr>
            <p:ph sz="half" idx="1"/>
          </p:nvPr>
        </p:nvSpPr>
        <p:spPr>
          <a:xfrm>
            <a:off x="514350" y="2747128"/>
            <a:ext cx="4800596" cy="4351338"/>
          </a:xfrm>
        </p:spPr>
        <p:txBody>
          <a:bodyPr>
            <a:normAutofit/>
          </a:bodyPr>
          <a:lstStyle/>
          <a:p>
            <a:r>
              <a:rPr lang="fr-FR" sz="1600" dirty="0">
                <a:latin typeface="Lato" panose="020F0502020204030203" pitchFamily="34" charset="0"/>
                <a:ea typeface="Lato" panose="020F0502020204030203" pitchFamily="34" charset="0"/>
                <a:cs typeface="Lato" panose="020F0502020204030203" pitchFamily="34" charset="0"/>
              </a:rPr>
              <a:t>Amy a 8 ans</a:t>
            </a:r>
          </a:p>
          <a:p>
            <a:r>
              <a:rPr lang="fr-FR" sz="1600" dirty="0">
                <a:latin typeface="Lato" panose="020F0502020204030203" pitchFamily="34" charset="0"/>
                <a:ea typeface="Lato" panose="020F0502020204030203" pitchFamily="34" charset="0"/>
                <a:cs typeface="Lato" panose="020F0502020204030203" pitchFamily="34" charset="0"/>
              </a:rPr>
              <a:t>Refuse de suivre les consignes</a:t>
            </a:r>
          </a:p>
          <a:p>
            <a:r>
              <a:rPr lang="fr-FR" sz="1600" dirty="0">
                <a:latin typeface="Lato" panose="020F0502020204030203" pitchFamily="34" charset="0"/>
                <a:ea typeface="Lato" panose="020F0502020204030203" pitchFamily="34" charset="0"/>
                <a:cs typeface="Lato" panose="020F0502020204030203" pitchFamily="34" charset="0"/>
              </a:rPr>
              <a:t>Crie quand on la tient par la main</a:t>
            </a:r>
          </a:p>
          <a:p>
            <a:r>
              <a:rPr lang="fr-FR" sz="1600" dirty="0">
                <a:latin typeface="Lato" panose="020F0502020204030203" pitchFamily="34" charset="0"/>
                <a:ea typeface="Lato" panose="020F0502020204030203" pitchFamily="34" charset="0"/>
                <a:cs typeface="Lato" panose="020F0502020204030203" pitchFamily="34" charset="0"/>
              </a:rPr>
              <a:t>S’agite, erre sans but, griffonne en classe</a:t>
            </a:r>
          </a:p>
          <a:p>
            <a:r>
              <a:rPr lang="fr-FR" sz="1600" dirty="0">
                <a:latin typeface="Lato" panose="020F0502020204030203" pitchFamily="34" charset="0"/>
                <a:ea typeface="Lato" panose="020F0502020204030203" pitchFamily="34" charset="0"/>
                <a:cs typeface="Lato" panose="020F0502020204030203" pitchFamily="34" charset="0"/>
              </a:rPr>
              <a:t>« Raconte des histoires » sur ses dessins ou les événements de la journée</a:t>
            </a:r>
          </a:p>
          <a:p>
            <a:r>
              <a:rPr lang="fr-FR" sz="1600" dirty="0">
                <a:latin typeface="Lato" panose="020F0502020204030203" pitchFamily="34" charset="0"/>
                <a:ea typeface="Lato" panose="020F0502020204030203" pitchFamily="34" charset="0"/>
                <a:cs typeface="Lato" panose="020F0502020204030203" pitchFamily="34" charset="0"/>
              </a:rPr>
              <a:t>Regarde des vidéos de bricolage sur YouTube ou fait de beaux dessins en semant le désordre</a:t>
            </a:r>
          </a:p>
          <a:p>
            <a:r>
              <a:rPr lang="fr-FR" sz="1600" dirty="0">
                <a:latin typeface="Lato" panose="020F0502020204030203" pitchFamily="34" charset="0"/>
                <a:ea typeface="Lato" panose="020F0502020204030203" pitchFamily="34" charset="0"/>
                <a:cs typeface="Lato" panose="020F0502020204030203" pitchFamily="34" charset="0"/>
              </a:rPr>
              <a:t>Aime faire des randonnées dans les sentiers avec sa famille</a:t>
            </a:r>
          </a:p>
          <a:p>
            <a:r>
              <a:rPr lang="fr-FR" sz="1600" dirty="0">
                <a:latin typeface="Lato" panose="020F0502020204030203" pitchFamily="34" charset="0"/>
                <a:ea typeface="Lato" panose="020F0502020204030203" pitchFamily="34" charset="0"/>
                <a:cs typeface="Lato" panose="020F0502020204030203" pitchFamily="34" charset="0"/>
              </a:rPr>
              <a:t>A commencé à crier après son frère et à le frapper; elle se montre jalouse</a:t>
            </a:r>
          </a:p>
        </p:txBody>
      </p:sp>
      <p:sp>
        <p:nvSpPr>
          <p:cNvPr id="9" name="object 6">
            <a:extLst>
              <a:ext uri="{FF2B5EF4-FFF2-40B4-BE49-F238E27FC236}">
                <a16:creationId xmlns:a16="http://schemas.microsoft.com/office/drawing/2014/main" id="{B7A00DE7-806A-4521-A6E3-45F089F10D1F}"/>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D3B3553C-57C2-4D88-9CAA-E66623688B9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a:solidFill>
                  <a:schemeClr val="tx1"/>
                </a:solidFill>
                <a:latin typeface="Lato Heavy" panose="020F0502020204030203" pitchFamily="34" charset="0"/>
                <a:ea typeface="Lato Heavy" panose="020F0502020204030203" pitchFamily="34" charset="0"/>
                <a:cs typeface="Lato Heavy" panose="020F0502020204030203" pitchFamily="34" charset="0"/>
              </a:rPr>
              <a:t>55</a:t>
            </a:r>
            <a:endParaRPr sz="90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1" name="Rectangle 12">
            <a:extLst>
              <a:ext uri="{FF2B5EF4-FFF2-40B4-BE49-F238E27FC236}">
                <a16:creationId xmlns:a16="http://schemas.microsoft.com/office/drawing/2014/main" id="{AD17B602-AB81-4FA8-9B2B-AF11E6B63D3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2" name="Rectangle 12">
            <a:extLst>
              <a:ext uri="{FF2B5EF4-FFF2-40B4-BE49-F238E27FC236}">
                <a16:creationId xmlns:a16="http://schemas.microsoft.com/office/drawing/2014/main" id="{D6A33CFA-C24C-4B6E-A1CE-8E015F8EA58B}"/>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pic>
        <p:nvPicPr>
          <p:cNvPr id="8" name="Picture 7" descr="Icon&#10;&#10;Description automatically generated">
            <a:extLst>
              <a:ext uri="{FF2B5EF4-FFF2-40B4-BE49-F238E27FC236}">
                <a16:creationId xmlns:a16="http://schemas.microsoft.com/office/drawing/2014/main" id="{CC26BAE0-9A09-4651-A316-CFE71862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01" y="1500957"/>
            <a:ext cx="959381" cy="1024691"/>
          </a:xfrm>
          <a:prstGeom prst="rect">
            <a:avLst/>
          </a:prstGeom>
        </p:spPr>
      </p:pic>
      <p:cxnSp>
        <p:nvCxnSpPr>
          <p:cNvPr id="14" name="Straight Connector 13">
            <a:extLst>
              <a:ext uri="{FF2B5EF4-FFF2-40B4-BE49-F238E27FC236}">
                <a16:creationId xmlns:a16="http://schemas.microsoft.com/office/drawing/2014/main" id="{212AA6B9-2F65-44EC-9E85-717CC19DBB0E}"/>
              </a:ext>
            </a:extLst>
          </p:cNvPr>
          <p:cNvCxnSpPr>
            <a:cxnSpLocks/>
          </p:cNvCxnSpPr>
          <p:nvPr/>
        </p:nvCxnSpPr>
        <p:spPr>
          <a:xfrm>
            <a:off x="625679" y="2640544"/>
            <a:ext cx="4231547" cy="0"/>
          </a:xfrm>
          <a:prstGeom prst="line">
            <a:avLst/>
          </a:prstGeom>
          <a:ln>
            <a:solidFill>
              <a:srgbClr val="F8CC3D"/>
            </a:solidFill>
          </a:ln>
        </p:spPr>
        <p:style>
          <a:lnRef idx="3">
            <a:schemeClr val="accent4"/>
          </a:lnRef>
          <a:fillRef idx="0">
            <a:schemeClr val="accent4"/>
          </a:fillRef>
          <a:effectRef idx="2">
            <a:schemeClr val="accent4"/>
          </a:effectRef>
          <a:fontRef idx="minor">
            <a:schemeClr val="tx1"/>
          </a:fontRef>
        </p:style>
      </p:cxnSp>
      <p:sp>
        <p:nvSpPr>
          <p:cNvPr id="13" name="Content Placeholder 3">
            <a:extLst>
              <a:ext uri="{FF2B5EF4-FFF2-40B4-BE49-F238E27FC236}">
                <a16:creationId xmlns:a16="http://schemas.microsoft.com/office/drawing/2014/main" id="{6CD641A5-D1FF-4ADC-88B7-BD9B9A18BD47}"/>
              </a:ext>
            </a:extLst>
          </p:cNvPr>
          <p:cNvSpPr>
            <a:spLocks noGrp="1"/>
          </p:cNvSpPr>
          <p:nvPr>
            <p:ph sz="half" idx="2"/>
          </p:nvPr>
        </p:nvSpPr>
        <p:spPr>
          <a:xfrm>
            <a:off x="5098806" y="2769353"/>
            <a:ext cx="4867276" cy="3927966"/>
          </a:xfrm>
        </p:spPr>
        <p:txBody>
          <a:bodyPr>
            <a:noAutofit/>
          </a:bodyPr>
          <a:lstStyle/>
          <a:p>
            <a:r>
              <a:rPr lang="fr-FR" sz="1400" dirty="0">
                <a:latin typeface="Lato" panose="020F0502020204030203" pitchFamily="34" charset="0"/>
                <a:ea typeface="Lato" panose="020F0502020204030203" pitchFamily="34" charset="0"/>
                <a:cs typeface="Lato" panose="020F0502020204030203" pitchFamily="34" charset="0"/>
              </a:rPr>
              <a:t>Bill a 17 ans</a:t>
            </a:r>
          </a:p>
          <a:p>
            <a:r>
              <a:rPr lang="fr-FR" sz="1400" dirty="0">
                <a:latin typeface="Lato" panose="020F0502020204030203" pitchFamily="34" charset="0"/>
                <a:ea typeface="Lato" panose="020F0502020204030203" pitchFamily="34" charset="0"/>
                <a:cs typeface="Lato" panose="020F0502020204030203" pitchFamily="34" charset="0"/>
              </a:rPr>
              <a:t>Est enjoué, sociable et aime faire rire les autres</a:t>
            </a:r>
          </a:p>
          <a:p>
            <a:r>
              <a:rPr lang="fr-FR" sz="1400" dirty="0">
                <a:latin typeface="Lato" panose="020F0502020204030203" pitchFamily="34" charset="0"/>
                <a:ea typeface="Lato" panose="020F0502020204030203" pitchFamily="34" charset="0"/>
                <a:cs typeface="Lato" panose="020F0502020204030203" pitchFamily="34" charset="0"/>
              </a:rPr>
              <a:t>Est apprécié à l’école par ses camarades et le personnel</a:t>
            </a:r>
          </a:p>
          <a:p>
            <a:r>
              <a:rPr lang="fr-FR" sz="1400" dirty="0">
                <a:latin typeface="Lato" panose="020F0502020204030203" pitchFamily="34" charset="0"/>
                <a:ea typeface="Lato" panose="020F0502020204030203" pitchFamily="34" charset="0"/>
                <a:cs typeface="Lato" panose="020F0502020204030203" pitchFamily="34" charset="0"/>
              </a:rPr>
              <a:t>Dernièrement, a participé à des farces faites à des enseignants</a:t>
            </a:r>
          </a:p>
          <a:p>
            <a:r>
              <a:rPr lang="fr-FR" sz="1400" dirty="0">
                <a:latin typeface="Lato" panose="020F0502020204030203" pitchFamily="34" charset="0"/>
                <a:ea typeface="Lato" panose="020F0502020204030203" pitchFamily="34" charset="0"/>
                <a:cs typeface="Lato" panose="020F0502020204030203" pitchFamily="34" charset="0"/>
              </a:rPr>
              <a:t>A pris le « blâme » pour toutes les farces</a:t>
            </a:r>
          </a:p>
          <a:p>
            <a:r>
              <a:rPr lang="fr-FR" sz="1400" dirty="0">
                <a:latin typeface="Lato" panose="020F0502020204030203" pitchFamily="34" charset="0"/>
                <a:ea typeface="Lato" panose="020F0502020204030203" pitchFamily="34" charset="0"/>
                <a:cs typeface="Lato" panose="020F0502020204030203" pitchFamily="34" charset="0"/>
              </a:rPr>
              <a:t>Peut être « adroit » avec un coffre à outils, après avoir vu ses parents toute sa vie se servir d’outils autour de la maison</a:t>
            </a:r>
          </a:p>
          <a:p>
            <a:r>
              <a:rPr lang="fr-FR" sz="1400" dirty="0">
                <a:latin typeface="Lato" panose="020F0502020204030203" pitchFamily="34" charset="0"/>
                <a:ea typeface="Lato" panose="020F0502020204030203" pitchFamily="34" charset="0"/>
                <a:cs typeface="Lato" panose="020F0502020204030203" pitchFamily="34" charset="0"/>
              </a:rPr>
              <a:t>S’intéresse aux voitures – envisage de devenir mécanicien</a:t>
            </a:r>
          </a:p>
          <a:p>
            <a:r>
              <a:rPr lang="fr-FR" sz="1400" dirty="0">
                <a:latin typeface="Lato" panose="020F0502020204030203" pitchFamily="34" charset="0"/>
                <a:ea typeface="Lato" panose="020F0502020204030203" pitchFamily="34" charset="0"/>
                <a:cs typeface="Lato" panose="020F0502020204030203" pitchFamily="34" charset="0"/>
              </a:rPr>
              <a:t>À maintes reprises, ne s’est pas présenté à ses séances de mentorat à l’atelier de débosselage</a:t>
            </a:r>
          </a:p>
          <a:p>
            <a:r>
              <a:rPr lang="fr-FR" sz="1400" dirty="0">
                <a:latin typeface="Lato" panose="020F0502020204030203" pitchFamily="34" charset="0"/>
                <a:ea typeface="Lato" panose="020F0502020204030203" pitchFamily="34" charset="0"/>
                <a:cs typeface="Lato" panose="020F0502020204030203" pitchFamily="34" charset="0"/>
              </a:rPr>
              <a:t>A des relations sexuelles non protégées avec sa petite amie</a:t>
            </a:r>
          </a:p>
          <a:p>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15" name="Picture 14" descr="Icon&#10;&#10;Description automatically generated">
            <a:extLst>
              <a:ext uri="{FF2B5EF4-FFF2-40B4-BE49-F238E27FC236}">
                <a16:creationId xmlns:a16="http://schemas.microsoft.com/office/drawing/2014/main" id="{BC91C4E6-1D49-4861-A00E-8C28F79B0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52" y="1295757"/>
            <a:ext cx="1169126" cy="1229891"/>
          </a:xfrm>
          <a:prstGeom prst="rect">
            <a:avLst/>
          </a:prstGeom>
        </p:spPr>
      </p:pic>
      <p:cxnSp>
        <p:nvCxnSpPr>
          <p:cNvPr id="16" name="Straight Connector 15">
            <a:extLst>
              <a:ext uri="{FF2B5EF4-FFF2-40B4-BE49-F238E27FC236}">
                <a16:creationId xmlns:a16="http://schemas.microsoft.com/office/drawing/2014/main" id="{EBE5E9B2-8040-4120-B41F-C4D18B974C48}"/>
              </a:ext>
            </a:extLst>
          </p:cNvPr>
          <p:cNvCxnSpPr>
            <a:cxnSpLocks/>
          </p:cNvCxnSpPr>
          <p:nvPr/>
        </p:nvCxnSpPr>
        <p:spPr>
          <a:xfrm>
            <a:off x="5180641" y="2640544"/>
            <a:ext cx="4617700" cy="0"/>
          </a:xfrm>
          <a:prstGeom prst="line">
            <a:avLst/>
          </a:prstGeom>
          <a:ln>
            <a:solidFill>
              <a:srgbClr val="F8CC3D"/>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82916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22CE-F9E1-4AC9-9708-E0B00A141B99}"/>
              </a:ext>
            </a:extLst>
          </p:cNvPr>
          <p:cNvSpPr>
            <a:spLocks noGrp="1"/>
          </p:cNvSpPr>
          <p:nvPr>
            <p:ph type="title"/>
          </p:nvPr>
        </p:nvSpPr>
        <p:spPr>
          <a:xfrm>
            <a:off x="510205" y="297026"/>
            <a:ext cx="10515600" cy="1325563"/>
          </a:xfrm>
        </p:spPr>
        <p:txBody>
          <a:bodyPr/>
          <a:lstStyle/>
          <a:p>
            <a:r>
              <a:rPr lang="en-US" dirty="0">
                <a:latin typeface="Brandon Grotesque Bold" panose="020B0803020203060202" pitchFamily="34" charset="0"/>
              </a:rPr>
              <a:t>Notre </a:t>
            </a:r>
            <a:r>
              <a:rPr lang="en-US" dirty="0" err="1">
                <a:latin typeface="Brandon Grotesque Bold" panose="020B0803020203060202" pitchFamily="34" charset="0"/>
              </a:rPr>
              <a:t>liste</a:t>
            </a:r>
            <a:r>
              <a:rPr lang="en-US" dirty="0">
                <a:latin typeface="Brandon Grotesque Bold" panose="020B0803020203060202" pitchFamily="34" charset="0"/>
              </a:rPr>
              <a:t> de </a:t>
            </a:r>
            <a:r>
              <a:rPr lang="en-US" dirty="0" err="1">
                <a:latin typeface="Brandon Grotesque Bold" panose="020B0803020203060202" pitchFamily="34" charset="0"/>
              </a:rPr>
              <a:t>ressources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8747E183-6011-48F7-925B-9F5C60D088D5}"/>
              </a:ext>
            </a:extLst>
          </p:cNvPr>
          <p:cNvSpPr>
            <a:spLocks noGrp="1"/>
          </p:cNvSpPr>
          <p:nvPr>
            <p:ph idx="1"/>
          </p:nvPr>
        </p:nvSpPr>
        <p:spPr>
          <a:xfrm>
            <a:off x="510205" y="2016103"/>
            <a:ext cx="10515600" cy="4351338"/>
          </a:xfrm>
        </p:spPr>
        <p:txBody>
          <a:bodyPr>
            <a:norm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 action="ppaction://noaction"/>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 action="ppaction://noaction"/>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 action="ppaction://noaction"/>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 action="ppaction://noaction"/>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 action="ppaction://noaction"/>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 action="ppaction://noaction"/>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hlinkClick r:id="" action="ppaction://noaction"/>
            </a:endParaRPr>
          </a:p>
          <a:p>
            <a:pPr marL="0" indent="0" algn="ctr">
              <a:buNone/>
            </a:pPr>
            <a:r>
              <a:rPr lang="en-US" sz="2000" dirty="0">
                <a:latin typeface="Lato" panose="020F0502020204030203" pitchFamily="34" charset="0"/>
                <a:ea typeface="Lato" panose="020F0502020204030203" pitchFamily="34" charset="0"/>
                <a:cs typeface="Lato" panose="020F0502020204030203" pitchFamily="34" charset="0"/>
                <a:hlinkClick r:id="" action="ppaction://noaction"/>
              </a:rPr>
              <a:t>https://www.surreyplace.ca/rsc-fasd-resource-list/</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object 6">
            <a:extLst>
              <a:ext uri="{FF2B5EF4-FFF2-40B4-BE49-F238E27FC236}">
                <a16:creationId xmlns:a16="http://schemas.microsoft.com/office/drawing/2014/main" id="{80166CFC-859E-4C9A-B1AC-3F33B7844695}"/>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5" name="object 7">
            <a:extLst>
              <a:ext uri="{FF2B5EF4-FFF2-40B4-BE49-F238E27FC236}">
                <a16:creationId xmlns:a16="http://schemas.microsoft.com/office/drawing/2014/main" id="{776CB935-5C41-4033-8C27-0F4130F2049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D589E6B8-05D3-4559-B40C-BA077B06CA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C12F655E-CD7B-4B9F-8F63-B426C30B3B3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8" name="object 7">
            <a:extLst>
              <a:ext uri="{FF2B5EF4-FFF2-40B4-BE49-F238E27FC236}">
                <a16:creationId xmlns:a16="http://schemas.microsoft.com/office/drawing/2014/main" id="{400E1B2E-411D-4FF7-BBF0-93E9D188B7D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pic>
        <p:nvPicPr>
          <p:cNvPr id="16" name="Picture 15">
            <a:extLst>
              <a:ext uri="{FF2B5EF4-FFF2-40B4-BE49-F238E27FC236}">
                <a16:creationId xmlns:a16="http://schemas.microsoft.com/office/drawing/2014/main" id="{60224019-957C-42FA-BA74-D6DB266EB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33" y="1970825"/>
            <a:ext cx="2734943" cy="3515575"/>
          </a:xfrm>
          <a:prstGeom prst="rect">
            <a:avLst/>
          </a:prstGeom>
        </p:spPr>
      </p:pic>
    </p:spTree>
    <p:extLst>
      <p:ext uri="{BB962C8B-B14F-4D97-AF65-F5344CB8AC3E}">
        <p14:creationId xmlns:p14="http://schemas.microsoft.com/office/powerpoint/2010/main" val="1119253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22CE-F9E1-4AC9-9708-E0B00A141B99}"/>
              </a:ext>
            </a:extLst>
          </p:cNvPr>
          <p:cNvSpPr>
            <a:spLocks noGrp="1"/>
          </p:cNvSpPr>
          <p:nvPr>
            <p:ph type="title"/>
          </p:nvPr>
        </p:nvSpPr>
        <p:spPr>
          <a:xfrm>
            <a:off x="510205" y="297026"/>
            <a:ext cx="10515600" cy="1325563"/>
          </a:xfrm>
        </p:spPr>
        <p:txBody>
          <a:bodyPr/>
          <a:lstStyle/>
          <a:p>
            <a:r>
              <a:rPr lang="en-US" dirty="0">
                <a:latin typeface="Brandon Grotesque Bold" panose="020B0803020203060202" pitchFamily="34" charset="0"/>
              </a:rPr>
              <a:t>Module </a:t>
            </a:r>
            <a:r>
              <a:rPr lang="en-US" dirty="0" err="1">
                <a:latin typeface="Brandon Grotesque Bold" panose="020B0803020203060202" pitchFamily="34" charset="0"/>
              </a:rPr>
              <a:t>d’apprentissage</a:t>
            </a:r>
            <a:r>
              <a:rPr lang="en-US" dirty="0">
                <a:latin typeface="Brandon Grotesque Bold" panose="020B0803020203060202" pitchFamily="34" charset="0"/>
              </a:rPr>
              <a:t> </a:t>
            </a:r>
            <a:r>
              <a:rPr lang="en-US" dirty="0" err="1">
                <a:latin typeface="Brandon Grotesque Bold" panose="020B0803020203060202" pitchFamily="34" charset="0"/>
              </a:rPr>
              <a:t>en</a:t>
            </a:r>
            <a:r>
              <a:rPr lang="en-US" dirty="0">
                <a:latin typeface="Brandon Grotesque Bold" panose="020B0803020203060202" pitchFamily="34" charset="0"/>
              </a:rPr>
              <a:t> </a:t>
            </a:r>
            <a:r>
              <a:rPr lang="en-US" dirty="0" err="1">
                <a:latin typeface="Brandon Grotesque Bold" panose="020B0803020203060202" pitchFamily="34" charset="0"/>
              </a:rPr>
              <a:t>ligne</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8747E183-6011-48F7-925B-9F5C60D088D5}"/>
              </a:ext>
            </a:extLst>
          </p:cNvPr>
          <p:cNvSpPr>
            <a:spLocks noGrp="1"/>
          </p:cNvSpPr>
          <p:nvPr>
            <p:ph idx="1"/>
          </p:nvPr>
        </p:nvSpPr>
        <p:spPr>
          <a:xfrm>
            <a:off x="510205" y="2016103"/>
            <a:ext cx="10515600" cy="4351338"/>
          </a:xfrm>
        </p:spPr>
        <p:txBody>
          <a:bodyPr>
            <a:normAutofit/>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Le Trouble du spectre de l’alcoolisation fœtale (TSAF) – de l’autre côté</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Ce cours offre aux aidants des outils pour tirer parti de leurs points forts et enrichir leurs connaissances sur le TSAF. Il porte sur les défis et les victoires qui meublent le quotidien des personnes s’occupant de leurs enfants et offre des stratégies et des ressources pour les aider dans leur parcours.</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1800" dirty="0">
                <a:latin typeface="Lato" panose="020F0502020204030203" pitchFamily="34" charset="0"/>
                <a:ea typeface="Lato" panose="020F0502020204030203" pitchFamily="34" charset="0"/>
                <a:cs typeface="Lato" panose="020F0502020204030203" pitchFamily="34" charset="0"/>
                <a:hlinkClick r:id="rId3"/>
              </a:rPr>
              <a:t>https://rockonlearn.ca/courses/le-trouble-du-spectre-de-lalcoolisation-foetale-tsaf-de-lautre-cote/</a:t>
            </a:r>
            <a:endParaRPr lang="fr-FR"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object 6">
            <a:extLst>
              <a:ext uri="{FF2B5EF4-FFF2-40B4-BE49-F238E27FC236}">
                <a16:creationId xmlns:a16="http://schemas.microsoft.com/office/drawing/2014/main" id="{80166CFC-859E-4C9A-B1AC-3F33B7844695}"/>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5" name="object 7">
            <a:extLst>
              <a:ext uri="{FF2B5EF4-FFF2-40B4-BE49-F238E27FC236}">
                <a16:creationId xmlns:a16="http://schemas.microsoft.com/office/drawing/2014/main" id="{776CB935-5C41-4033-8C27-0F4130F2049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D589E6B8-05D3-4559-B40C-BA077B06CAFE}"/>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C12F655E-CD7B-4B9F-8F63-B426C30B3B3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8" name="object 7">
            <a:extLst>
              <a:ext uri="{FF2B5EF4-FFF2-40B4-BE49-F238E27FC236}">
                <a16:creationId xmlns:a16="http://schemas.microsoft.com/office/drawing/2014/main" id="{400E1B2E-411D-4FF7-BBF0-93E9D188B7D6}"/>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2919416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6C9C-DA39-43CB-AE50-77C034263208}"/>
              </a:ext>
            </a:extLst>
          </p:cNvPr>
          <p:cNvSpPr>
            <a:spLocks noGrp="1"/>
          </p:cNvSpPr>
          <p:nvPr>
            <p:ph type="title"/>
          </p:nvPr>
        </p:nvSpPr>
        <p:spPr>
          <a:xfrm>
            <a:off x="529555" y="297426"/>
            <a:ext cx="10515600" cy="1325563"/>
          </a:xfrm>
        </p:spPr>
        <p:txBody>
          <a:bodyPr/>
          <a:lstStyle/>
          <a:p>
            <a:r>
              <a:rPr lang="fr-FR" dirty="0">
                <a:latin typeface="Brandon Grotesque Bold" panose="020B0803020203060202" pitchFamily="34" charset="0"/>
              </a:rPr>
              <a:t>Votre travailleur formé en TSAF</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51E36EBE-564F-4F54-8D21-608079E4E386}"/>
              </a:ext>
            </a:extLst>
          </p:cNvPr>
          <p:cNvSpPr>
            <a:spLocks noGrp="1"/>
          </p:cNvSpPr>
          <p:nvPr>
            <p:ph idx="1"/>
          </p:nvPr>
        </p:nvSpPr>
        <p:spPr>
          <a:xfrm>
            <a:off x="504825" y="2440974"/>
            <a:ext cx="7515223" cy="4351338"/>
          </a:xfrm>
        </p:spPr>
        <p:txBody>
          <a:bodyPr>
            <a:normAutofit/>
          </a:bodyPr>
          <a:lstStyle/>
          <a:p>
            <a:pPr marL="0" indent="0">
              <a:buNone/>
            </a:pPr>
            <a:r>
              <a:rPr lang="fr-FR" sz="2000" dirty="0">
                <a:latin typeface="Lato" panose="020F0502020204030203" pitchFamily="34" charset="0"/>
                <a:ea typeface="Lato" panose="020F0502020204030203" pitchFamily="34" charset="0"/>
                <a:cs typeface="Lato" panose="020F0502020204030203" pitchFamily="34" charset="0"/>
              </a:rPr>
              <a:t>Si ce n’est pas déjà fait, communiquez avec le travailleur formé en TSAF de votre secteur.</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Vous pouvez trouver ses coordonnées en consultant :</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TSAF Ontario - </a:t>
            </a:r>
            <a:r>
              <a:rPr lang="fr-FR" sz="2000" dirty="0">
                <a:latin typeface="Lato" panose="020F0502020204030203" pitchFamily="34" charset="0"/>
                <a:ea typeface="Lato" panose="020F0502020204030203" pitchFamily="34" charset="0"/>
                <a:cs typeface="Lato" panose="020F0502020204030203" pitchFamily="34" charset="0"/>
                <a:hlinkClick r:id="rId2"/>
              </a:rPr>
              <a:t>https://www.fasdinfotsaf.ca/fr/</a:t>
            </a: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Il suffit que l’on soupçonne un TSAF chez votre enfant ou votre jeune pour recevoir ce service.</a:t>
            </a:r>
          </a:p>
        </p:txBody>
      </p:sp>
      <p:sp>
        <p:nvSpPr>
          <p:cNvPr id="8" name="object 6">
            <a:extLst>
              <a:ext uri="{FF2B5EF4-FFF2-40B4-BE49-F238E27FC236}">
                <a16:creationId xmlns:a16="http://schemas.microsoft.com/office/drawing/2014/main" id="{EE272207-8051-42D3-933C-83CB65F704AD}"/>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5B369451-F3A3-496D-B33C-C4273702096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58</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393469FF-A165-4145-BDBE-94CCBDFF960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F3C4772A-6A31-4C85-9B71-8C538BDF1AA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239128CD-6316-4D34-A154-1C0A64F16A7A}"/>
              </a:ext>
            </a:extLst>
          </p:cNvPr>
          <p:cNvSpPr/>
          <p:nvPr/>
        </p:nvSpPr>
        <p:spPr>
          <a:xfrm>
            <a:off x="616917" y="1820617"/>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1660659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D9DD-AF31-43B1-A1D8-B9D8954925B8}"/>
              </a:ext>
            </a:extLst>
          </p:cNvPr>
          <p:cNvSpPr>
            <a:spLocks noGrp="1"/>
          </p:cNvSpPr>
          <p:nvPr>
            <p:ph type="title"/>
          </p:nvPr>
        </p:nvSpPr>
        <p:spPr>
          <a:xfrm>
            <a:off x="481930" y="600874"/>
            <a:ext cx="10515600" cy="1325563"/>
          </a:xfrm>
        </p:spPr>
        <p:txBody>
          <a:bodyPr/>
          <a:lstStyle/>
          <a:p>
            <a:r>
              <a:rPr lang="fr-FR" dirty="0">
                <a:latin typeface="Brandon Grotesque Bold" panose="020B0803020203060202" pitchFamily="34" charset="0"/>
              </a:rPr>
              <a:t>Groupes de soutien pour les familles</a:t>
            </a:r>
            <a:br>
              <a:rPr lang="fr-FR" dirty="0">
                <a:latin typeface="Brandon Grotesque Bold" panose="020B0803020203060202" pitchFamily="34" charset="0"/>
              </a:rPr>
            </a:br>
            <a:r>
              <a:rPr lang="fr-FR" dirty="0">
                <a:latin typeface="Brandon Grotesque Bold" panose="020B0803020203060202" pitchFamily="34" charset="0"/>
              </a:rPr>
              <a:t>et les aidants touchés par le TSAF</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F63D5905-8ED3-4CC2-A703-A2C5EE5BA953}"/>
              </a:ext>
            </a:extLst>
          </p:cNvPr>
          <p:cNvSpPr>
            <a:spLocks noGrp="1"/>
          </p:cNvSpPr>
          <p:nvPr>
            <p:ph idx="1"/>
          </p:nvPr>
        </p:nvSpPr>
        <p:spPr>
          <a:xfrm>
            <a:off x="500980" y="2619835"/>
            <a:ext cx="8119143" cy="4351338"/>
          </a:xfrm>
        </p:spPr>
        <p:txBody>
          <a:bodyPr>
            <a:normAutofit/>
          </a:bodyPr>
          <a:lstStyle/>
          <a:p>
            <a:pPr marL="0" indent="0">
              <a:buNone/>
            </a:pPr>
            <a:r>
              <a:rPr lang="fr-FR" sz="2000" dirty="0">
                <a:latin typeface="Lato" panose="020F0502020204030203" pitchFamily="34" charset="0"/>
                <a:ea typeface="Lato" panose="020F0502020204030203" pitchFamily="34" charset="0"/>
                <a:cs typeface="Lato" panose="020F0502020204030203" pitchFamily="34" charset="0"/>
              </a:rPr>
              <a:t>Trouvez celui qui se trouve le plus près de chez vous en consultant :</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TSAF Ontario - </a:t>
            </a:r>
            <a:r>
              <a:rPr lang="fr-FR" sz="2000" dirty="0">
                <a:latin typeface="Lato" panose="020F0502020204030203" pitchFamily="34" charset="0"/>
                <a:ea typeface="Lato" panose="020F0502020204030203" pitchFamily="34" charset="0"/>
                <a:cs typeface="Lato" panose="020F0502020204030203" pitchFamily="34" charset="0"/>
                <a:hlinkClick r:id="rId2"/>
              </a:rPr>
              <a:t>https://www.fasdinfotsaf.ca/fr/</a:t>
            </a: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Ces groupes offrent « une occasion d’être accompagné, d’échanger de l’information, de recevoir un soutien moral et de participer à des activités de sensibilisation »</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602D30B2-3A52-4C1B-B5C9-920776D7876C}"/>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D11DDA16-5F67-421B-9C4E-D87D0ABB0FC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59</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Rectangle 12">
            <a:extLst>
              <a:ext uri="{FF2B5EF4-FFF2-40B4-BE49-F238E27FC236}">
                <a16:creationId xmlns:a16="http://schemas.microsoft.com/office/drawing/2014/main" id="{68E30432-EF5A-471F-B5C0-2C72A002FA11}"/>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1" name="Rectangle 12">
            <a:extLst>
              <a:ext uri="{FF2B5EF4-FFF2-40B4-BE49-F238E27FC236}">
                <a16:creationId xmlns:a16="http://schemas.microsoft.com/office/drawing/2014/main" id="{8BED2819-32C6-4D69-B5EE-8B82E66CD87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2" name="object 7">
            <a:extLst>
              <a:ext uri="{FF2B5EF4-FFF2-40B4-BE49-F238E27FC236}">
                <a16:creationId xmlns:a16="http://schemas.microsoft.com/office/drawing/2014/main" id="{0DDA5F12-0597-4A69-97D0-A3AE6E7F6724}"/>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Tree>
    <p:extLst>
      <p:ext uri="{BB962C8B-B14F-4D97-AF65-F5344CB8AC3E}">
        <p14:creationId xmlns:p14="http://schemas.microsoft.com/office/powerpoint/2010/main" val="396047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C31-FA25-4594-A315-6D3FD6390CAF}"/>
              </a:ext>
            </a:extLst>
          </p:cNvPr>
          <p:cNvSpPr>
            <a:spLocks noGrp="1"/>
          </p:cNvSpPr>
          <p:nvPr>
            <p:ph type="title"/>
          </p:nvPr>
        </p:nvSpPr>
        <p:spPr>
          <a:xfrm>
            <a:off x="504372" y="347251"/>
            <a:ext cx="10515600" cy="1325563"/>
          </a:xfrm>
        </p:spPr>
        <p:txBody>
          <a:bodyPr/>
          <a:lstStyle/>
          <a:p>
            <a:r>
              <a:rPr lang="fr-FR" dirty="0">
                <a:latin typeface="Brandon Grotesque Bold" panose="020B0803020203060202" pitchFamily="34" charset="0"/>
              </a:rPr>
              <a:t>Concentrez-vous sur les points forts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3F2C92D5-ECC6-46ED-AA6E-800C7D0FBFAA}"/>
              </a:ext>
            </a:extLst>
          </p:cNvPr>
          <p:cNvSpPr>
            <a:spLocks noGrp="1"/>
          </p:cNvSpPr>
          <p:nvPr>
            <p:ph idx="1"/>
          </p:nvPr>
        </p:nvSpPr>
        <p:spPr>
          <a:xfrm>
            <a:off x="504825" y="2419349"/>
            <a:ext cx="8370722" cy="3833813"/>
          </a:xfrm>
        </p:spPr>
        <p:txBody>
          <a:bodyPr>
            <a:normAutofit fontScale="92500" lnSpcReduction="10000"/>
          </a:bodyPr>
          <a:lstStyle/>
          <a:p>
            <a:r>
              <a:rPr lang="fr-FR" sz="2000" dirty="0">
                <a:latin typeface="Lato" panose="020F0502020204030203" pitchFamily="34" charset="0"/>
                <a:ea typeface="Lato" panose="020F0502020204030203" pitchFamily="34" charset="0"/>
                <a:cs typeface="Lato" panose="020F0502020204030203" pitchFamily="34" charset="0"/>
              </a:rPr>
              <a:t>Mettez l’accent sur les points forts de l’enfant lorsque vous lui parlez</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Il doit connaître ses points forts lorsqu’il discute avec les enseignants et les employeurs</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Renforcez sa confiance en soi – l’enfant sera plus enclin à essayer de nouvelles choses, à être motivé</a:t>
            </a:r>
            <a:endParaRPr lang="en-US" sz="2000" dirty="0">
              <a:latin typeface="Lato" panose="020F0502020204030203" pitchFamily="34" charset="0"/>
              <a:ea typeface="Lato" panose="020F0502020204030203" pitchFamily="34" charset="0"/>
              <a:cs typeface="Lato" panose="020F0502020204030203" pitchFamily="34" charset="0"/>
            </a:endParaRPr>
          </a:p>
          <a:p>
            <a:pPr lvl="1"/>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Intéressez-vous à ses centres d’intérêt</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Les centres d’intérêt deviennent des points forts, surtout avec votre soutien</a:t>
            </a:r>
            <a:endParaRPr lang="en-US" sz="2000" dirty="0">
              <a:latin typeface="Lato" panose="020F0502020204030203" pitchFamily="34" charset="0"/>
              <a:ea typeface="Lato" panose="020F0502020204030203" pitchFamily="34" charset="0"/>
              <a:cs typeface="Lato" panose="020F0502020204030203" pitchFamily="34" charset="0"/>
            </a:endParaRPr>
          </a:p>
          <a:p>
            <a:pPr lvl="1"/>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Heavy" panose="020F0502020204030203" pitchFamily="34" charset="0"/>
                <a:ea typeface="Lato Heavy" panose="020F0502020204030203" pitchFamily="34" charset="0"/>
                <a:cs typeface="Lato Heavy" panose="020F0502020204030203" pitchFamily="34" charset="0"/>
              </a:rPr>
              <a:t>Informez ses enseignants, aides-enseignants, entraîneurs de ses points forts et de ses centres d’intérêt</a:t>
            </a:r>
            <a:endParaRPr lang="en-US" sz="2000" dirty="0">
              <a:latin typeface="Lato Heavy" panose="020F0502020204030203" pitchFamily="34" charset="0"/>
              <a:ea typeface="Lato Heavy" panose="020F0502020204030203" pitchFamily="34" charset="0"/>
              <a:cs typeface="Lato Heavy" panose="020F0502020204030203" pitchFamily="34" charset="0"/>
            </a:endParaRPr>
          </a:p>
          <a:p>
            <a:pPr lvl="1"/>
            <a:r>
              <a:rPr lang="fr-FR" sz="2000" dirty="0">
                <a:latin typeface="Lato Heavy" panose="020F0502020204030203" pitchFamily="34" charset="0"/>
                <a:ea typeface="Lato Heavy" panose="020F0502020204030203" pitchFamily="34" charset="0"/>
                <a:cs typeface="Lato Heavy" panose="020F0502020204030203" pitchFamily="34" charset="0"/>
              </a:rPr>
              <a:t>Remettez-leur la feuille « Tout savoir sur moi » (sur la liste de ressources)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5" name="object 7">
            <a:extLst>
              <a:ext uri="{FF2B5EF4-FFF2-40B4-BE49-F238E27FC236}">
                <a16:creationId xmlns:a16="http://schemas.microsoft.com/office/drawing/2014/main" id="{C1F3425E-6FDC-4336-A543-58856FE6B919}"/>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
        <p:nvSpPr>
          <p:cNvPr id="7" name="object 6">
            <a:extLst>
              <a:ext uri="{FF2B5EF4-FFF2-40B4-BE49-F238E27FC236}">
                <a16:creationId xmlns:a16="http://schemas.microsoft.com/office/drawing/2014/main" id="{50AF5EA7-09E6-49E2-A4D8-A58024CA201A}"/>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10" name="object 7">
            <a:extLst>
              <a:ext uri="{FF2B5EF4-FFF2-40B4-BE49-F238E27FC236}">
                <a16:creationId xmlns:a16="http://schemas.microsoft.com/office/drawing/2014/main" id="{C34E2D3E-9EB3-41FB-9EDF-FC8BB30DA9AF}"/>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a:t>
            </a: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Rectangle 12">
            <a:extLst>
              <a:ext uri="{FF2B5EF4-FFF2-40B4-BE49-F238E27FC236}">
                <a16:creationId xmlns:a16="http://schemas.microsoft.com/office/drawing/2014/main" id="{A2B50749-9FAF-4352-9916-E07A56F278A2}"/>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4" name="Rectangle 12">
            <a:extLst>
              <a:ext uri="{FF2B5EF4-FFF2-40B4-BE49-F238E27FC236}">
                <a16:creationId xmlns:a16="http://schemas.microsoft.com/office/drawing/2014/main" id="{FFC32556-90AF-483D-85C2-333D1B86968C}"/>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pic>
        <p:nvPicPr>
          <p:cNvPr id="12" name="Picture 11">
            <a:extLst>
              <a:ext uri="{FF2B5EF4-FFF2-40B4-BE49-F238E27FC236}">
                <a16:creationId xmlns:a16="http://schemas.microsoft.com/office/drawing/2014/main" id="{728ECB7F-D4A4-4B31-82FD-1919D11F5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5547" y="5486400"/>
            <a:ext cx="388351" cy="388351"/>
          </a:xfrm>
          <a:prstGeom prst="rect">
            <a:avLst/>
          </a:prstGeom>
        </p:spPr>
      </p:pic>
    </p:spTree>
    <p:extLst>
      <p:ext uri="{BB962C8B-B14F-4D97-AF65-F5344CB8AC3E}">
        <p14:creationId xmlns:p14="http://schemas.microsoft.com/office/powerpoint/2010/main" val="2855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780D-8A81-48C3-B859-EDFA2B746878}"/>
              </a:ext>
            </a:extLst>
          </p:cNvPr>
          <p:cNvSpPr>
            <a:spLocks noGrp="1"/>
          </p:cNvSpPr>
          <p:nvPr>
            <p:ph type="title"/>
          </p:nvPr>
        </p:nvSpPr>
        <p:spPr>
          <a:xfrm>
            <a:off x="485775" y="604838"/>
            <a:ext cx="8107080" cy="1325563"/>
          </a:xfrm>
        </p:spPr>
        <p:txBody>
          <a:bodyPr>
            <a:normAutofit fontScale="90000"/>
          </a:bodyPr>
          <a:lstStyle/>
          <a:p>
            <a:r>
              <a:rPr lang="fr-FR" dirty="0">
                <a:latin typeface="Brandon Grotesque Bold" panose="020B0803020203060202" pitchFamily="34" charset="0"/>
              </a:rPr>
              <a:t>Les parents-substituts non autochtones qui s’occupent d’enfants autochtones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83E5D32C-6BE2-48DE-B95D-EF58EDB6F0B2}"/>
              </a:ext>
            </a:extLst>
          </p:cNvPr>
          <p:cNvSpPr>
            <a:spLocks noGrp="1"/>
          </p:cNvSpPr>
          <p:nvPr>
            <p:ph idx="1"/>
          </p:nvPr>
        </p:nvSpPr>
        <p:spPr>
          <a:xfrm>
            <a:off x="1429140" y="2815038"/>
            <a:ext cx="7307510" cy="3361924"/>
          </a:xfrm>
        </p:spPr>
        <p:txBody>
          <a:bodyPr>
            <a:normAutofit fontScale="92500" lnSpcReduction="20000"/>
          </a:bodyPr>
          <a:lstStyle/>
          <a:p>
            <a:pPr marL="0" indent="0">
              <a:buNone/>
            </a:pPr>
            <a:r>
              <a:rPr lang="fr-FR" sz="2000" i="1" dirty="0">
                <a:latin typeface="Lato" panose="020F0502020204030203" pitchFamily="34" charset="0"/>
                <a:ea typeface="Lato" panose="020F0502020204030203" pitchFamily="34" charset="0"/>
                <a:cs typeface="Lato" panose="020F0502020204030203" pitchFamily="34" charset="0"/>
              </a:rPr>
              <a:t> « Vous voulez assumer du mieux possible vos responsabilités parentales envers l’enfant autochtone ayant un TSAF dont vous vous occupez. Vous vous questionnez peut-être sur l’importance de la culture et des racines de l’enfant autochtone, qu’il soit Inuit ou Métis, ou qu’il appartienne à une Première Nation.</a:t>
            </a:r>
          </a:p>
          <a:p>
            <a:pPr marL="0" indent="0">
              <a:buNone/>
            </a:pPr>
            <a:endParaRPr lang="fr-FR" sz="2000" i="1"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i="1" dirty="0">
                <a:latin typeface="Lato" panose="020F0502020204030203" pitchFamily="34" charset="0"/>
                <a:ea typeface="Lato" panose="020F0502020204030203" pitchFamily="34" charset="0"/>
                <a:cs typeface="Lato" panose="020F0502020204030203" pitchFamily="34" charset="0"/>
              </a:rPr>
              <a:t> « Le lien qu’on établit avec la culture constitue une source de force et de guérison. Il aide à prendre conscience de sa propre identité et à favoriser un sentiment d’appartenance. Il crée un bien-être, renforce l’estime de soi et aide les enfants à sentir qu’ils ont une place dans le monde.</a:t>
            </a:r>
          </a:p>
          <a:p>
            <a:pPr marL="0" indent="0">
              <a:buNone/>
            </a:pPr>
            <a:endParaRPr lang="fr-FR" sz="2000" i="1"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i="1" dirty="0">
                <a:latin typeface="Lato" panose="020F0502020204030203" pitchFamily="34" charset="0"/>
                <a:ea typeface="Lato" panose="020F0502020204030203" pitchFamily="34" charset="0"/>
                <a:cs typeface="Lato" panose="020F0502020204030203" pitchFamily="34" charset="0"/>
              </a:rPr>
              <a:t> « Tous les enfants ont le droit d’établir un lien avec leur culture. »</a:t>
            </a:r>
          </a:p>
        </p:txBody>
      </p:sp>
      <p:sp>
        <p:nvSpPr>
          <p:cNvPr id="8" name="object 7">
            <a:extLst>
              <a:ext uri="{FF2B5EF4-FFF2-40B4-BE49-F238E27FC236}">
                <a16:creationId xmlns:a16="http://schemas.microsoft.com/office/drawing/2014/main" id="{946E94F8-FF9D-4A43-99DB-3D809488E0A3}"/>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60</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TextBox 9">
            <a:extLst>
              <a:ext uri="{FF2B5EF4-FFF2-40B4-BE49-F238E27FC236}">
                <a16:creationId xmlns:a16="http://schemas.microsoft.com/office/drawing/2014/main" id="{30A3A08B-E300-4CC2-B2E8-A19E2BDC1E26}"/>
              </a:ext>
            </a:extLst>
          </p:cNvPr>
          <p:cNvSpPr txBox="1"/>
          <p:nvPr/>
        </p:nvSpPr>
        <p:spPr>
          <a:xfrm>
            <a:off x="251670" y="3735254"/>
            <a:ext cx="1177470" cy="1323439"/>
          </a:xfrm>
          <a:prstGeom prst="rect">
            <a:avLst/>
          </a:prstGeom>
          <a:noFill/>
        </p:spPr>
        <p:txBody>
          <a:bodyPr wrap="square" rtlCol="0">
            <a:spAutoFit/>
          </a:bodyPr>
          <a:lstStyle/>
          <a:p>
            <a:r>
              <a:rPr lang="en-US" sz="8000" dirty="0">
                <a:latin typeface="Brandon Grotesque Black" panose="020B0A03020203060202" pitchFamily="34" charset="0"/>
              </a:rPr>
              <a:t>&lt;&lt;</a:t>
            </a:r>
          </a:p>
        </p:txBody>
      </p:sp>
      <p:sp>
        <p:nvSpPr>
          <p:cNvPr id="11" name="Rectangle 12">
            <a:extLst>
              <a:ext uri="{FF2B5EF4-FFF2-40B4-BE49-F238E27FC236}">
                <a16:creationId xmlns:a16="http://schemas.microsoft.com/office/drawing/2014/main" id="{B33CB7A4-A0F5-462C-97CA-F5EF538D189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5" name="Rectangle 12">
            <a:extLst>
              <a:ext uri="{FF2B5EF4-FFF2-40B4-BE49-F238E27FC236}">
                <a16:creationId xmlns:a16="http://schemas.microsoft.com/office/drawing/2014/main" id="{F282466A-DC4B-46C9-BF07-324E8C0FE904}"/>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6" name="object 7">
            <a:extLst>
              <a:ext uri="{FF2B5EF4-FFF2-40B4-BE49-F238E27FC236}">
                <a16:creationId xmlns:a16="http://schemas.microsoft.com/office/drawing/2014/main" id="{9D69B5AC-78A0-42E7-8DE3-330EBD8D0F8B}"/>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
        <p:nvSpPr>
          <p:cNvPr id="17" name="object 6">
            <a:extLst>
              <a:ext uri="{FF2B5EF4-FFF2-40B4-BE49-F238E27FC236}">
                <a16:creationId xmlns:a16="http://schemas.microsoft.com/office/drawing/2014/main" id="{A0F852B2-15D6-4891-8E96-BFE4268445EF}"/>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3727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9866-8831-4D13-9EA3-66134CB5127D}"/>
              </a:ext>
            </a:extLst>
          </p:cNvPr>
          <p:cNvSpPr>
            <a:spLocks noGrp="1"/>
          </p:cNvSpPr>
          <p:nvPr>
            <p:ph type="title"/>
          </p:nvPr>
        </p:nvSpPr>
        <p:spPr>
          <a:xfrm>
            <a:off x="485775" y="603250"/>
            <a:ext cx="10515600" cy="1325563"/>
          </a:xfrm>
        </p:spPr>
        <p:txBody>
          <a:bodyPr>
            <a:normAutofit/>
          </a:bodyPr>
          <a:lstStyle/>
          <a:p>
            <a:r>
              <a:rPr lang="fr-FR" sz="4000" dirty="0">
                <a:latin typeface="Brandon Grotesque Bold" panose="020B0803020203060202" pitchFamily="34" charset="0"/>
              </a:rPr>
              <a:t>Les parents-substituts non autochtones</a:t>
            </a:r>
            <a:br>
              <a:rPr lang="fr-FR" sz="4000" dirty="0">
                <a:latin typeface="Brandon Grotesque Bold" panose="020B0803020203060202" pitchFamily="34" charset="0"/>
              </a:rPr>
            </a:br>
            <a:r>
              <a:rPr lang="fr-FR" sz="4000" dirty="0">
                <a:latin typeface="Brandon Grotesque Bold" panose="020B0803020203060202" pitchFamily="34" charset="0"/>
              </a:rPr>
              <a:t>qui s’occupent d’enfants autochtones</a:t>
            </a:r>
            <a:endParaRPr lang="en-US" sz="4000"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2E7E9324-5BAE-4B30-942A-E8BDBA3733EC}"/>
              </a:ext>
            </a:extLst>
          </p:cNvPr>
          <p:cNvSpPr>
            <a:spLocks noGrp="1"/>
          </p:cNvSpPr>
          <p:nvPr>
            <p:ph idx="1"/>
          </p:nvPr>
        </p:nvSpPr>
        <p:spPr>
          <a:xfrm>
            <a:off x="502617" y="2382450"/>
            <a:ext cx="7215228" cy="2919413"/>
          </a:xfrm>
        </p:spPr>
        <p:txBody>
          <a:bodyPr>
            <a:normAutofit lnSpcReduction="10000"/>
          </a:bodyPr>
          <a:lstStyle/>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On peut trouver des idées pour aider respectueusement l’enfant à établir un lien avec sa culture dans le document :</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i="1" dirty="0" err="1">
                <a:latin typeface="Lato" panose="020F0502020204030203" pitchFamily="34" charset="0"/>
                <a:ea typeface="Lato" panose="020F0502020204030203" pitchFamily="34" charset="0"/>
                <a:cs typeface="Lato" panose="020F0502020204030203" pitchFamily="34" charset="0"/>
              </a:rPr>
              <a:t>Parenting</a:t>
            </a:r>
            <a:r>
              <a:rPr lang="fr-FR" sz="2000" i="1" dirty="0">
                <a:latin typeface="Lato" panose="020F0502020204030203" pitchFamily="34" charset="0"/>
                <a:ea typeface="Lato" panose="020F0502020204030203" pitchFamily="34" charset="0"/>
                <a:cs typeface="Lato" panose="020F0502020204030203" pitchFamily="34" charset="0"/>
              </a:rPr>
              <a:t> </a:t>
            </a:r>
            <a:r>
              <a:rPr lang="fr-FR" sz="2000" i="1" dirty="0" err="1">
                <a:latin typeface="Lato" panose="020F0502020204030203" pitchFamily="34" charset="0"/>
                <a:ea typeface="Lato" panose="020F0502020204030203" pitchFamily="34" charset="0"/>
                <a:cs typeface="Lato" panose="020F0502020204030203" pitchFamily="34" charset="0"/>
              </a:rPr>
              <a:t>Indigenous</a:t>
            </a:r>
            <a:r>
              <a:rPr lang="fr-FR" sz="2000" i="1" dirty="0">
                <a:latin typeface="Lato" panose="020F0502020204030203" pitchFamily="34" charset="0"/>
                <a:ea typeface="Lato" panose="020F0502020204030203" pitchFamily="34" charset="0"/>
                <a:cs typeface="Lato" panose="020F0502020204030203" pitchFamily="34" charset="0"/>
              </a:rPr>
              <a:t> Children </a:t>
            </a:r>
            <a:r>
              <a:rPr lang="fr-FR" sz="2000" i="1" dirty="0" err="1">
                <a:latin typeface="Lato" panose="020F0502020204030203" pitchFamily="34" charset="0"/>
                <a:ea typeface="Lato" panose="020F0502020204030203" pitchFamily="34" charset="0"/>
                <a:cs typeface="Lato" panose="020F0502020204030203" pitchFamily="34" charset="0"/>
              </a:rPr>
              <a:t>with</a:t>
            </a:r>
            <a:r>
              <a:rPr lang="fr-FR" sz="2000" i="1" dirty="0">
                <a:latin typeface="Lato" panose="020F0502020204030203" pitchFamily="34" charset="0"/>
                <a:ea typeface="Lato" panose="020F0502020204030203" pitchFamily="34" charset="0"/>
                <a:cs typeface="Lato" panose="020F0502020204030203" pitchFamily="34" charset="0"/>
              </a:rPr>
              <a:t> FASD: Guide to Culture for Non-</a:t>
            </a:r>
            <a:r>
              <a:rPr lang="fr-FR" sz="2000" i="1" dirty="0" err="1">
                <a:latin typeface="Lato" panose="020F0502020204030203" pitchFamily="34" charset="0"/>
                <a:ea typeface="Lato" panose="020F0502020204030203" pitchFamily="34" charset="0"/>
                <a:cs typeface="Lato" panose="020F0502020204030203" pitchFamily="34" charset="0"/>
              </a:rPr>
              <a:t>Indigenous</a:t>
            </a:r>
            <a:r>
              <a:rPr lang="fr-FR" sz="2000" i="1" dirty="0">
                <a:latin typeface="Lato" panose="020F0502020204030203" pitchFamily="34" charset="0"/>
                <a:ea typeface="Lato" panose="020F0502020204030203" pitchFamily="34" charset="0"/>
                <a:cs typeface="Lato" panose="020F0502020204030203" pitchFamily="34" charset="0"/>
              </a:rPr>
              <a:t> </a:t>
            </a:r>
            <a:r>
              <a:rPr lang="fr-FR" sz="2000" i="1" dirty="0" err="1">
                <a:latin typeface="Lato" panose="020F0502020204030203" pitchFamily="34" charset="0"/>
                <a:ea typeface="Lato" panose="020F0502020204030203" pitchFamily="34" charset="0"/>
                <a:cs typeface="Lato" panose="020F0502020204030203" pitchFamily="34" charset="0"/>
              </a:rPr>
              <a:t>Caregivers</a:t>
            </a:r>
            <a:r>
              <a:rPr lang="fr-FR" sz="2000" i="1" dirty="0">
                <a:latin typeface="Lato" panose="020F0502020204030203" pitchFamily="34" charset="0"/>
                <a:ea typeface="Lato" panose="020F0502020204030203" pitchFamily="34" charset="0"/>
                <a:cs typeface="Lato" panose="020F0502020204030203" pitchFamily="34" charset="0"/>
              </a:rPr>
              <a:t> </a:t>
            </a:r>
            <a:r>
              <a:rPr lang="fr-FR" sz="2000" dirty="0">
                <a:latin typeface="Lato" panose="020F0502020204030203" pitchFamily="34" charset="0"/>
                <a:ea typeface="Lato" panose="020F0502020204030203" pitchFamily="34" charset="0"/>
                <a:cs typeface="Lato" panose="020F0502020204030203" pitchFamily="34" charset="0"/>
              </a:rPr>
              <a:t>(en anglais)</a:t>
            </a:r>
          </a:p>
          <a:p>
            <a:pPr marL="0" indent="0">
              <a:buNone/>
            </a:pPr>
            <a:endParaRPr lang="fr-FR"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Ce document se trouve sur la liste des ressources.</a:t>
            </a:r>
          </a:p>
        </p:txBody>
      </p:sp>
      <p:sp>
        <p:nvSpPr>
          <p:cNvPr id="7" name="object 7">
            <a:extLst>
              <a:ext uri="{FF2B5EF4-FFF2-40B4-BE49-F238E27FC236}">
                <a16:creationId xmlns:a16="http://schemas.microsoft.com/office/drawing/2014/main" id="{CC43EE9C-26E6-45FB-A020-F73E4B2EBD71}"/>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61</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84A6EC3A-1778-4196-B930-3AD05B738F55}"/>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FCE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0EBBC26F-D579-4190-841F-FA9E1079A79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F8C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CC3D"/>
              </a:solidFill>
            </a:endParaRPr>
          </a:p>
        </p:txBody>
      </p:sp>
      <p:sp>
        <p:nvSpPr>
          <p:cNvPr id="11" name="object 7">
            <a:extLst>
              <a:ext uri="{FF2B5EF4-FFF2-40B4-BE49-F238E27FC236}">
                <a16:creationId xmlns:a16="http://schemas.microsoft.com/office/drawing/2014/main" id="{BD44292A-47E6-4547-97A1-CB49330B16FA}"/>
              </a:ext>
            </a:extLst>
          </p:cNvPr>
          <p:cNvSpPr/>
          <p:nvPr/>
        </p:nvSpPr>
        <p:spPr>
          <a:xfrm>
            <a:off x="616917" y="2189733"/>
            <a:ext cx="542925" cy="0"/>
          </a:xfrm>
          <a:prstGeom prst="line">
            <a:avLst/>
          </a:prstGeom>
          <a:ln w="76200">
            <a:solidFill>
              <a:srgbClr val="F8CC3D"/>
            </a:solidFill>
          </a:ln>
        </p:spPr>
        <p:txBody>
          <a:bodyPr lIns="34289" rIns="34289"/>
          <a:lstStyle/>
          <a:p>
            <a:endParaRPr sz="1086"/>
          </a:p>
        </p:txBody>
      </p:sp>
      <p:sp>
        <p:nvSpPr>
          <p:cNvPr id="12" name="object 6">
            <a:extLst>
              <a:ext uri="{FF2B5EF4-FFF2-40B4-BE49-F238E27FC236}">
                <a16:creationId xmlns:a16="http://schemas.microsoft.com/office/drawing/2014/main" id="{95180E42-C5CA-487D-9C9D-2AE478B34850}"/>
              </a:ext>
            </a:extLst>
          </p:cNvPr>
          <p:cNvSpPr/>
          <p:nvPr/>
        </p:nvSpPr>
        <p:spPr>
          <a:xfrm>
            <a:off x="10666953" y="5486400"/>
            <a:ext cx="1" cy="1371600"/>
          </a:xfrm>
          <a:prstGeom prst="line">
            <a:avLst/>
          </a:prstGeom>
          <a:ln>
            <a:solidFill>
              <a:srgbClr val="F8CC3D"/>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411919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23EB2AB0-9818-4CDD-8EBB-986DC411F4F3}"/>
              </a:ext>
            </a:extLst>
          </p:cNvPr>
          <p:cNvSpPr/>
          <p:nvPr/>
        </p:nvSpPr>
        <p:spPr>
          <a:xfrm>
            <a:off x="1667049" y="0"/>
            <a:ext cx="10524951" cy="6858000"/>
          </a:xfrm>
          <a:prstGeom prst="rect">
            <a:avLst/>
          </a:prstGeom>
          <a:solidFill>
            <a:srgbClr val="0067C4"/>
          </a:solidFill>
          <a:ln w="12700">
            <a:miter lim="400000"/>
          </a:ln>
        </p:spPr>
        <p:txBody>
          <a:bodyPr lIns="34289" rIns="34289"/>
          <a:lstStyle/>
          <a:p>
            <a:endParaRPr/>
          </a:p>
        </p:txBody>
      </p:sp>
      <p:sp>
        <p:nvSpPr>
          <p:cNvPr id="13" name="Rectangle 12">
            <a:extLst>
              <a:ext uri="{FF2B5EF4-FFF2-40B4-BE49-F238E27FC236}">
                <a16:creationId xmlns:a16="http://schemas.microsoft.com/office/drawing/2014/main" id="{6B9CC6D3-7A3F-4B98-8E60-4C4B82B27B09}"/>
              </a:ext>
            </a:extLst>
          </p:cNvPr>
          <p:cNvSpPr/>
          <p:nvPr/>
        </p:nvSpPr>
        <p:spPr>
          <a:xfrm>
            <a:off x="0" y="0"/>
            <a:ext cx="3644980" cy="6858000"/>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980" h="6858000">
                <a:moveTo>
                  <a:pt x="0" y="0"/>
                </a:moveTo>
                <a:lnTo>
                  <a:pt x="1866900" y="0"/>
                </a:lnTo>
                <a:cubicBezTo>
                  <a:pt x="1962150" y="1724025"/>
                  <a:pt x="3477503" y="3265520"/>
                  <a:pt x="3638550" y="4848225"/>
                </a:cubicBezTo>
                <a:cubicBezTo>
                  <a:pt x="3730625" y="5753100"/>
                  <a:pt x="2803525" y="6858000"/>
                  <a:pt x="2800350" y="6858000"/>
                </a:cubicBezTo>
                <a:lnTo>
                  <a:pt x="0" y="6858000"/>
                </a:lnTo>
                <a:lnTo>
                  <a:pt x="0" y="0"/>
                </a:lnTo>
                <a:close/>
              </a:path>
            </a:pathLst>
          </a:custGeom>
          <a:solidFill>
            <a:srgbClr val="005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ttern-thankyou.png" descr="pattern-thankyou.png">
            <a:extLst>
              <a:ext uri="{FF2B5EF4-FFF2-40B4-BE49-F238E27FC236}">
                <a16:creationId xmlns:a16="http://schemas.microsoft.com/office/drawing/2014/main" id="{57B25C3A-CECF-4207-8490-5A06BAA2CD30}"/>
              </a:ext>
            </a:extLst>
          </p:cNvPr>
          <p:cNvPicPr>
            <a:picLocks noChangeAspect="1"/>
          </p:cNvPicPr>
          <p:nvPr/>
        </p:nvPicPr>
        <p:blipFill>
          <a:blip r:embed="rId3">
            <a:alphaModFix amt="30000"/>
          </a:blip>
          <a:srcRect l="11302" t="57533" r="47449" b="12771"/>
          <a:stretch>
            <a:fillRect/>
          </a:stretch>
        </p:blipFill>
        <p:spPr>
          <a:xfrm rot="21327753">
            <a:off x="6354776" y="-95271"/>
            <a:ext cx="6168100" cy="4292698"/>
          </a:xfrm>
          <a:prstGeom prst="rect">
            <a:avLst/>
          </a:prstGeom>
          <a:ln w="12700">
            <a:miter lim="400000"/>
          </a:ln>
        </p:spPr>
      </p:pic>
      <p:sp>
        <p:nvSpPr>
          <p:cNvPr id="3" name="Content Placeholder 2">
            <a:extLst>
              <a:ext uri="{FF2B5EF4-FFF2-40B4-BE49-F238E27FC236}">
                <a16:creationId xmlns:a16="http://schemas.microsoft.com/office/drawing/2014/main" id="{8710A603-5E04-4BC9-BDD4-5DDA41501481}"/>
              </a:ext>
            </a:extLst>
          </p:cNvPr>
          <p:cNvSpPr>
            <a:spLocks noGrp="1"/>
          </p:cNvSpPr>
          <p:nvPr>
            <p:ph idx="1"/>
          </p:nvPr>
        </p:nvSpPr>
        <p:spPr>
          <a:xfrm>
            <a:off x="627206" y="4412339"/>
            <a:ext cx="9410696" cy="1759861"/>
          </a:xfrm>
        </p:spPr>
        <p:txBody>
          <a:bodyPr>
            <a:normAutofit/>
          </a:bodyPr>
          <a:lstStyle/>
          <a:p>
            <a:pPr marL="0" indent="0">
              <a:buNone/>
            </a:pPr>
            <a:r>
              <a:rPr lang="fr-FR" sz="2400" i="1"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 « Nous savons qu’il peut être gratifiant d’élever des enfants ayant un TSAF et que nos êtres chers peuvent vivre une vie heureuse et productive avec de l’aide. »</a:t>
            </a:r>
          </a:p>
          <a:p>
            <a:pPr marL="0" indent="0">
              <a:buNone/>
            </a:pPr>
            <a:endParaRPr lang="en-US" sz="2400"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endParaRPr>
          </a:p>
          <a:p>
            <a:pPr marL="0" indent="0">
              <a:buNone/>
            </a:pPr>
            <a:r>
              <a:rPr lang="en-US" sz="2400" i="1"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Mary Ann </a:t>
            </a:r>
            <a:r>
              <a:rPr lang="en-US" sz="2400" i="1" dirty="0" err="1">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Bunkowsky</a:t>
            </a:r>
            <a:r>
              <a:rPr lang="en-US" sz="2400" i="1"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rPr>
              <a:t> (parent)</a:t>
            </a:r>
          </a:p>
          <a:p>
            <a:pPr marL="0" indent="0">
              <a:buNone/>
            </a:pPr>
            <a:endParaRPr lang="en-US" sz="2400" dirty="0">
              <a:solidFill>
                <a:schemeClr val="bg1"/>
              </a:solidFill>
              <a:latin typeface="Brandon Grotesque Black" panose="020B0A03020203060202" pitchFamily="34" charset="0"/>
              <a:ea typeface="Lato Heavy" panose="020F0502020204030203" pitchFamily="34" charset="0"/>
              <a:cs typeface="Lato Heavy" panose="020F0502020204030203" pitchFamily="34" charset="0"/>
            </a:endParaRPr>
          </a:p>
        </p:txBody>
      </p:sp>
      <p:sp>
        <p:nvSpPr>
          <p:cNvPr id="8" name="object 6">
            <a:extLst>
              <a:ext uri="{FF2B5EF4-FFF2-40B4-BE49-F238E27FC236}">
                <a16:creationId xmlns:a16="http://schemas.microsoft.com/office/drawing/2014/main" id="{24D7B860-A6D7-48E4-AB17-A5BE77682024}"/>
              </a:ext>
            </a:extLst>
          </p:cNvPr>
          <p:cNvSpPr/>
          <p:nvPr/>
        </p:nvSpPr>
        <p:spPr>
          <a:xfrm>
            <a:off x="10666953" y="5486400"/>
            <a:ext cx="1" cy="13716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B815D7D8-B3E5-477C-B13D-AB240C22C09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bg1"/>
                </a:solidFill>
                <a:latin typeface="Lato Heavy" panose="020F0502020204030203" pitchFamily="34" charset="0"/>
                <a:ea typeface="Lato Heavy" panose="020F0502020204030203" pitchFamily="34" charset="0"/>
                <a:cs typeface="Lato Heavy" panose="020F0502020204030203" pitchFamily="34" charset="0"/>
              </a:rPr>
              <a:t>62</a:t>
            </a:r>
            <a:endParaRPr sz="9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5" name="Rectangle 14">
            <a:extLst>
              <a:ext uri="{FF2B5EF4-FFF2-40B4-BE49-F238E27FC236}">
                <a16:creationId xmlns:a16="http://schemas.microsoft.com/office/drawing/2014/main" id="{3398316E-DD79-4D4B-B574-B7FF3E382F57}"/>
              </a:ext>
            </a:extLst>
          </p:cNvPr>
          <p:cNvSpPr/>
          <p:nvPr/>
        </p:nvSpPr>
        <p:spPr>
          <a:xfrm>
            <a:off x="627207" y="2514040"/>
            <a:ext cx="2103468" cy="93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08B4BE32-3DE8-4775-A688-F545845F404A}"/>
              </a:ext>
            </a:extLst>
          </p:cNvPr>
          <p:cNvSpPr txBox="1">
            <a:spLocks/>
          </p:cNvSpPr>
          <p:nvPr/>
        </p:nvSpPr>
        <p:spPr>
          <a:xfrm>
            <a:off x="750884" y="2407561"/>
            <a:ext cx="4225386" cy="1276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randon Grotesque Bold" panose="020B0803020203060202" pitchFamily="34" charset="0"/>
              </a:rPr>
              <a:t>MERCI</a:t>
            </a:r>
          </a:p>
        </p:txBody>
      </p:sp>
    </p:spTree>
    <p:extLst>
      <p:ext uri="{BB962C8B-B14F-4D97-AF65-F5344CB8AC3E}">
        <p14:creationId xmlns:p14="http://schemas.microsoft.com/office/powerpoint/2010/main" val="21236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05C394-18D3-446E-8E3E-88E06CF2E9D1}"/>
              </a:ext>
            </a:extLst>
          </p:cNvPr>
          <p:cNvSpPr txBox="1">
            <a:spLocks/>
          </p:cNvSpPr>
          <p:nvPr/>
        </p:nvSpPr>
        <p:spPr>
          <a:xfrm>
            <a:off x="504905" y="2896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randon Grotesque Bold" panose="020B0803020203060202" pitchFamily="34" charset="0"/>
              </a:rPr>
              <a:t>Nos </a:t>
            </a:r>
            <a:r>
              <a:rPr lang="en-US" dirty="0" err="1">
                <a:latin typeface="Brandon Grotesque Bold" panose="020B0803020203060202" pitchFamily="34" charset="0"/>
              </a:rPr>
              <a:t>partenaires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27E56008-C5CB-4407-BDAA-8C48723ED8C7}"/>
              </a:ext>
            </a:extLst>
          </p:cNvPr>
          <p:cNvSpPr>
            <a:spLocks noGrp="1"/>
          </p:cNvSpPr>
          <p:nvPr>
            <p:ph sz="half" idx="1"/>
          </p:nvPr>
        </p:nvSpPr>
        <p:spPr>
          <a:xfrm>
            <a:off x="523875" y="1581151"/>
            <a:ext cx="5181600" cy="3810000"/>
          </a:xfrm>
        </p:spPr>
        <p:txBody>
          <a:bodyPr>
            <a:normAutofit fontScale="47500" lnSpcReduction="20000"/>
          </a:bodyPr>
          <a:lstStyle/>
          <a:p>
            <a:r>
              <a:rPr lang="en-US" dirty="0">
                <a:latin typeface="Lato" panose="020F0502020204030203" pitchFamily="34" charset="0"/>
                <a:ea typeface="Lato" panose="020F0502020204030203" pitchFamily="34" charset="0"/>
                <a:cs typeface="Lato" panose="020F0502020204030203" pitchFamily="34" charset="0"/>
              </a:rPr>
              <a:t>CHEO – Centre de </a:t>
            </a:r>
            <a:r>
              <a:rPr lang="en-US" dirty="0" err="1">
                <a:latin typeface="Lato" panose="020F0502020204030203" pitchFamily="34" charset="0"/>
                <a:ea typeface="Lato" panose="020F0502020204030203" pitchFamily="34" charset="0"/>
                <a:cs typeface="Lato" panose="020F0502020204030203" pitchFamily="34" charset="0"/>
              </a:rPr>
              <a:t>traitement</a:t>
            </a:r>
            <a:r>
              <a:rPr lang="en-US" dirty="0">
                <a:latin typeface="Lato" panose="020F0502020204030203" pitchFamily="34" charset="0"/>
                <a:ea typeface="Lato" panose="020F0502020204030203" pitchFamily="34" charset="0"/>
                <a:cs typeface="Lato" panose="020F0502020204030203" pitchFamily="34" charset="0"/>
              </a:rPr>
              <a:t> pour enfants </a:t>
            </a:r>
            <a:r>
              <a:rPr lang="en-US" dirty="0" err="1">
                <a:latin typeface="Lato" panose="020F0502020204030203" pitchFamily="34" charset="0"/>
                <a:ea typeface="Lato" panose="020F0502020204030203" pitchFamily="34" charset="0"/>
                <a:cs typeface="Lato" panose="020F0502020204030203" pitchFamily="34" charset="0"/>
              </a:rPr>
              <a:t>d’Ottawa</a:t>
            </a:r>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Centre des enfants de Thunder Bay</a:t>
            </a:r>
          </a:p>
          <a:p>
            <a:r>
              <a:rPr lang="en-US" dirty="0" err="1">
                <a:latin typeface="Lato" panose="020F0502020204030203" pitchFamily="34" charset="0"/>
                <a:ea typeface="Lato" panose="020F0502020204030203" pitchFamily="34" charset="0"/>
                <a:cs typeface="Lato" panose="020F0502020204030203" pitchFamily="34" charset="0"/>
              </a:rPr>
              <a:t>Réseau</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communautaire</a:t>
            </a:r>
            <a:r>
              <a:rPr lang="en-US" dirty="0">
                <a:latin typeface="Lato" panose="020F0502020204030203" pitchFamily="34" charset="0"/>
                <a:ea typeface="Lato" panose="020F0502020204030203" pitchFamily="34" charset="0"/>
                <a:cs typeface="Lato" panose="020F0502020204030203" pitchFamily="34" charset="0"/>
              </a:rPr>
              <a:t> pour enfants de Sudbury</a:t>
            </a:r>
          </a:p>
          <a:p>
            <a:r>
              <a:rPr lang="en-US" dirty="0">
                <a:latin typeface="Lato" panose="020F0502020204030203" pitchFamily="34" charset="0"/>
                <a:ea typeface="Lato" panose="020F0502020204030203" pitchFamily="34" charset="0"/>
                <a:cs typeface="Lato" panose="020F0502020204030203" pitchFamily="34" charset="0"/>
              </a:rPr>
              <a:t>Children’s Treatment Centre of Chatham-Kent</a:t>
            </a:r>
          </a:p>
          <a:p>
            <a:r>
              <a:rPr lang="en-US" dirty="0">
                <a:latin typeface="Lato" panose="020F0502020204030203" pitchFamily="34" charset="0"/>
                <a:ea typeface="Lato" panose="020F0502020204030203" pitchFamily="34" charset="0"/>
                <a:cs typeface="Lato" panose="020F0502020204030203" pitchFamily="34" charset="0"/>
              </a:rPr>
              <a:t>Children’s Treatment Network of Simcoe York</a:t>
            </a:r>
          </a:p>
          <a:p>
            <a:r>
              <a:rPr lang="en-US" dirty="0">
                <a:latin typeface="Lato" panose="020F0502020204030203" pitchFamily="34" charset="0"/>
                <a:ea typeface="Lato" panose="020F0502020204030203" pitchFamily="34" charset="0"/>
                <a:cs typeface="Lato" panose="020F0502020204030203" pitchFamily="34" charset="0"/>
              </a:rPr>
              <a:t>Centre de </a:t>
            </a:r>
            <a:r>
              <a:rPr lang="en-US" dirty="0" err="1">
                <a:latin typeface="Lato" panose="020F0502020204030203" pitchFamily="34" charset="0"/>
                <a:ea typeface="Lato" panose="020F0502020204030203" pitchFamily="34" charset="0"/>
                <a:cs typeface="Lato" panose="020F0502020204030203" pitchFamily="34" charset="0"/>
              </a:rPr>
              <a:t>traitement</a:t>
            </a:r>
            <a:r>
              <a:rPr lang="en-US" dirty="0">
                <a:latin typeface="Lato" panose="020F0502020204030203" pitchFamily="34" charset="0"/>
                <a:ea typeface="Lato" panose="020F0502020204030203" pitchFamily="34" charset="0"/>
                <a:cs typeface="Lato" panose="020F0502020204030203" pitchFamily="34" charset="0"/>
              </a:rPr>
              <a:t> pour enfants de Cochrane </a:t>
            </a:r>
            <a:r>
              <a:rPr lang="en-US" dirty="0" err="1">
                <a:latin typeface="Lato" panose="020F0502020204030203" pitchFamily="34" charset="0"/>
                <a:ea typeface="Lato" panose="020F0502020204030203" pitchFamily="34" charset="0"/>
                <a:cs typeface="Lato" panose="020F0502020204030203" pitchFamily="34" charset="0"/>
              </a:rPr>
              <a:t>Temiscaming</a:t>
            </a:r>
            <a:endParaRPr lang="en-US" dirty="0">
              <a:latin typeface="Lato" panose="020F0502020204030203" pitchFamily="34" charset="0"/>
              <a:ea typeface="Lato" panose="020F0502020204030203" pitchFamily="34" charset="0"/>
              <a:cs typeface="Lato" panose="020F0502020204030203" pitchFamily="34" charset="0"/>
            </a:endParaRPr>
          </a:p>
          <a:p>
            <a:r>
              <a:rPr lang="en-US" dirty="0" err="1">
                <a:latin typeface="Lato" panose="020F0502020204030203" pitchFamily="34" charset="0"/>
                <a:ea typeface="Lato" panose="020F0502020204030203" pitchFamily="34" charset="0"/>
                <a:cs typeface="Lato" panose="020F0502020204030203" pitchFamily="34" charset="0"/>
              </a:rPr>
              <a:t>Réseau</a:t>
            </a:r>
            <a:r>
              <a:rPr lang="en-US" dirty="0">
                <a:latin typeface="Lato" panose="020F0502020204030203" pitchFamily="34" charset="0"/>
                <a:ea typeface="Lato" panose="020F0502020204030203" pitchFamily="34" charset="0"/>
                <a:cs typeface="Lato" panose="020F0502020204030203" pitchFamily="34" charset="0"/>
              </a:rPr>
              <a:t> de coordination </a:t>
            </a:r>
            <a:r>
              <a:rPr lang="en-US" dirty="0" err="1">
                <a:latin typeface="Lato" panose="020F0502020204030203" pitchFamily="34" charset="0"/>
                <a:ea typeface="Lato" panose="020F0502020204030203" pitchFamily="34" charset="0"/>
                <a:cs typeface="Lato" panose="020F0502020204030203" pitchFamily="34" charset="0"/>
              </a:rPr>
              <a:t>communautaire</a:t>
            </a:r>
            <a:r>
              <a:rPr lang="en-US" dirty="0">
                <a:latin typeface="Lato" panose="020F0502020204030203" pitchFamily="34" charset="0"/>
                <a:ea typeface="Lato" panose="020F0502020204030203" pitchFamily="34" charset="0"/>
                <a:cs typeface="Lato" panose="020F0502020204030203" pitchFamily="34" charset="0"/>
              </a:rPr>
              <a:t> des services</a:t>
            </a:r>
          </a:p>
          <a:p>
            <a:r>
              <a:rPr lang="en-US" dirty="0">
                <a:latin typeface="Lato" panose="020F0502020204030203" pitchFamily="34" charset="0"/>
                <a:ea typeface="Lato" panose="020F0502020204030203" pitchFamily="34" charset="0"/>
                <a:cs typeface="Lato" panose="020F0502020204030203" pitchFamily="34" charset="0"/>
              </a:rPr>
              <a:t>Contact Brant</a:t>
            </a:r>
          </a:p>
          <a:p>
            <a:r>
              <a:rPr lang="en-US" dirty="0">
                <a:latin typeface="Lato" panose="020F0502020204030203" pitchFamily="34" charset="0"/>
                <a:ea typeface="Lato" panose="020F0502020204030203" pitchFamily="34" charset="0"/>
                <a:cs typeface="Lato" panose="020F0502020204030203" pitchFamily="34" charset="0"/>
              </a:rPr>
              <a:t>Contact Hamilton</a:t>
            </a:r>
          </a:p>
          <a:p>
            <a:r>
              <a:rPr lang="en-US" dirty="0">
                <a:latin typeface="Lato" panose="020F0502020204030203" pitchFamily="34" charset="0"/>
                <a:ea typeface="Lato" panose="020F0502020204030203" pitchFamily="34" charset="0"/>
                <a:cs typeface="Lato" panose="020F0502020204030203" pitchFamily="34" charset="0"/>
              </a:rPr>
              <a:t>Coordinated Access</a:t>
            </a:r>
          </a:p>
          <a:p>
            <a:r>
              <a:rPr lang="en-US" dirty="0">
                <a:latin typeface="Lato" panose="020F0502020204030203" pitchFamily="34" charset="0"/>
                <a:ea typeface="Lato" panose="020F0502020204030203" pitchFamily="34" charset="0"/>
                <a:cs typeface="Lato" panose="020F0502020204030203" pitchFamily="34" charset="0"/>
              </a:rPr>
              <a:t>Dufferin Child and Family Services</a:t>
            </a:r>
          </a:p>
          <a:p>
            <a:r>
              <a:rPr lang="en-US" dirty="0" err="1">
                <a:latin typeface="Lato" panose="020F0502020204030203" pitchFamily="34" charset="0"/>
                <a:ea typeface="Lato" panose="020F0502020204030203" pitchFamily="34" charset="0"/>
                <a:cs typeface="Lato" panose="020F0502020204030203" pitchFamily="34" charset="0"/>
              </a:rPr>
              <a:t>ErinoakKids</a:t>
            </a:r>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Services à la </a:t>
            </a:r>
            <a:r>
              <a:rPr lang="en-US" dirty="0" err="1">
                <a:latin typeface="Lato" panose="020F0502020204030203" pitchFamily="34" charset="0"/>
                <a:ea typeface="Lato" panose="020F0502020204030203" pitchFamily="34" charset="0"/>
                <a:cs typeface="Lato" panose="020F0502020204030203" pitchFamily="34" charset="0"/>
              </a:rPr>
              <a:t>famille</a:t>
            </a:r>
            <a:r>
              <a:rPr lang="en-US" dirty="0">
                <a:latin typeface="Lato" panose="020F0502020204030203" pitchFamily="34" charset="0"/>
                <a:ea typeface="Lato" panose="020F0502020204030203" pitchFamily="34" charset="0"/>
                <a:cs typeface="Lato" panose="020F0502020204030203" pitchFamily="34" charset="0"/>
              </a:rPr>
              <a:t> et à </a:t>
            </a:r>
            <a:r>
              <a:rPr lang="en-US" dirty="0" err="1">
                <a:latin typeface="Lato" panose="020F0502020204030203" pitchFamily="34" charset="0"/>
                <a:ea typeface="Lato" panose="020F0502020204030203" pitchFamily="34" charset="0"/>
                <a:cs typeface="Lato" panose="020F0502020204030203" pitchFamily="34" charset="0"/>
              </a:rPr>
              <a:t>l’enfance</a:t>
            </a:r>
            <a:r>
              <a:rPr lang="en-US" dirty="0">
                <a:latin typeface="Lato" panose="020F0502020204030203" pitchFamily="34" charset="0"/>
                <a:ea typeface="Lato" panose="020F0502020204030203" pitchFamily="34" charset="0"/>
                <a:cs typeface="Lato" panose="020F0502020204030203" pitchFamily="34" charset="0"/>
              </a:rPr>
              <a:t> du </a:t>
            </a:r>
            <a:r>
              <a:rPr lang="en-US" dirty="0" err="1">
                <a:latin typeface="Lato" panose="020F0502020204030203" pitchFamily="34" charset="0"/>
                <a:ea typeface="Lato" panose="020F0502020204030203" pitchFamily="34" charset="0"/>
                <a:cs typeface="Lato" panose="020F0502020204030203" pitchFamily="34" charset="0"/>
              </a:rPr>
              <a:t>comté</a:t>
            </a:r>
            <a:r>
              <a:rPr lang="en-US" dirty="0">
                <a:latin typeface="Lato" panose="020F0502020204030203" pitchFamily="34" charset="0"/>
                <a:ea typeface="Lato" panose="020F0502020204030203" pitchFamily="34" charset="0"/>
                <a:cs typeface="Lato" panose="020F0502020204030203" pitchFamily="34" charset="0"/>
              </a:rPr>
              <a:t> de Renfrew</a:t>
            </a:r>
          </a:p>
          <a:p>
            <a:r>
              <a:rPr lang="en-US" dirty="0">
                <a:latin typeface="Lato" panose="020F0502020204030203" pitchFamily="34" charset="0"/>
                <a:ea typeface="Lato" panose="020F0502020204030203" pitchFamily="34" charset="0"/>
                <a:cs typeface="Lato" panose="020F0502020204030203" pitchFamily="34" charset="0"/>
              </a:rPr>
              <a:t>FIREFLY</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5" name="Content Placeholder 4">
            <a:extLst>
              <a:ext uri="{FF2B5EF4-FFF2-40B4-BE49-F238E27FC236}">
                <a16:creationId xmlns:a16="http://schemas.microsoft.com/office/drawing/2014/main" id="{F6D1CF7E-AD21-40F5-9933-7865353A0B5B}"/>
              </a:ext>
            </a:extLst>
          </p:cNvPr>
          <p:cNvSpPr>
            <a:spLocks noGrp="1"/>
          </p:cNvSpPr>
          <p:nvPr>
            <p:ph sz="half" idx="2"/>
          </p:nvPr>
        </p:nvSpPr>
        <p:spPr>
          <a:xfrm>
            <a:off x="5105400" y="1581150"/>
            <a:ext cx="5181600" cy="3810000"/>
          </a:xfrm>
        </p:spPr>
        <p:txBody>
          <a:bodyPr>
            <a:normAutofit fontScale="47500" lnSpcReduction="20000"/>
          </a:bodyPr>
          <a:lstStyle/>
          <a:p>
            <a:r>
              <a:rPr lang="en-US" dirty="0">
                <a:latin typeface="Lato" panose="020F0502020204030203" pitchFamily="34" charset="0"/>
                <a:ea typeface="Lato" panose="020F0502020204030203" pitchFamily="34" charset="0"/>
                <a:cs typeface="Lato" panose="020F0502020204030203" pitchFamily="34" charset="0"/>
              </a:rPr>
              <a:t>Five Counties Children’s Centre/</a:t>
            </a:r>
            <a:r>
              <a:rPr lang="en-US" dirty="0" err="1">
                <a:latin typeface="Lato" panose="020F0502020204030203" pitchFamily="34" charset="0"/>
                <a:ea typeface="Lato" panose="020F0502020204030203" pitchFamily="34" charset="0"/>
                <a:cs typeface="Lato" panose="020F0502020204030203" pitchFamily="34" charset="0"/>
              </a:rPr>
              <a:t>Région</a:t>
            </a:r>
            <a:r>
              <a:rPr lang="en-US" dirty="0">
                <a:latin typeface="Lato" panose="020F0502020204030203" pitchFamily="34" charset="0"/>
                <a:ea typeface="Lato" panose="020F0502020204030203" pitchFamily="34" charset="0"/>
                <a:cs typeface="Lato" panose="020F0502020204030203" pitchFamily="34" charset="0"/>
              </a:rPr>
              <a:t> HPCKL CSP</a:t>
            </a:r>
          </a:p>
          <a:p>
            <a:r>
              <a:rPr lang="en-US" dirty="0">
                <a:latin typeface="Lato" panose="020F0502020204030203" pitchFamily="34" charset="0"/>
                <a:ea typeface="Lato" panose="020F0502020204030203" pitchFamily="34" charset="0"/>
                <a:cs typeface="Lato" panose="020F0502020204030203" pitchFamily="34" charset="0"/>
              </a:rPr>
              <a:t>Haldimand-Norfolk R.E.A.C.H.</a:t>
            </a:r>
          </a:p>
          <a:p>
            <a:r>
              <a:rPr lang="en-US" dirty="0">
                <a:latin typeface="Lato" panose="020F0502020204030203" pitchFamily="34" charset="0"/>
                <a:ea typeface="Lato" panose="020F0502020204030203" pitchFamily="34" charset="0"/>
                <a:cs typeface="Lato" panose="020F0502020204030203" pitchFamily="34" charset="0"/>
              </a:rPr>
              <a:t>Hôtel-Dieu Grace Healthcare</a:t>
            </a:r>
          </a:p>
          <a:p>
            <a:r>
              <a:rPr lang="en-US" dirty="0">
                <a:latin typeface="Lato" panose="020F0502020204030203" pitchFamily="34" charset="0"/>
                <a:ea typeface="Lato" panose="020F0502020204030203" pitchFamily="34" charset="0"/>
                <a:cs typeface="Lato" panose="020F0502020204030203" pitchFamily="34" charset="0"/>
              </a:rPr>
              <a:t>Keystone Child, Youth &amp; Family Services</a:t>
            </a:r>
          </a:p>
          <a:p>
            <a:r>
              <a:rPr lang="en-US" dirty="0" err="1">
                <a:latin typeface="Lato" panose="020F0502020204030203" pitchFamily="34" charset="0"/>
                <a:ea typeface="Lato" panose="020F0502020204030203" pitchFamily="34" charset="0"/>
                <a:cs typeface="Lato" panose="020F0502020204030203" pitchFamily="34" charset="0"/>
              </a:rPr>
              <a:t>EnfantsInclus</a:t>
            </a:r>
            <a:r>
              <a:rPr lang="en-US" dirty="0">
                <a:latin typeface="Lato" panose="020F0502020204030203" pitchFamily="34" charset="0"/>
                <a:ea typeface="Lato" panose="020F0502020204030203" pitchFamily="34" charset="0"/>
                <a:cs typeface="Lato" panose="020F0502020204030203" pitchFamily="34" charset="0"/>
              </a:rPr>
              <a:t> – Centre des sciences de la santé de Kingston</a:t>
            </a:r>
          </a:p>
          <a:p>
            <a:r>
              <a:rPr lang="en-US" dirty="0" err="1">
                <a:latin typeface="Lato" panose="020F0502020204030203" pitchFamily="34" charset="0"/>
                <a:ea typeface="Lato" panose="020F0502020204030203" pitchFamily="34" charset="0"/>
                <a:cs typeface="Lato" panose="020F0502020204030203" pitchFamily="34" charset="0"/>
              </a:rPr>
              <a:t>Mushkegowuk</a:t>
            </a:r>
            <a:r>
              <a:rPr lang="en-US" dirty="0">
                <a:latin typeface="Lato" panose="020F0502020204030203" pitchFamily="34" charset="0"/>
                <a:ea typeface="Lato" panose="020F0502020204030203" pitchFamily="34" charset="0"/>
                <a:cs typeface="Lato" panose="020F0502020204030203" pitchFamily="34" charset="0"/>
              </a:rPr>
              <a:t>-Moose Factory</a:t>
            </a:r>
          </a:p>
          <a:p>
            <a:r>
              <a:rPr lang="en-US" dirty="0">
                <a:latin typeface="Lato" panose="020F0502020204030203" pitchFamily="34" charset="0"/>
                <a:ea typeface="Lato" panose="020F0502020204030203" pitchFamily="34" charset="0"/>
                <a:cs typeface="Lato" panose="020F0502020204030203" pitchFamily="34" charset="0"/>
              </a:rPr>
              <a:t>La Place des enfants</a:t>
            </a:r>
          </a:p>
          <a:p>
            <a:r>
              <a:rPr lang="en-US" dirty="0">
                <a:latin typeface="Lato" panose="020F0502020204030203" pitchFamily="34" charset="0"/>
                <a:ea typeface="Lato" panose="020F0502020204030203" pitchFamily="34" charset="0"/>
                <a:cs typeface="Lato" panose="020F0502020204030203" pitchFamily="34" charset="0"/>
              </a:rPr>
              <a:t>Pathways Health Centre for Children</a:t>
            </a:r>
          </a:p>
          <a:p>
            <a:r>
              <a:rPr lang="en-US" dirty="0">
                <a:latin typeface="Lato" panose="020F0502020204030203" pitchFamily="34" charset="0"/>
                <a:ea typeface="Lato" panose="020F0502020204030203" pitchFamily="34" charset="0"/>
                <a:cs typeface="Lato" panose="020F0502020204030203" pitchFamily="34" charset="0"/>
              </a:rPr>
              <a:t>Quinte Children’s Treatment Centre</a:t>
            </a:r>
          </a:p>
          <a:p>
            <a:r>
              <a:rPr lang="en-US" dirty="0">
                <a:latin typeface="Lato" panose="020F0502020204030203" pitchFamily="34" charset="0"/>
                <a:ea typeface="Lato" panose="020F0502020204030203" pitchFamily="34" charset="0"/>
                <a:cs typeface="Lato" panose="020F0502020204030203" pitchFamily="34" charset="0"/>
              </a:rPr>
              <a:t>Resources for Exceptional Children and Youth</a:t>
            </a:r>
          </a:p>
          <a:p>
            <a:r>
              <a:rPr lang="en-US" dirty="0">
                <a:latin typeface="Lato" panose="020F0502020204030203" pitchFamily="34" charset="0"/>
                <a:ea typeface="Lato" panose="020F0502020204030203" pitchFamily="34" charset="0"/>
                <a:cs typeface="Lato" panose="020F0502020204030203" pitchFamily="34" charset="0"/>
              </a:rPr>
              <a:t>ROCK</a:t>
            </a:r>
          </a:p>
          <a:p>
            <a:r>
              <a:rPr lang="en-US" dirty="0">
                <a:latin typeface="Lato" panose="020F0502020204030203" pitchFamily="34" charset="0"/>
                <a:ea typeface="Lato" panose="020F0502020204030203" pitchFamily="34" charset="0"/>
                <a:cs typeface="Lato" panose="020F0502020204030203" pitchFamily="34" charset="0"/>
              </a:rPr>
              <a:t>Sunbeam Developmental Resource Centre</a:t>
            </a:r>
          </a:p>
          <a:p>
            <a:r>
              <a:rPr lang="en-US" dirty="0">
                <a:latin typeface="Lato" panose="020F0502020204030203" pitchFamily="34" charset="0"/>
                <a:ea typeface="Lato" panose="020F0502020204030203" pitchFamily="34" charset="0"/>
                <a:cs typeface="Lato" panose="020F0502020204030203" pitchFamily="34" charset="0"/>
              </a:rPr>
              <a:t>Surrey Place</a:t>
            </a:r>
          </a:p>
          <a:p>
            <a:r>
              <a:rPr lang="fr-FR" dirty="0" err="1">
                <a:latin typeface="Lato" panose="020F0502020204030203" pitchFamily="34" charset="0"/>
                <a:ea typeface="Lato" panose="020F0502020204030203" pitchFamily="34" charset="0"/>
                <a:cs typeface="Lato" panose="020F0502020204030203" pitchFamily="34" charset="0"/>
              </a:rPr>
              <a:t>Thrive</a:t>
            </a:r>
            <a:r>
              <a:rPr lang="fr-FR" dirty="0">
                <a:latin typeface="Lato" panose="020F0502020204030203" pitchFamily="34" charset="0"/>
                <a:ea typeface="Lato" panose="020F0502020204030203" pitchFamily="34" charset="0"/>
                <a:cs typeface="Lato" panose="020F0502020204030203" pitchFamily="34" charset="0"/>
              </a:rPr>
              <a:t> Centre de développement de l’enfant</a:t>
            </a:r>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object 7">
            <a:extLst>
              <a:ext uri="{FF2B5EF4-FFF2-40B4-BE49-F238E27FC236}">
                <a16:creationId xmlns:a16="http://schemas.microsoft.com/office/drawing/2014/main" id="{5A7CC9D0-17CA-4305-88DB-A2C8B8793134}"/>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63</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12">
            <a:extLst>
              <a:ext uri="{FF2B5EF4-FFF2-40B4-BE49-F238E27FC236}">
                <a16:creationId xmlns:a16="http://schemas.microsoft.com/office/drawing/2014/main" id="{F7E32B7F-E63B-4B29-88D6-9A05D9608914}"/>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0" name="Rectangle 12">
            <a:extLst>
              <a:ext uri="{FF2B5EF4-FFF2-40B4-BE49-F238E27FC236}">
                <a16:creationId xmlns:a16="http://schemas.microsoft.com/office/drawing/2014/main" id="{E7DD0188-7531-4974-899B-402E96BAD10D}"/>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1" name="object 6">
            <a:extLst>
              <a:ext uri="{FF2B5EF4-FFF2-40B4-BE49-F238E27FC236}">
                <a16:creationId xmlns:a16="http://schemas.microsoft.com/office/drawing/2014/main" id="{2D3F669F-D2A8-4B6D-98EF-28ACADD69C6A}"/>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780481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E13F-9DF0-470B-BAB4-0D5F5D544B3E}"/>
              </a:ext>
            </a:extLst>
          </p:cNvPr>
          <p:cNvSpPr>
            <a:spLocks noGrp="1"/>
          </p:cNvSpPr>
          <p:nvPr>
            <p:ph type="title"/>
          </p:nvPr>
        </p:nvSpPr>
        <p:spPr>
          <a:xfrm>
            <a:off x="518160" y="444973"/>
            <a:ext cx="10515600" cy="1325563"/>
          </a:xfrm>
        </p:spPr>
        <p:txBody>
          <a:bodyPr>
            <a:normAutofit/>
          </a:bodyPr>
          <a:lstStyle/>
          <a:p>
            <a:r>
              <a:rPr lang="fr-FR" sz="3200" dirty="0">
                <a:latin typeface="Brandon Grotesque Bold" panose="020B0803020203060202" pitchFamily="34" charset="0"/>
              </a:rPr>
              <a:t>Merci à tous nos collaborateurs qui ont aidé</a:t>
            </a:r>
            <a:br>
              <a:rPr lang="fr-FR" sz="3200" dirty="0">
                <a:latin typeface="Brandon Grotesque Bold" panose="020B0803020203060202" pitchFamily="34" charset="0"/>
              </a:rPr>
            </a:br>
            <a:r>
              <a:rPr lang="fr-FR" sz="3200" dirty="0">
                <a:latin typeface="Brandon Grotesque Bold" panose="020B0803020203060202" pitchFamily="34" charset="0"/>
              </a:rPr>
              <a:t>à l’élaboration du matériel pour cette séance</a:t>
            </a:r>
            <a:endParaRPr lang="en-US" sz="3200"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DF2CC2B4-AC28-4186-A84A-8D63BAF643AF}"/>
              </a:ext>
            </a:extLst>
          </p:cNvPr>
          <p:cNvSpPr>
            <a:spLocks noGrp="1"/>
          </p:cNvSpPr>
          <p:nvPr>
            <p:ph sz="half" idx="1"/>
          </p:nvPr>
        </p:nvSpPr>
        <p:spPr>
          <a:xfrm>
            <a:off x="523875" y="1917319"/>
            <a:ext cx="5181600" cy="4351338"/>
          </a:xfrm>
        </p:spPr>
        <p:txBody>
          <a:bodyPr>
            <a:normAutofit/>
          </a:bodyPr>
          <a:lstStyle/>
          <a:p>
            <a:r>
              <a:rPr lang="fr-CA" sz="1400" dirty="0"/>
              <a:t>Amanda Brennan (FIREFLY)</a:t>
            </a:r>
          </a:p>
          <a:p>
            <a:r>
              <a:rPr lang="fr-CA" sz="1400" dirty="0"/>
              <a:t>Sue Brooks (ROCK)</a:t>
            </a:r>
          </a:p>
          <a:p>
            <a:r>
              <a:rPr lang="fr-CA" sz="1400" dirty="0"/>
              <a:t>Mary Ann </a:t>
            </a:r>
            <a:r>
              <a:rPr lang="fr-CA" sz="1400" dirty="0" err="1"/>
              <a:t>Bunkowsky</a:t>
            </a:r>
            <a:r>
              <a:rPr lang="fr-CA" sz="1400" dirty="0"/>
              <a:t> (représentante des parents)</a:t>
            </a:r>
          </a:p>
          <a:p>
            <a:r>
              <a:rPr lang="fr-CA" sz="1400" dirty="0" err="1"/>
              <a:t>Beedahbin</a:t>
            </a:r>
            <a:r>
              <a:rPr lang="fr-CA" sz="1400" dirty="0"/>
              <a:t> </a:t>
            </a:r>
            <a:r>
              <a:rPr lang="fr-CA" sz="1400" dirty="0" err="1"/>
              <a:t>Desmoulin</a:t>
            </a:r>
            <a:r>
              <a:rPr lang="fr-CA" sz="1400" dirty="0"/>
              <a:t> (Nation </a:t>
            </a:r>
            <a:r>
              <a:rPr lang="fr-CA" sz="1400" dirty="0" err="1"/>
              <a:t>Nishnawbe</a:t>
            </a:r>
            <a:r>
              <a:rPr lang="fr-CA" sz="1400" dirty="0"/>
              <a:t> </a:t>
            </a:r>
            <a:r>
              <a:rPr lang="fr-CA" sz="1400" dirty="0" err="1"/>
              <a:t>Aski</a:t>
            </a:r>
            <a:r>
              <a:rPr lang="fr-CA" sz="1400" dirty="0"/>
              <a:t>)</a:t>
            </a:r>
          </a:p>
          <a:p>
            <a:r>
              <a:rPr lang="fr-CA" sz="1400" dirty="0" err="1"/>
              <a:t>Darlene</a:t>
            </a:r>
            <a:r>
              <a:rPr lang="fr-CA" sz="1400" dirty="0"/>
              <a:t> Durand (représentante des parents)</a:t>
            </a:r>
          </a:p>
          <a:p>
            <a:r>
              <a:rPr lang="fr-CA" sz="1400" dirty="0"/>
              <a:t>Stephanie Garrett (FIREFLY)</a:t>
            </a:r>
          </a:p>
          <a:p>
            <a:r>
              <a:rPr lang="fr-CA" sz="1400" dirty="0"/>
              <a:t>Angela Geddes (Nexus Santé)</a:t>
            </a:r>
          </a:p>
          <a:p>
            <a:r>
              <a:rPr lang="fr-CA" sz="1400" dirty="0"/>
              <a:t>Karen Huber (</a:t>
            </a:r>
            <a:r>
              <a:rPr lang="fr-CA" sz="1400" dirty="0" err="1"/>
              <a:t>Sunbeam</a:t>
            </a:r>
            <a:r>
              <a:rPr lang="fr-CA" sz="1400" dirty="0"/>
              <a:t> </a:t>
            </a:r>
            <a:r>
              <a:rPr lang="fr-CA" sz="1400" dirty="0" err="1"/>
              <a:t>Developmental</a:t>
            </a:r>
            <a:r>
              <a:rPr lang="fr-CA" sz="1400" dirty="0"/>
              <a:t> Resource Centre)</a:t>
            </a:r>
          </a:p>
          <a:p>
            <a:r>
              <a:rPr lang="fr-CA" sz="1400" dirty="0"/>
              <a:t>Judy Kay (Centre des enfants de </a:t>
            </a:r>
            <a:r>
              <a:rPr lang="fr-CA" sz="1400" dirty="0" err="1"/>
              <a:t>Thunder</a:t>
            </a:r>
            <a:r>
              <a:rPr lang="fr-CA" sz="1400" dirty="0"/>
              <a:t> Bay)</a:t>
            </a:r>
          </a:p>
          <a:p>
            <a:r>
              <a:rPr lang="fr-CA" sz="1400" dirty="0"/>
              <a:t>D</a:t>
            </a:r>
            <a:r>
              <a:rPr lang="fr-CA" sz="1400" baseline="30000" dirty="0"/>
              <a:t>re</a:t>
            </a:r>
            <a:r>
              <a:rPr lang="fr-CA" sz="1400" dirty="0"/>
              <a:t> Michelle Keightley (Holland </a:t>
            </a:r>
            <a:r>
              <a:rPr lang="fr-CA" sz="1400" dirty="0" err="1"/>
              <a:t>Bloorview</a:t>
            </a:r>
            <a:r>
              <a:rPr lang="fr-CA" sz="1400" dirty="0"/>
              <a:t>)</a:t>
            </a:r>
          </a:p>
          <a:p>
            <a:r>
              <a:rPr lang="fr-CA" sz="1400" dirty="0"/>
              <a:t>Ursula Larsson (Sioux </a:t>
            </a:r>
            <a:r>
              <a:rPr lang="fr-CA" sz="1400" dirty="0" err="1"/>
              <a:t>Lookout</a:t>
            </a:r>
            <a:r>
              <a:rPr lang="fr-CA" sz="1400" dirty="0"/>
              <a:t> First Nations Health </a:t>
            </a:r>
            <a:r>
              <a:rPr lang="fr-CA" sz="1400" dirty="0" err="1"/>
              <a:t>Authority</a:t>
            </a:r>
            <a:r>
              <a:rPr lang="fr-CA" sz="1400" dirty="0"/>
              <a:t>)</a:t>
            </a:r>
          </a:p>
        </p:txBody>
      </p:sp>
      <p:sp>
        <p:nvSpPr>
          <p:cNvPr id="4" name="Content Placeholder 3">
            <a:extLst>
              <a:ext uri="{FF2B5EF4-FFF2-40B4-BE49-F238E27FC236}">
                <a16:creationId xmlns:a16="http://schemas.microsoft.com/office/drawing/2014/main" id="{13329942-6B9B-46B9-BBD5-E1A3B538593D}"/>
              </a:ext>
            </a:extLst>
          </p:cNvPr>
          <p:cNvSpPr>
            <a:spLocks noGrp="1"/>
          </p:cNvSpPr>
          <p:nvPr>
            <p:ph sz="half" idx="2"/>
          </p:nvPr>
        </p:nvSpPr>
        <p:spPr>
          <a:xfrm>
            <a:off x="5857875" y="1968119"/>
            <a:ext cx="5181600" cy="4351338"/>
          </a:xfrm>
        </p:spPr>
        <p:txBody>
          <a:bodyPr>
            <a:normAutofit/>
          </a:bodyPr>
          <a:lstStyle/>
          <a:p>
            <a:r>
              <a:rPr lang="fr-CA" sz="1400" dirty="0"/>
              <a:t>Nancy Lockwood (ABLE2)</a:t>
            </a:r>
          </a:p>
          <a:p>
            <a:r>
              <a:rPr lang="fr-CA" sz="1400" dirty="0"/>
              <a:t>Claudine </a:t>
            </a:r>
            <a:r>
              <a:rPr lang="fr-CA" sz="1400" dirty="0" err="1"/>
              <a:t>Longboat</a:t>
            </a:r>
            <a:r>
              <a:rPr lang="fr-CA" sz="1400" dirty="0"/>
              <a:t>-White (Kenora Chiefs Advisory)</a:t>
            </a:r>
          </a:p>
          <a:p>
            <a:r>
              <a:rPr lang="fr-CA" sz="1400" dirty="0"/>
              <a:t>Eric Marier (Surrey Place)</a:t>
            </a:r>
          </a:p>
          <a:p>
            <a:r>
              <a:rPr lang="fr-CA" sz="1400" dirty="0"/>
              <a:t>D</a:t>
            </a:r>
            <a:r>
              <a:rPr lang="fr-CA" sz="1400" baseline="30000" dirty="0"/>
              <a:t>re</a:t>
            </a:r>
            <a:r>
              <a:rPr lang="fr-CA" sz="1400" dirty="0"/>
              <a:t> Clare Mitchell (Child and Parent Resource Institute)</a:t>
            </a:r>
          </a:p>
          <a:p>
            <a:r>
              <a:rPr lang="fr-CA" sz="1400" dirty="0"/>
              <a:t>Frances Pine (</a:t>
            </a:r>
            <a:r>
              <a:rPr lang="fr-CA" sz="1400" dirty="0" err="1"/>
              <a:t>Maamwesying</a:t>
            </a:r>
            <a:r>
              <a:rPr lang="fr-CA" sz="1400" dirty="0"/>
              <a:t> North Shore Community Health Services)</a:t>
            </a:r>
          </a:p>
          <a:p>
            <a:r>
              <a:rPr lang="fr-CA" sz="1400" dirty="0"/>
              <a:t>D</a:t>
            </a:r>
            <a:r>
              <a:rPr lang="fr-CA" sz="1400" baseline="30000" dirty="0"/>
              <a:t>r</a:t>
            </a:r>
            <a:r>
              <a:rPr lang="fr-CA" sz="1400" dirty="0"/>
              <a:t> James Reynolds (Réseau pour la santé du cerveau des enfants)</a:t>
            </a:r>
          </a:p>
          <a:p>
            <a:r>
              <a:rPr lang="fr-CA" sz="1400" dirty="0"/>
              <a:t>Sally Seabrook (Mackenzie Health)</a:t>
            </a:r>
          </a:p>
          <a:p>
            <a:r>
              <a:rPr lang="fr-CA" sz="1400" dirty="0"/>
              <a:t>D</a:t>
            </a:r>
            <a:r>
              <a:rPr lang="fr-CA" sz="1400" baseline="30000" dirty="0"/>
              <a:t>re</a:t>
            </a:r>
            <a:r>
              <a:rPr lang="fr-CA" sz="1400" dirty="0"/>
              <a:t> Valerie Temple (Surrey Place)</a:t>
            </a:r>
          </a:p>
          <a:p>
            <a:r>
              <a:rPr lang="fr-CA" sz="1400" dirty="0"/>
              <a:t>Treena Wallace (FIREFLY)</a:t>
            </a:r>
          </a:p>
          <a:p>
            <a:r>
              <a:rPr lang="fr-CA" sz="1400" dirty="0"/>
              <a:t>Chrysta Wood (FIREFLY)</a:t>
            </a:r>
          </a:p>
        </p:txBody>
      </p:sp>
      <p:sp>
        <p:nvSpPr>
          <p:cNvPr id="6" name="object 7">
            <a:extLst>
              <a:ext uri="{FF2B5EF4-FFF2-40B4-BE49-F238E27FC236}">
                <a16:creationId xmlns:a16="http://schemas.microsoft.com/office/drawing/2014/main" id="{7139ABBA-58C9-4EF6-9921-3CEBF028BFAA}"/>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64</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7" name="Rectangle 12">
            <a:extLst>
              <a:ext uri="{FF2B5EF4-FFF2-40B4-BE49-F238E27FC236}">
                <a16:creationId xmlns:a16="http://schemas.microsoft.com/office/drawing/2014/main" id="{3B108339-D1C2-4E75-BAEC-561AD00B9D6B}"/>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8" name="Rectangle 12">
            <a:extLst>
              <a:ext uri="{FF2B5EF4-FFF2-40B4-BE49-F238E27FC236}">
                <a16:creationId xmlns:a16="http://schemas.microsoft.com/office/drawing/2014/main" id="{D70E5673-70CD-4AB4-8222-863A7B1A961F}"/>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9" name="object 6">
            <a:extLst>
              <a:ext uri="{FF2B5EF4-FFF2-40B4-BE49-F238E27FC236}">
                <a16:creationId xmlns:a16="http://schemas.microsoft.com/office/drawing/2014/main" id="{44278392-CFF5-4C8E-86EE-55103F040FD6}"/>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2844147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8DA6-A6F0-4A38-9869-A32B98E0CE0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0EAA6FAE-767E-41D9-B892-A5B8608292C9}"/>
              </a:ext>
            </a:extLst>
          </p:cNvPr>
          <p:cNvSpPr>
            <a:spLocks noGrp="1"/>
          </p:cNvSpPr>
          <p:nvPr>
            <p:ph idx="1"/>
          </p:nvPr>
        </p:nvSpPr>
        <p:spPr>
          <a:xfrm>
            <a:off x="847344" y="1469009"/>
            <a:ext cx="10515600" cy="4351338"/>
          </a:xfrm>
        </p:spPr>
        <p:txBody>
          <a:bodyPr/>
          <a:lstStyle/>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r>
              <a:rPr lang="fr-FR" dirty="0">
                <a:latin typeface="Lato" panose="020F0502020204030203" pitchFamily="34" charset="0"/>
                <a:ea typeface="Lato" panose="020F0502020204030203" pitchFamily="34" charset="0"/>
                <a:cs typeface="Lato" panose="020F0502020204030203" pitchFamily="34" charset="0"/>
              </a:rPr>
              <a:t>Merci au ministère des Services à l’enfance et des Services sociaux et communautaires dont le financement a rendu possible cet atelier.</a:t>
            </a: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5" name="object 7">
            <a:extLst>
              <a:ext uri="{FF2B5EF4-FFF2-40B4-BE49-F238E27FC236}">
                <a16:creationId xmlns:a16="http://schemas.microsoft.com/office/drawing/2014/main" id="{2FDDFB33-54E7-4E5D-A4BC-E23F6F7B3A3B}"/>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65</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F08146E9-9EAD-4BBB-A0C9-ADA3687DAAC6}"/>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0347F84F-A673-41AC-81F2-965B3271A95E}"/>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8" name="object 6">
            <a:extLst>
              <a:ext uri="{FF2B5EF4-FFF2-40B4-BE49-F238E27FC236}">
                <a16:creationId xmlns:a16="http://schemas.microsoft.com/office/drawing/2014/main" id="{1162B2FF-2ECF-4B05-BCA3-BA4433CB02E0}"/>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pic>
        <p:nvPicPr>
          <p:cNvPr id="4" name="Picture 3">
            <a:extLst>
              <a:ext uri="{FF2B5EF4-FFF2-40B4-BE49-F238E27FC236}">
                <a16:creationId xmlns:a16="http://schemas.microsoft.com/office/drawing/2014/main" id="{0A7E8EFF-4604-429C-ABAF-78D069F7D750}"/>
              </a:ext>
            </a:extLst>
          </p:cNvPr>
          <p:cNvPicPr>
            <a:picLocks noChangeAspect="1"/>
          </p:cNvPicPr>
          <p:nvPr/>
        </p:nvPicPr>
        <p:blipFill>
          <a:blip r:embed="rId3"/>
          <a:stretch>
            <a:fillRect/>
          </a:stretch>
        </p:blipFill>
        <p:spPr>
          <a:xfrm>
            <a:off x="811064" y="4648196"/>
            <a:ext cx="7162800" cy="1219200"/>
          </a:xfrm>
          <a:prstGeom prst="rect">
            <a:avLst/>
          </a:prstGeom>
        </p:spPr>
      </p:pic>
    </p:spTree>
    <p:extLst>
      <p:ext uri="{BB962C8B-B14F-4D97-AF65-F5344CB8AC3E}">
        <p14:creationId xmlns:p14="http://schemas.microsoft.com/office/powerpoint/2010/main" val="912525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6E2E-0CD4-4E93-9CA2-71352A08948F}"/>
              </a:ext>
            </a:extLst>
          </p:cNvPr>
          <p:cNvSpPr>
            <a:spLocks noGrp="1"/>
          </p:cNvSpPr>
          <p:nvPr>
            <p:ph type="title"/>
          </p:nvPr>
        </p:nvSpPr>
        <p:spPr>
          <a:xfrm>
            <a:off x="477473" y="289624"/>
            <a:ext cx="10515600" cy="1325563"/>
          </a:xfrm>
        </p:spPr>
        <p:txBody>
          <a:bodyPr/>
          <a:lstStyle/>
          <a:p>
            <a:r>
              <a:rPr lang="en-US" dirty="0" err="1">
                <a:latin typeface="Brandon Grotesque Bold" panose="020B0803020203060202" pitchFamily="34" charset="0"/>
              </a:rPr>
              <a:t>Références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76CECD27-0E79-43FD-AA3C-08B75ED4D61D}"/>
              </a:ext>
            </a:extLst>
          </p:cNvPr>
          <p:cNvSpPr>
            <a:spLocks noGrp="1"/>
          </p:cNvSpPr>
          <p:nvPr>
            <p:ph idx="1"/>
          </p:nvPr>
        </p:nvSpPr>
        <p:spPr>
          <a:xfrm>
            <a:off x="838201" y="1622425"/>
            <a:ext cx="8924924" cy="4351338"/>
          </a:xfrm>
        </p:spPr>
        <p:txBody>
          <a:bodyPr>
            <a:normAutofit fontScale="92500" lnSpcReduction="20000"/>
          </a:bodyPr>
          <a:lstStyle/>
          <a:p>
            <a:r>
              <a:rPr lang="en-US" sz="1800" dirty="0">
                <a:latin typeface="Lato" panose="020F0502020204030203" pitchFamily="34" charset="0"/>
                <a:ea typeface="Lato" panose="020F0502020204030203" pitchFamily="34" charset="0"/>
                <a:cs typeface="Lato" panose="020F0502020204030203" pitchFamily="34" charset="0"/>
              </a:rPr>
              <a:t>Burke, C. et K. Ball. A guide to circles of support. Foundation for People with Learning Disabilities, 2015. </a:t>
            </a:r>
            <a:r>
              <a:rPr lang="en-US" sz="1800" dirty="0">
                <a:latin typeface="Lato" panose="020F0502020204030203" pitchFamily="34" charset="0"/>
                <a:ea typeface="Lato" panose="020F0502020204030203" pitchFamily="34" charset="0"/>
                <a:cs typeface="Lato" panose="020F0502020204030203" pitchFamily="34" charset="0"/>
                <a:hlinkClick r:id="rId2"/>
              </a:rPr>
              <a:t>https://www.mentalhealth.org.uk/sites/default/files/a-guide-to-circles-of-support.pdf</a:t>
            </a:r>
            <a:endParaRPr lang="en-US"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800" dirty="0">
                <a:latin typeface="Lato" panose="020F0502020204030203" pitchFamily="34" charset="0"/>
                <a:ea typeface="Lato" panose="020F0502020204030203" pitchFamily="34" charset="0"/>
                <a:cs typeface="Lato" panose="020F0502020204030203" pitchFamily="34" charset="0"/>
              </a:rPr>
              <a:t> </a:t>
            </a:r>
          </a:p>
          <a:p>
            <a:r>
              <a:rPr lang="en-US" sz="1800" dirty="0" err="1">
                <a:latin typeface="Lato" panose="020F0502020204030203" pitchFamily="34" charset="0"/>
                <a:ea typeface="Lato" panose="020F0502020204030203" pitchFamily="34" charset="0"/>
                <a:cs typeface="Lato" panose="020F0502020204030203" pitchFamily="34" charset="0"/>
              </a:rPr>
              <a:t>CanFASD</a:t>
            </a:r>
            <a:r>
              <a:rPr lang="en-US" sz="1800" dirty="0">
                <a:latin typeface="Lato" panose="020F0502020204030203" pitchFamily="34" charset="0"/>
                <a:ea typeface="Lato" panose="020F0502020204030203" pitchFamily="34" charset="0"/>
                <a:cs typeface="Lato" panose="020F0502020204030203" pitchFamily="34" charset="0"/>
              </a:rPr>
              <a:t> canfasd.ca/</a:t>
            </a:r>
          </a:p>
          <a:p>
            <a:pPr marL="0" indent="0">
              <a:buNone/>
            </a:pPr>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dirty="0">
                <a:latin typeface="Lato" panose="020F0502020204030203" pitchFamily="34" charset="0"/>
                <a:ea typeface="Lato" panose="020F0502020204030203" pitchFamily="34" charset="0"/>
                <a:cs typeface="Lato" panose="020F0502020204030203" pitchFamily="34" charset="0"/>
              </a:rPr>
              <a:t>Centre for </a:t>
            </a:r>
            <a:r>
              <a:rPr lang="en-US" sz="1800" dirty="0" err="1">
                <a:latin typeface="Lato" panose="020F0502020204030203" pitchFamily="34" charset="0"/>
                <a:ea typeface="Lato" panose="020F0502020204030203" pitchFamily="34" charset="0"/>
                <a:cs typeface="Lato" panose="020F0502020204030203" pitchFamily="34" charset="0"/>
              </a:rPr>
              <a:t>Behaviour</a:t>
            </a:r>
            <a:r>
              <a:rPr lang="en-US" sz="1800" dirty="0">
                <a:latin typeface="Lato" panose="020F0502020204030203" pitchFamily="34" charset="0"/>
                <a:ea typeface="Lato" panose="020F0502020204030203" pitchFamily="34" charset="0"/>
                <a:cs typeface="Lato" panose="020F0502020204030203" pitchFamily="34" charset="0"/>
              </a:rPr>
              <a:t> Health Sciences. Fetal alcohol spectrum disorder and developmental trauma [Diapositives PowerPoint]. Mackenzie Health, 2020.</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dirty="0">
                <a:latin typeface="Lato" panose="020F0502020204030203" pitchFamily="34" charset="0"/>
                <a:ea typeface="Lato" panose="020F0502020204030203" pitchFamily="34" charset="0"/>
                <a:cs typeface="Lato" panose="020F0502020204030203" pitchFamily="34" charset="0"/>
              </a:rPr>
              <a:t>FASD Network of Saskatchewan. Tips for parents and </a:t>
            </a:r>
            <a:r>
              <a:rPr lang="en-US" sz="1800" dirty="0" err="1">
                <a:latin typeface="Lato" panose="020F0502020204030203" pitchFamily="34" charset="0"/>
                <a:ea typeface="Lato" panose="020F0502020204030203" pitchFamily="34" charset="0"/>
                <a:cs typeface="Lato" panose="020F0502020204030203" pitchFamily="34" charset="0"/>
              </a:rPr>
              <a:t>caregivers.</a:t>
            </a:r>
            <a:r>
              <a:rPr lang="en-US" sz="1800" dirty="0" err="1">
                <a:latin typeface="Lato" panose="020F0502020204030203" pitchFamily="34" charset="0"/>
                <a:ea typeface="Lato" panose="020F0502020204030203" pitchFamily="34" charset="0"/>
                <a:cs typeface="Lato" panose="020F0502020204030203" pitchFamily="34" charset="0"/>
                <a:hlinkClick r:id="rId3"/>
              </a:rPr>
              <a:t>https</a:t>
            </a:r>
            <a:r>
              <a:rPr lang="en-US" sz="1800" dirty="0">
                <a:latin typeface="Lato" panose="020F0502020204030203" pitchFamily="34" charset="0"/>
                <a:ea typeface="Lato" panose="020F0502020204030203" pitchFamily="34" charset="0"/>
                <a:cs typeface="Lato" panose="020F0502020204030203" pitchFamily="34" charset="0"/>
                <a:hlinkClick r:id="rId3"/>
              </a:rPr>
              <a:t>://ac965253-06fe-4ffb-8eb5-c38685bfd030.filesusr.com/ugd/6eb9fe_6994664f622a423c879f889abff06b8c.pdf</a:t>
            </a:r>
            <a:endParaRPr lang="en-US"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dirty="0">
                <a:latin typeface="Lato" panose="020F0502020204030203" pitchFamily="34" charset="0"/>
                <a:ea typeface="Lato" panose="020F0502020204030203" pitchFamily="34" charset="0"/>
                <a:cs typeface="Lato" panose="020F0502020204030203" pitchFamily="34" charset="0"/>
              </a:rPr>
              <a:t>FASD Ontario/Health Nexus. Parenting Indigenous children with FASD: Guide to culture for non-Indigenous caregivers, 2019. </a:t>
            </a:r>
            <a:r>
              <a:rPr lang="en-US" sz="1800" dirty="0">
                <a:latin typeface="Lato" panose="020F0502020204030203" pitchFamily="34" charset="0"/>
                <a:ea typeface="Lato" panose="020F0502020204030203" pitchFamily="34" charset="0"/>
                <a:cs typeface="Lato" panose="020F0502020204030203" pitchFamily="34" charset="0"/>
                <a:hlinkClick r:id="rId4"/>
              </a:rPr>
              <a:t>https://www.fasdinfotsaf.ca/wp-content/uploads/2019/07/FASD_Indigenous_Final_July2019.pdf</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9" name="object 7">
            <a:extLst>
              <a:ext uri="{FF2B5EF4-FFF2-40B4-BE49-F238E27FC236}">
                <a16:creationId xmlns:a16="http://schemas.microsoft.com/office/drawing/2014/main" id="{E0ED5C22-A069-464D-8DBE-7462878CEDCD}"/>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66</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64CD5E03-7901-453D-949A-737D2DEAEEB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79AEBCFC-9FF7-470A-99CB-A21E6EA41BD3}"/>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6">
            <a:extLst>
              <a:ext uri="{FF2B5EF4-FFF2-40B4-BE49-F238E27FC236}">
                <a16:creationId xmlns:a16="http://schemas.microsoft.com/office/drawing/2014/main" id="{DD0B44CD-D564-4F7E-AD55-F2C630D785E7}"/>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1237244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693C-D10C-4760-9D0D-55CF84DA8397}"/>
              </a:ext>
            </a:extLst>
          </p:cNvPr>
          <p:cNvSpPr>
            <a:spLocks noGrp="1"/>
          </p:cNvSpPr>
          <p:nvPr>
            <p:ph type="title"/>
          </p:nvPr>
        </p:nvSpPr>
        <p:spPr>
          <a:xfrm>
            <a:off x="477473" y="289624"/>
            <a:ext cx="10515600" cy="1325563"/>
          </a:xfrm>
        </p:spPr>
        <p:txBody>
          <a:bodyPr/>
          <a:lstStyle/>
          <a:p>
            <a:r>
              <a:rPr lang="en-US" dirty="0" err="1">
                <a:latin typeface="Brandon Grotesque Bold" panose="020B0803020203060202" pitchFamily="34" charset="0"/>
              </a:rPr>
              <a:t>Références</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23012279-E74C-4B40-90BE-547D0F5EF548}"/>
              </a:ext>
            </a:extLst>
          </p:cNvPr>
          <p:cNvSpPr>
            <a:spLocks noGrp="1"/>
          </p:cNvSpPr>
          <p:nvPr>
            <p:ph idx="1"/>
          </p:nvPr>
        </p:nvSpPr>
        <p:spPr>
          <a:xfrm>
            <a:off x="838200" y="1825625"/>
            <a:ext cx="8934447" cy="4351338"/>
          </a:xfrm>
        </p:spPr>
        <p:txBody>
          <a:bodyPr>
            <a:normAutofit fontScale="92500" lnSpcReduction="20000"/>
          </a:bodyPr>
          <a:lstStyle/>
          <a:p>
            <a:pPr>
              <a:lnSpc>
                <a:spcPct val="110000"/>
              </a:lnSpc>
            </a:pPr>
            <a:r>
              <a:rPr lang="en-US" sz="1900" dirty="0">
                <a:latin typeface="Lato" panose="020F0502020204030203" pitchFamily="34" charset="0"/>
                <a:ea typeface="Lato" panose="020F0502020204030203" pitchFamily="34" charset="0"/>
                <a:cs typeface="Lato" panose="020F0502020204030203" pitchFamily="34" charset="0"/>
              </a:rPr>
              <a:t>Greene, R.W. </a:t>
            </a:r>
            <a:r>
              <a:rPr lang="en-US" sz="1900" dirty="0" err="1">
                <a:latin typeface="Lato" panose="020F0502020204030203" pitchFamily="34" charset="0"/>
                <a:ea typeface="Lato" panose="020F0502020204030203" pitchFamily="34" charset="0"/>
                <a:cs typeface="Lato" panose="020F0502020204030203" pitchFamily="34" charset="0"/>
              </a:rPr>
              <a:t>L’enfant</a:t>
            </a:r>
            <a:r>
              <a:rPr lang="en-US" sz="1900" dirty="0">
                <a:latin typeface="Lato" panose="020F0502020204030203" pitchFamily="34" charset="0"/>
                <a:ea typeface="Lato" panose="020F0502020204030203" pitchFamily="34" charset="0"/>
                <a:cs typeface="Lato" panose="020F0502020204030203" pitchFamily="34" charset="0"/>
              </a:rPr>
              <a:t> </a:t>
            </a:r>
            <a:r>
              <a:rPr lang="en-US" sz="1900" dirty="0" err="1">
                <a:latin typeface="Lato" panose="020F0502020204030203" pitchFamily="34" charset="0"/>
                <a:ea typeface="Lato" panose="020F0502020204030203" pitchFamily="34" charset="0"/>
                <a:cs typeface="Lato" panose="020F0502020204030203" pitchFamily="34" charset="0"/>
              </a:rPr>
              <a:t>explosif</a:t>
            </a:r>
            <a:r>
              <a:rPr lang="en-US" sz="1900" dirty="0">
                <a:latin typeface="Lato" panose="020F0502020204030203" pitchFamily="34" charset="0"/>
                <a:ea typeface="Lato" panose="020F0502020204030203" pitchFamily="34" charset="0"/>
                <a:cs typeface="Lato" panose="020F0502020204030203" pitchFamily="34" charset="0"/>
              </a:rPr>
              <a:t> – </a:t>
            </a:r>
            <a:r>
              <a:rPr lang="en-US" sz="1900" dirty="0" err="1">
                <a:latin typeface="Lato" panose="020F0502020204030203" pitchFamily="34" charset="0"/>
                <a:ea typeface="Lato" panose="020F0502020204030203" pitchFamily="34" charset="0"/>
                <a:cs typeface="Lato" panose="020F0502020204030203" pitchFamily="34" charset="0"/>
              </a:rPr>
              <a:t>comprendre</a:t>
            </a:r>
            <a:r>
              <a:rPr lang="en-US" sz="1900" dirty="0">
                <a:latin typeface="Lato" panose="020F0502020204030203" pitchFamily="34" charset="0"/>
                <a:ea typeface="Lato" panose="020F0502020204030203" pitchFamily="34" charset="0"/>
                <a:cs typeface="Lato" panose="020F0502020204030203" pitchFamily="34" charset="0"/>
              </a:rPr>
              <a:t> </a:t>
            </a:r>
            <a:r>
              <a:rPr lang="en-US" sz="1900" dirty="0" err="1">
                <a:latin typeface="Lato" panose="020F0502020204030203" pitchFamily="34" charset="0"/>
                <a:ea typeface="Lato" panose="020F0502020204030203" pitchFamily="34" charset="0"/>
                <a:cs typeface="Lato" panose="020F0502020204030203" pitchFamily="34" charset="0"/>
              </a:rPr>
              <a:t>ses</a:t>
            </a:r>
            <a:r>
              <a:rPr lang="en-US" sz="1900" dirty="0">
                <a:latin typeface="Lato" panose="020F0502020204030203" pitchFamily="34" charset="0"/>
                <a:ea typeface="Lato" panose="020F0502020204030203" pitchFamily="34" charset="0"/>
                <a:cs typeface="Lato" panose="020F0502020204030203" pitchFamily="34" charset="0"/>
              </a:rPr>
              <a:t> frustrations, </a:t>
            </a:r>
            <a:r>
              <a:rPr lang="en-US" sz="1900" dirty="0" err="1">
                <a:latin typeface="Lato" panose="020F0502020204030203" pitchFamily="34" charset="0"/>
                <a:ea typeface="Lato" panose="020F0502020204030203" pitchFamily="34" charset="0"/>
                <a:cs typeface="Lato" panose="020F0502020204030203" pitchFamily="34" charset="0"/>
              </a:rPr>
              <a:t>canaliser</a:t>
            </a:r>
            <a:r>
              <a:rPr lang="en-US" sz="1900" dirty="0">
                <a:latin typeface="Lato" panose="020F0502020204030203" pitchFamily="34" charset="0"/>
                <a:ea typeface="Lato" panose="020F0502020204030203" pitchFamily="34" charset="0"/>
                <a:cs typeface="Lato" panose="020F0502020204030203" pitchFamily="34" charset="0"/>
              </a:rPr>
              <a:t> </a:t>
            </a:r>
            <a:r>
              <a:rPr lang="en-US" sz="1900" dirty="0" err="1">
                <a:latin typeface="Lato" panose="020F0502020204030203" pitchFamily="34" charset="0"/>
                <a:ea typeface="Lato" panose="020F0502020204030203" pitchFamily="34" charset="0"/>
                <a:cs typeface="Lato" panose="020F0502020204030203" pitchFamily="34" charset="0"/>
              </a:rPr>
              <a:t>ses</a:t>
            </a:r>
            <a:r>
              <a:rPr lang="en-US" sz="1900" dirty="0">
                <a:latin typeface="Lato" panose="020F0502020204030203" pitchFamily="34" charset="0"/>
                <a:ea typeface="Lato" panose="020F0502020204030203" pitchFamily="34" charset="0"/>
                <a:cs typeface="Lato" panose="020F0502020204030203" pitchFamily="34" charset="0"/>
              </a:rPr>
              <a:t> </a:t>
            </a:r>
            <a:r>
              <a:rPr lang="en-US" sz="1900" dirty="0" err="1">
                <a:latin typeface="Lato" panose="020F0502020204030203" pitchFamily="34" charset="0"/>
                <a:ea typeface="Lato" panose="020F0502020204030203" pitchFamily="34" charset="0"/>
                <a:cs typeface="Lato" panose="020F0502020204030203" pitchFamily="34" charset="0"/>
              </a:rPr>
              <a:t>émotions</a:t>
            </a:r>
            <a:r>
              <a:rPr lang="en-US" sz="1900" dirty="0">
                <a:latin typeface="Lato" panose="020F0502020204030203" pitchFamily="34" charset="0"/>
                <a:ea typeface="Lato" panose="020F0502020204030203" pitchFamily="34" charset="0"/>
                <a:cs typeface="Lato" panose="020F0502020204030203" pitchFamily="34" charset="0"/>
              </a:rPr>
              <a:t>, </a:t>
            </a:r>
            <a:r>
              <a:rPr lang="en-US" sz="1900" dirty="0" err="1">
                <a:latin typeface="Lato" panose="020F0502020204030203" pitchFamily="34" charset="0"/>
                <a:ea typeface="Lato" panose="020F0502020204030203" pitchFamily="34" charset="0"/>
                <a:cs typeface="Lato" panose="020F0502020204030203" pitchFamily="34" charset="0"/>
              </a:rPr>
              <a:t>prévenir</a:t>
            </a:r>
            <a:r>
              <a:rPr lang="en-US" sz="1900" dirty="0">
                <a:latin typeface="Lato" panose="020F0502020204030203" pitchFamily="34" charset="0"/>
                <a:ea typeface="Lato" panose="020F0502020204030203" pitchFamily="34" charset="0"/>
                <a:cs typeface="Lato" panose="020F0502020204030203" pitchFamily="34" charset="0"/>
              </a:rPr>
              <a:t> les crises, </a:t>
            </a:r>
            <a:r>
              <a:rPr lang="en-US" sz="1900" dirty="0" err="1">
                <a:latin typeface="Lato" panose="020F0502020204030203" pitchFamily="34" charset="0"/>
                <a:ea typeface="Lato" panose="020F0502020204030203" pitchFamily="34" charset="0"/>
                <a:cs typeface="Lato" panose="020F0502020204030203" pitchFamily="34" charset="0"/>
              </a:rPr>
              <a:t>favoriser</a:t>
            </a:r>
            <a:r>
              <a:rPr lang="en-US" sz="1900" dirty="0">
                <a:latin typeface="Lato" panose="020F0502020204030203" pitchFamily="34" charset="0"/>
                <a:ea typeface="Lato" panose="020F0502020204030203" pitchFamily="34" charset="0"/>
                <a:cs typeface="Lato" panose="020F0502020204030203" pitchFamily="34" charset="0"/>
              </a:rPr>
              <a:t> son </a:t>
            </a:r>
            <a:r>
              <a:rPr lang="en-US" sz="1900" dirty="0" err="1">
                <a:latin typeface="Lato" panose="020F0502020204030203" pitchFamily="34" charset="0"/>
                <a:ea typeface="Lato" panose="020F0502020204030203" pitchFamily="34" charset="0"/>
                <a:cs typeface="Lato" panose="020F0502020204030203" pitchFamily="34" charset="0"/>
              </a:rPr>
              <a:t>épanouissement</a:t>
            </a:r>
            <a:r>
              <a:rPr lang="en-US" sz="1900" dirty="0">
                <a:latin typeface="Lato" panose="020F0502020204030203" pitchFamily="34" charset="0"/>
                <a:ea typeface="Lato" panose="020F0502020204030203" pitchFamily="34" charset="0"/>
                <a:cs typeface="Lato" panose="020F0502020204030203" pitchFamily="34" charset="0"/>
              </a:rPr>
              <a:t>. </a:t>
            </a:r>
            <a:r>
              <a:rPr lang="en-US" sz="1900" dirty="0" err="1">
                <a:latin typeface="Lato" panose="020F0502020204030203" pitchFamily="34" charset="0"/>
                <a:ea typeface="Lato" panose="020F0502020204030203" pitchFamily="34" charset="0"/>
                <a:cs typeface="Lato" panose="020F0502020204030203" pitchFamily="34" charset="0"/>
              </a:rPr>
              <a:t>Courrier</a:t>
            </a:r>
            <a:r>
              <a:rPr lang="en-US" sz="1900" dirty="0">
                <a:latin typeface="Lato" panose="020F0502020204030203" pitchFamily="34" charset="0"/>
                <a:ea typeface="Lato" panose="020F0502020204030203" pitchFamily="34" charset="0"/>
                <a:cs typeface="Lato" panose="020F0502020204030203" pitchFamily="34" charset="0"/>
              </a:rPr>
              <a:t> du livre, 2017.</a:t>
            </a:r>
          </a:p>
          <a:p>
            <a:pPr>
              <a:lnSpc>
                <a:spcPct val="110000"/>
              </a:lnSpc>
            </a:pPr>
            <a:endParaRPr lang="en-US" sz="1900" dirty="0">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z="1900" dirty="0">
                <a:latin typeface="Lato" panose="020F0502020204030203" pitchFamily="34" charset="0"/>
                <a:ea typeface="Lato" panose="020F0502020204030203" pitchFamily="34" charset="0"/>
                <a:cs typeface="Lato" panose="020F0502020204030203" pitchFamily="34" charset="0"/>
              </a:rPr>
              <a:t>Healthy Child Manitoba. Everyday is an adventure: What parents and caregivers need to know about fetal alcohol spectrum disorder (FASD), 2017. </a:t>
            </a:r>
            <a:r>
              <a:rPr lang="en-US" sz="1900" dirty="0">
                <a:latin typeface="Lato" panose="020F0502020204030203" pitchFamily="34" charset="0"/>
                <a:ea typeface="Lato" panose="020F0502020204030203" pitchFamily="34" charset="0"/>
                <a:cs typeface="Lato" panose="020F0502020204030203" pitchFamily="34" charset="0"/>
                <a:hlinkClick r:id="rId2"/>
              </a:rPr>
              <a:t>https://www.gov.mb.ca/fs/fasd/pubs/fasd_caregivers.pdf</a:t>
            </a:r>
            <a:endParaRPr lang="en-US" sz="1900" dirty="0">
              <a:latin typeface="Lato" panose="020F0502020204030203" pitchFamily="34" charset="0"/>
              <a:ea typeface="Lato" panose="020F0502020204030203" pitchFamily="34" charset="0"/>
              <a:cs typeface="Lato" panose="020F0502020204030203" pitchFamily="34" charset="0"/>
            </a:endParaRPr>
          </a:p>
          <a:p>
            <a:pPr marL="0" indent="0">
              <a:lnSpc>
                <a:spcPct val="110000"/>
              </a:lnSpc>
              <a:buNone/>
            </a:pPr>
            <a:endParaRPr lang="en-US" sz="1900" dirty="0">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z="1900" dirty="0" err="1">
                <a:latin typeface="Lato" panose="020F0502020204030203" pitchFamily="34" charset="0"/>
                <a:ea typeface="Lato" panose="020F0502020204030203" pitchFamily="34" charset="0"/>
                <a:cs typeface="Lato" panose="020F0502020204030203" pitchFamily="34" charset="0"/>
              </a:rPr>
              <a:t>Ory</a:t>
            </a:r>
            <a:r>
              <a:rPr lang="en-US" sz="1900" dirty="0">
                <a:latin typeface="Lato" panose="020F0502020204030203" pitchFamily="34" charset="0"/>
                <a:ea typeface="Lato" panose="020F0502020204030203" pitchFamily="34" charset="0"/>
                <a:cs typeface="Lato" panose="020F0502020204030203" pitchFamily="34" charset="0"/>
              </a:rPr>
              <a:t>, N. E. Brief guidelines for caregivers supporting persons who are emotionally fragile, 2004. </a:t>
            </a:r>
            <a:r>
              <a:rPr lang="en-US" sz="1900" dirty="0">
                <a:latin typeface="Lato" panose="020F0502020204030203" pitchFamily="34" charset="0"/>
                <a:ea typeface="Lato" panose="020F0502020204030203" pitchFamily="34" charset="0"/>
                <a:cs typeface="Lato" panose="020F0502020204030203" pitchFamily="34" charset="0"/>
                <a:hlinkClick r:id="rId3"/>
              </a:rPr>
              <a:t>https://www.fasdoutreach.ca/resources/all/b/brief-guidelines-for-caregivers-who-are-emotionally-fragile</a:t>
            </a:r>
            <a:r>
              <a:rPr lang="en-US" sz="1900" dirty="0">
                <a:latin typeface="Lato" panose="020F0502020204030203" pitchFamily="34" charset="0"/>
                <a:ea typeface="Lato" panose="020F0502020204030203" pitchFamily="34" charset="0"/>
                <a:cs typeface="Lato" panose="020F0502020204030203" pitchFamily="34" charset="0"/>
              </a:rPr>
              <a:t>.</a:t>
            </a:r>
          </a:p>
          <a:p>
            <a:pPr marL="0" indent="0">
              <a:lnSpc>
                <a:spcPct val="110000"/>
              </a:lnSpc>
              <a:buNone/>
            </a:pPr>
            <a:endParaRPr lang="en-US" sz="1900" dirty="0">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z="1900" dirty="0">
                <a:latin typeface="Lato" panose="020F0502020204030203" pitchFamily="34" charset="0"/>
                <a:ea typeface="Lato" panose="020F0502020204030203" pitchFamily="34" charset="0"/>
                <a:cs typeface="Lato" panose="020F0502020204030203" pitchFamily="34" charset="0"/>
              </a:rPr>
              <a:t>Salmon, C., et T. Charbonneau. Promoting healthy sexuality for persons with FASD [Diapositives PowerPoint]. Mackenzie Health, 2020.</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9" name="object 7">
            <a:extLst>
              <a:ext uri="{FF2B5EF4-FFF2-40B4-BE49-F238E27FC236}">
                <a16:creationId xmlns:a16="http://schemas.microsoft.com/office/drawing/2014/main" id="{8B7655DE-BBE1-4327-8B6F-C6FDEF9192D0}"/>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67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Rectangle 12">
            <a:extLst>
              <a:ext uri="{FF2B5EF4-FFF2-40B4-BE49-F238E27FC236}">
                <a16:creationId xmlns:a16="http://schemas.microsoft.com/office/drawing/2014/main" id="{E125932E-D2C8-4BA3-AEE8-CBA1BD5AB4AF}"/>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7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7" name="Rectangle 12">
            <a:extLst>
              <a:ext uri="{FF2B5EF4-FFF2-40B4-BE49-F238E27FC236}">
                <a16:creationId xmlns:a16="http://schemas.microsoft.com/office/drawing/2014/main" id="{94D20923-34BA-45C6-BFF4-D272A96EDD59}"/>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005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0" name="object 6">
            <a:extLst>
              <a:ext uri="{FF2B5EF4-FFF2-40B4-BE49-F238E27FC236}">
                <a16:creationId xmlns:a16="http://schemas.microsoft.com/office/drawing/2014/main" id="{DB9808BA-3130-42CC-9DCF-37905763BC39}"/>
              </a:ext>
            </a:extLst>
          </p:cNvPr>
          <p:cNvSpPr/>
          <p:nvPr/>
        </p:nvSpPr>
        <p:spPr>
          <a:xfrm>
            <a:off x="10666953" y="5486400"/>
            <a:ext cx="1" cy="1371600"/>
          </a:xfrm>
          <a:prstGeom prst="line">
            <a:avLst/>
          </a:prstGeom>
          <a:ln>
            <a:solidFill>
              <a:srgbClr val="0056A5"/>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Tree>
    <p:extLst>
      <p:ext uri="{BB962C8B-B14F-4D97-AF65-F5344CB8AC3E}">
        <p14:creationId xmlns:p14="http://schemas.microsoft.com/office/powerpoint/2010/main" val="278413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6E08-1727-401B-AA43-3D5E5F377DE1}"/>
              </a:ext>
            </a:extLst>
          </p:cNvPr>
          <p:cNvSpPr>
            <a:spLocks noGrp="1"/>
          </p:cNvSpPr>
          <p:nvPr>
            <p:ph type="title"/>
          </p:nvPr>
        </p:nvSpPr>
        <p:spPr>
          <a:xfrm>
            <a:off x="533401" y="313451"/>
            <a:ext cx="10515600" cy="1325563"/>
          </a:xfrm>
        </p:spPr>
        <p:txBody>
          <a:bodyPr/>
          <a:lstStyle/>
          <a:p>
            <a:r>
              <a:rPr lang="fr-FR" dirty="0">
                <a:latin typeface="Brandon Grotesque Bold" panose="020B0803020203060202" pitchFamily="34" charset="0"/>
              </a:rPr>
              <a:t>Quels sont les points forts</a:t>
            </a:r>
            <a:br>
              <a:rPr lang="fr-FR" dirty="0">
                <a:latin typeface="Brandon Grotesque Bold" panose="020B0803020203060202" pitchFamily="34" charset="0"/>
              </a:rPr>
            </a:br>
            <a:r>
              <a:rPr lang="fr-FR" dirty="0">
                <a:latin typeface="Brandon Grotesque Bold" panose="020B0803020203060202" pitchFamily="34" charset="0"/>
              </a:rPr>
              <a:t>de votre enfant?</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BC2DF3B0-0B49-41E0-9214-5325D247E908}"/>
              </a:ext>
            </a:extLst>
          </p:cNvPr>
          <p:cNvSpPr>
            <a:spLocks noGrp="1"/>
          </p:cNvSpPr>
          <p:nvPr>
            <p:ph idx="1"/>
          </p:nvPr>
        </p:nvSpPr>
        <p:spPr>
          <a:xfrm>
            <a:off x="533401" y="2459037"/>
            <a:ext cx="4343400" cy="3411752"/>
          </a:xfrm>
        </p:spPr>
        <p:txBody>
          <a:bodyPr>
            <a:noAutofit/>
          </a:bodyPr>
          <a:lstStyle/>
          <a:p>
            <a:pPr marL="0" indent="0">
              <a:buNone/>
            </a:pPr>
            <a:r>
              <a:rPr lang="en-US" dirty="0" err="1">
                <a:latin typeface="Lato Heavy" panose="020F0502020204030203" pitchFamily="34" charset="0"/>
                <a:ea typeface="Lato Heavy" panose="020F0502020204030203" pitchFamily="34" charset="0"/>
                <a:cs typeface="Lato Heavy" panose="020F0502020204030203" pitchFamily="34" charset="0"/>
              </a:rPr>
              <a:t>Exemples</a:t>
            </a:r>
            <a:endParaRPr lang="en-US" dirty="0">
              <a:latin typeface="Lato Heavy" panose="020F0502020204030203" pitchFamily="34" charset="0"/>
              <a:ea typeface="Lato Heavy" panose="020F0502020204030203" pitchFamily="34" charset="0"/>
              <a:cs typeface="Lato Heavy" panose="020F0502020204030203" pitchFamily="34" charset="0"/>
            </a:endParaRP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r>
              <a:rPr lang="fr-FR" sz="2000" dirty="0">
                <a:latin typeface="Lato" panose="020F0502020204030203" pitchFamily="34" charset="0"/>
                <a:ea typeface="Lato" panose="020F0502020204030203" pitchFamily="34" charset="0"/>
                <a:cs typeface="Lato" panose="020F0502020204030203" pitchFamily="34" charset="0"/>
              </a:rPr>
              <a:t>Travaille fort.</a:t>
            </a:r>
          </a:p>
          <a:p>
            <a:r>
              <a:rPr lang="fr-FR" sz="2000" dirty="0">
                <a:latin typeface="Lato" panose="020F0502020204030203" pitchFamily="34" charset="0"/>
                <a:ea typeface="Lato" panose="020F0502020204030203" pitchFamily="34" charset="0"/>
                <a:cs typeface="Lato" panose="020F0502020204030203" pitchFamily="34" charset="0"/>
              </a:rPr>
              <a:t>Apprend en faisant – est un apprenant kinesthésique.</a:t>
            </a:r>
          </a:p>
          <a:p>
            <a:r>
              <a:rPr lang="fr-FR" sz="2000" dirty="0">
                <a:latin typeface="Lato" panose="020F0502020204030203" pitchFamily="34" charset="0"/>
                <a:ea typeface="Lato" panose="020F0502020204030203" pitchFamily="34" charset="0"/>
                <a:cs typeface="Lato" panose="020F0502020204030203" pitchFamily="34" charset="0"/>
              </a:rPr>
              <a:t>N’abandonne pas tant qu’elle n’aura pas fini quelque chose.</a:t>
            </a:r>
          </a:p>
          <a:p>
            <a:r>
              <a:rPr lang="fr-FR" sz="2000" dirty="0">
                <a:latin typeface="Lato" panose="020F0502020204030203" pitchFamily="34" charset="0"/>
                <a:ea typeface="Lato" panose="020F0502020204030203" pitchFamily="34" charset="0"/>
                <a:cs typeface="Lato" panose="020F0502020204030203" pitchFamily="34" charset="0"/>
              </a:rPr>
              <a:t>Est souvent « dans l’instant présent » et profite des activités au maximum.</a:t>
            </a:r>
          </a:p>
        </p:txBody>
      </p:sp>
      <p:sp>
        <p:nvSpPr>
          <p:cNvPr id="8" name="object 6">
            <a:extLst>
              <a:ext uri="{FF2B5EF4-FFF2-40B4-BE49-F238E27FC236}">
                <a16:creationId xmlns:a16="http://schemas.microsoft.com/office/drawing/2014/main" id="{D139F143-44F0-4464-AA85-3EBFD7922F4F}"/>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9" name="object 7">
            <a:extLst>
              <a:ext uri="{FF2B5EF4-FFF2-40B4-BE49-F238E27FC236}">
                <a16:creationId xmlns:a16="http://schemas.microsoft.com/office/drawing/2014/main" id="{09AC338A-9A24-44BB-BC94-0FC10E2256E9}"/>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a:t>
            </a: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7</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Content Placeholder 2">
            <a:extLst>
              <a:ext uri="{FF2B5EF4-FFF2-40B4-BE49-F238E27FC236}">
                <a16:creationId xmlns:a16="http://schemas.microsoft.com/office/drawing/2014/main" id="{1BDD84E2-0974-4BEE-B91E-22A06F299D14}"/>
              </a:ext>
            </a:extLst>
          </p:cNvPr>
          <p:cNvSpPr txBox="1">
            <a:spLocks/>
          </p:cNvSpPr>
          <p:nvPr/>
        </p:nvSpPr>
        <p:spPr>
          <a:xfrm>
            <a:off x="5143501" y="3371850"/>
            <a:ext cx="4343400" cy="2752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latin typeface="Lato" panose="020F0502020204030203" pitchFamily="34" charset="0"/>
                <a:ea typeface="Lato" panose="020F0502020204030203" pitchFamily="34" charset="0"/>
                <a:cs typeface="Lato" panose="020F0502020204030203" pitchFamily="34" charset="0"/>
              </a:rPr>
              <a:t>Sait captiver son auditoire.</a:t>
            </a:r>
          </a:p>
          <a:p>
            <a:r>
              <a:rPr lang="fr-FR" sz="2000" dirty="0">
                <a:latin typeface="Lato" panose="020F0502020204030203" pitchFamily="34" charset="0"/>
                <a:ea typeface="Lato" panose="020F0502020204030203" pitchFamily="34" charset="0"/>
                <a:cs typeface="Lato" panose="020F0502020204030203" pitchFamily="34" charset="0"/>
              </a:rPr>
              <a:t>Raconte des histoires drôles.</a:t>
            </a:r>
          </a:p>
          <a:p>
            <a:r>
              <a:rPr lang="fr-FR" sz="2000" dirty="0">
                <a:latin typeface="Lato" panose="020F0502020204030203" pitchFamily="34" charset="0"/>
                <a:ea typeface="Lato" panose="020F0502020204030203" pitchFamily="34" charset="0"/>
                <a:cs typeface="Lato" panose="020F0502020204030203" pitchFamily="34" charset="0"/>
              </a:rPr>
              <a:t>Est un apprenant très visuel.</a:t>
            </a:r>
          </a:p>
          <a:p>
            <a:r>
              <a:rPr lang="fr-FR" sz="2000" dirty="0">
                <a:latin typeface="Lato" panose="020F0502020204030203" pitchFamily="34" charset="0"/>
                <a:ea typeface="Lato" panose="020F0502020204030203" pitchFamily="34" charset="0"/>
                <a:cs typeface="Lato" panose="020F0502020204030203" pitchFamily="34" charset="0"/>
              </a:rPr>
              <a:t>Fait preuve de créativité.</a:t>
            </a:r>
          </a:p>
          <a:p>
            <a:r>
              <a:rPr lang="fr-FR" sz="2000" dirty="0">
                <a:latin typeface="Lato" panose="020F0502020204030203" pitchFamily="34" charset="0"/>
                <a:ea typeface="Lato" panose="020F0502020204030203" pitchFamily="34" charset="0"/>
                <a:cs typeface="Lato" panose="020F0502020204030203" pitchFamily="34" charset="0"/>
              </a:rPr>
              <a:t>Se lie facilement d’amitié.</a:t>
            </a:r>
          </a:p>
          <a:p>
            <a:r>
              <a:rPr lang="fr-FR" sz="2000" dirty="0">
                <a:latin typeface="Lato" panose="020F0502020204030203" pitchFamily="34" charset="0"/>
                <a:ea typeface="Lato" panose="020F0502020204030203" pitchFamily="34" charset="0"/>
                <a:cs typeface="Lato" panose="020F0502020204030203" pitchFamily="34" charset="0"/>
              </a:rPr>
              <a:t>Fait des choses géniales avec les ordinateurs.</a:t>
            </a: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21" name="Rectangle 12">
            <a:extLst>
              <a:ext uri="{FF2B5EF4-FFF2-40B4-BE49-F238E27FC236}">
                <a16:creationId xmlns:a16="http://schemas.microsoft.com/office/drawing/2014/main" id="{B1AD4B35-BDA7-47C7-A6D4-542ABD83E647}"/>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22" name="Rectangle 12">
            <a:extLst>
              <a:ext uri="{FF2B5EF4-FFF2-40B4-BE49-F238E27FC236}">
                <a16:creationId xmlns:a16="http://schemas.microsoft.com/office/drawing/2014/main" id="{08C8E2E9-F9A0-4619-8884-025781995FE5}"/>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3" name="object 7">
            <a:extLst>
              <a:ext uri="{FF2B5EF4-FFF2-40B4-BE49-F238E27FC236}">
                <a16:creationId xmlns:a16="http://schemas.microsoft.com/office/drawing/2014/main" id="{D259CC0B-262E-486E-83D9-0A941771CE66}"/>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Tree>
    <p:extLst>
      <p:ext uri="{BB962C8B-B14F-4D97-AF65-F5344CB8AC3E}">
        <p14:creationId xmlns:p14="http://schemas.microsoft.com/office/powerpoint/2010/main" val="316787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C812-7371-498C-A82A-5A8EBF81A5D8}"/>
              </a:ext>
            </a:extLst>
          </p:cNvPr>
          <p:cNvSpPr>
            <a:spLocks noGrp="1"/>
          </p:cNvSpPr>
          <p:nvPr>
            <p:ph type="title"/>
          </p:nvPr>
        </p:nvSpPr>
        <p:spPr>
          <a:xfrm>
            <a:off x="489859" y="336097"/>
            <a:ext cx="10515600" cy="1325563"/>
          </a:xfrm>
        </p:spPr>
        <p:txBody>
          <a:bodyPr/>
          <a:lstStyle/>
          <a:p>
            <a:r>
              <a:rPr lang="fr-FR" dirty="0">
                <a:latin typeface="Brandon Grotesque Bold" panose="020B0803020203060202" pitchFamily="34" charset="0"/>
              </a:rPr>
              <a:t>Suivez l’évolution des points forts</a:t>
            </a:r>
            <a:br>
              <a:rPr lang="fr-FR" dirty="0">
                <a:latin typeface="Brandon Grotesque Bold" panose="020B0803020203060202" pitchFamily="34" charset="0"/>
              </a:rPr>
            </a:br>
            <a:r>
              <a:rPr lang="fr-FR" dirty="0">
                <a:latin typeface="Brandon Grotesque Bold" panose="020B0803020203060202" pitchFamily="34" charset="0"/>
              </a:rPr>
              <a:t>de votre enfant</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29C99F1F-F4A9-4E71-8B7A-1880102D4563}"/>
              </a:ext>
            </a:extLst>
          </p:cNvPr>
          <p:cNvSpPr>
            <a:spLocks noGrp="1"/>
          </p:cNvSpPr>
          <p:nvPr>
            <p:ph idx="1"/>
          </p:nvPr>
        </p:nvSpPr>
        <p:spPr>
          <a:xfrm>
            <a:off x="517149" y="2461121"/>
            <a:ext cx="9363075" cy="4052887"/>
          </a:xfrm>
        </p:spPr>
        <p:txBody>
          <a:bodyPr>
            <a:normAutofit fontScale="92500" lnSpcReduction="20000"/>
          </a:bodyPr>
          <a:lstStyle/>
          <a:p>
            <a:pPr marL="0" indent="0">
              <a:buNone/>
            </a:pPr>
            <a:r>
              <a:rPr lang="en-US" sz="2000" dirty="0" err="1">
                <a:latin typeface="Lato" panose="020F0502020204030203" pitchFamily="34" charset="0"/>
                <a:ea typeface="Lato" panose="020F0502020204030203" pitchFamily="34" charset="0"/>
                <a:cs typeface="Lato" panose="020F0502020204030203" pitchFamily="34" charset="0"/>
              </a:rPr>
              <a:t>Connaître</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ses</a:t>
            </a:r>
            <a:r>
              <a:rPr lang="en-US" sz="2000" dirty="0">
                <a:latin typeface="Lato" panose="020F0502020204030203" pitchFamily="34" charset="0"/>
                <a:ea typeface="Lato" panose="020F0502020204030203" pitchFamily="34" charset="0"/>
                <a:cs typeface="Lato" panose="020F0502020204030203" pitchFamily="34" charset="0"/>
              </a:rPr>
              <a:t> points forts</a:t>
            </a:r>
          </a:p>
          <a:p>
            <a:pPr marL="0"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fr-FR" sz="2000" u="sng" dirty="0">
                <a:latin typeface="Lato" panose="020F0502020204030203" pitchFamily="34" charset="0"/>
                <a:ea typeface="Lato" panose="020F0502020204030203" pitchFamily="34" charset="0"/>
                <a:cs typeface="Lato" panose="020F0502020204030203" pitchFamily="34" charset="0"/>
              </a:rPr>
              <a:t>vous aidera à savoir quoi changer</a:t>
            </a:r>
          </a:p>
          <a:p>
            <a:pPr marL="457200" lvl="1" indent="0">
              <a:buNone/>
            </a:pPr>
            <a:r>
              <a:rPr lang="fr-FR" sz="2000" dirty="0">
                <a:latin typeface="Lato" panose="020F0502020204030203" pitchFamily="34" charset="0"/>
                <a:ea typeface="Lato" panose="020F0502020204030203" pitchFamily="34" charset="0"/>
                <a:cs typeface="Lato" panose="020F0502020204030203" pitchFamily="34" charset="0"/>
              </a:rPr>
              <a:t>dans votre milieu de vie pour tirer parti de ces points forts et de ces centres d’intérêt</a:t>
            </a:r>
          </a:p>
          <a:p>
            <a:pPr marL="514350" indent="-514350">
              <a:buFont typeface="+mj-lt"/>
              <a:buAutoNum type="arabicPeriod"/>
            </a:pPr>
            <a:endParaRPr lang="en-US" sz="20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fr-FR" sz="2000" u="sng" dirty="0">
                <a:latin typeface="Lato" panose="020F0502020204030203" pitchFamily="34" charset="0"/>
                <a:ea typeface="Lato" panose="020F0502020204030203" pitchFamily="34" charset="0"/>
                <a:cs typeface="Lato" panose="020F0502020204030203" pitchFamily="34" charset="0"/>
              </a:rPr>
              <a:t>vous aidera à défendre efficacement ses intérêts</a:t>
            </a:r>
          </a:p>
          <a:p>
            <a:pPr marL="457200" lvl="1" indent="0">
              <a:buNone/>
            </a:pPr>
            <a:r>
              <a:rPr lang="fr-FR" sz="2000" dirty="0">
                <a:latin typeface="Lato" panose="020F0502020204030203" pitchFamily="34" charset="0"/>
                <a:ea typeface="Lato" panose="020F0502020204030203" pitchFamily="34" charset="0"/>
                <a:cs typeface="Lato" panose="020F0502020204030203" pitchFamily="34" charset="0"/>
              </a:rPr>
              <a:t>lorsque vous communiquez de l’information aux autres adultes dans la vie de votre enfant sur la façon d’organiser leur milieu pour interagir avec succès avec votre enfant</a:t>
            </a:r>
          </a:p>
          <a:p>
            <a:pPr marL="457200" lvl="1" indent="0">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fr-FR" sz="2000" u="sng" dirty="0">
                <a:latin typeface="Lato" panose="020F0502020204030203" pitchFamily="34" charset="0"/>
                <a:ea typeface="Lato" panose="020F0502020204030203" pitchFamily="34" charset="0"/>
                <a:cs typeface="Lato" panose="020F0502020204030203" pitchFamily="34" charset="0"/>
              </a:rPr>
              <a:t>vous aidera avec les stratégies et les adaptations pour les problèmes</a:t>
            </a:r>
          </a:p>
          <a:p>
            <a:pPr marL="457200" lvl="1" indent="0">
              <a:buNone/>
            </a:pPr>
            <a:r>
              <a:rPr lang="fr-FR" sz="2000" dirty="0">
                <a:latin typeface="Lato" panose="020F0502020204030203" pitchFamily="34" charset="0"/>
                <a:ea typeface="Lato" panose="020F0502020204030203" pitchFamily="34" charset="0"/>
                <a:cs typeface="Lato" panose="020F0502020204030203" pitchFamily="34" charset="0"/>
              </a:rPr>
              <a:t>Est-ce que quelques-uns de ses points forts peuvent être utilisés pour des adaptations pour certains problèmes</a:t>
            </a:r>
          </a:p>
        </p:txBody>
      </p:sp>
      <p:sp>
        <p:nvSpPr>
          <p:cNvPr id="6" name="object 6">
            <a:extLst>
              <a:ext uri="{FF2B5EF4-FFF2-40B4-BE49-F238E27FC236}">
                <a16:creationId xmlns:a16="http://schemas.microsoft.com/office/drawing/2014/main" id="{DF72FBF7-EF66-4D72-8382-60F8000BD07F}"/>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5DB2ED84-30AF-4D25-8C34-D1CC3695DCF5}"/>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08</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Rectangle 12">
            <a:extLst>
              <a:ext uri="{FF2B5EF4-FFF2-40B4-BE49-F238E27FC236}">
                <a16:creationId xmlns:a16="http://schemas.microsoft.com/office/drawing/2014/main" id="{9C76F4D1-07F6-42C8-8826-C21ED88F74D0}"/>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8" name="Rectangle 12">
            <a:extLst>
              <a:ext uri="{FF2B5EF4-FFF2-40B4-BE49-F238E27FC236}">
                <a16:creationId xmlns:a16="http://schemas.microsoft.com/office/drawing/2014/main" id="{9FD582D0-A118-4A7F-AC74-D77625EB7122}"/>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21" name="object 7">
            <a:extLst>
              <a:ext uri="{FF2B5EF4-FFF2-40B4-BE49-F238E27FC236}">
                <a16:creationId xmlns:a16="http://schemas.microsoft.com/office/drawing/2014/main" id="{401BA98C-94C4-4DC7-A4E3-97CC55B266EF}"/>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spTree>
    <p:extLst>
      <p:ext uri="{BB962C8B-B14F-4D97-AF65-F5344CB8AC3E}">
        <p14:creationId xmlns:p14="http://schemas.microsoft.com/office/powerpoint/2010/main" val="32682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3CD5-86A3-4C67-B0D4-FCADBA9D4988}"/>
              </a:ext>
            </a:extLst>
          </p:cNvPr>
          <p:cNvSpPr>
            <a:spLocks noGrp="1"/>
          </p:cNvSpPr>
          <p:nvPr>
            <p:ph type="title"/>
          </p:nvPr>
        </p:nvSpPr>
        <p:spPr>
          <a:xfrm>
            <a:off x="533400" y="298450"/>
            <a:ext cx="10515600" cy="1325563"/>
          </a:xfrm>
        </p:spPr>
        <p:txBody>
          <a:bodyPr/>
          <a:lstStyle/>
          <a:p>
            <a:r>
              <a:rPr lang="fr-FR" dirty="0">
                <a:latin typeface="Brandon Grotesque Bold" panose="020B0803020203060202" pitchFamily="34" charset="0"/>
              </a:rPr>
              <a:t>Les points forts de votre enfant</a:t>
            </a:r>
            <a:endParaRPr lang="en-US" dirty="0">
              <a:latin typeface="Brandon Grotesque Bold" panose="020B0803020203060202" pitchFamily="34" charset="0"/>
            </a:endParaRPr>
          </a:p>
        </p:txBody>
      </p:sp>
      <p:sp>
        <p:nvSpPr>
          <p:cNvPr id="3" name="Content Placeholder 2">
            <a:extLst>
              <a:ext uri="{FF2B5EF4-FFF2-40B4-BE49-F238E27FC236}">
                <a16:creationId xmlns:a16="http://schemas.microsoft.com/office/drawing/2014/main" id="{DC585871-4A21-4A72-ADAB-258A44A6FDB4}"/>
              </a:ext>
            </a:extLst>
          </p:cNvPr>
          <p:cNvSpPr>
            <a:spLocks noGrp="1"/>
          </p:cNvSpPr>
          <p:nvPr>
            <p:ph idx="1"/>
          </p:nvPr>
        </p:nvSpPr>
        <p:spPr>
          <a:xfrm>
            <a:off x="533399" y="2434039"/>
            <a:ext cx="9467841" cy="4141387"/>
          </a:xfrm>
        </p:spPr>
        <p:txBody>
          <a:bodyPr>
            <a:noAutofit/>
          </a:bodyPr>
          <a:lstStyle/>
          <a:p>
            <a:pPr marL="0" indent="0">
              <a:buNone/>
            </a:pPr>
            <a:r>
              <a:rPr lang="fr-FR" sz="2000" dirty="0">
                <a:latin typeface="Lato" panose="020F0502020204030203" pitchFamily="34" charset="0"/>
                <a:ea typeface="Lato" panose="020F0502020204030203" pitchFamily="34" charset="0"/>
                <a:cs typeface="Lato" panose="020F0502020204030203" pitchFamily="34" charset="0"/>
              </a:rPr>
              <a:t>Faites participer votre enfant en vous servant de ses points forts et de ses centres d’intérêt</a:t>
            </a:r>
            <a:endParaRPr lang="en-US" sz="2000" dirty="0">
              <a:latin typeface="Lato" panose="020F0502020204030203" pitchFamily="34" charset="0"/>
              <a:ea typeface="Lato" panose="020F0502020204030203" pitchFamily="34" charset="0"/>
              <a:cs typeface="Lato" panose="020F0502020204030203" pitchFamily="34" charset="0"/>
            </a:endParaRPr>
          </a:p>
          <a:p>
            <a:pPr lvl="1"/>
            <a:r>
              <a:rPr lang="fr-FR" sz="2000" dirty="0">
                <a:latin typeface="Lato" panose="020F0502020204030203" pitchFamily="34" charset="0"/>
                <a:ea typeface="Lato" panose="020F0502020204030203" pitchFamily="34" charset="0"/>
                <a:cs typeface="Lato" panose="020F0502020204030203" pitchFamily="34" charset="0"/>
              </a:rPr>
              <a:t>S’il aime être à l’extérieur ou être actif, faites-le participer au pelletage, au raclage.</a:t>
            </a:r>
          </a:p>
          <a:p>
            <a:pPr lvl="1"/>
            <a:r>
              <a:rPr lang="fr-FR" sz="2000" dirty="0">
                <a:latin typeface="Lato" panose="020F0502020204030203" pitchFamily="34" charset="0"/>
                <a:ea typeface="Lato" panose="020F0502020204030203" pitchFamily="34" charset="0"/>
                <a:cs typeface="Lato" panose="020F0502020204030203" pitchFamily="34" charset="0"/>
              </a:rPr>
              <a:t>S’il aime se rendre utile, demandez-lui de sortir les vidanges.</a:t>
            </a:r>
          </a:p>
          <a:p>
            <a:pPr lvl="1"/>
            <a:r>
              <a:rPr lang="fr-FR" sz="2000" dirty="0">
                <a:latin typeface="Lato" panose="020F0502020204030203" pitchFamily="34" charset="0"/>
                <a:ea typeface="Lato" panose="020F0502020204030203" pitchFamily="34" charset="0"/>
                <a:cs typeface="Lato" panose="020F0502020204030203" pitchFamily="34" charset="0"/>
              </a:rPr>
              <a:t>S’il aime les ordinateurs ou les téléphones, demandez-lui de trouver certains renseignements pour vous (les prévisions météorologiques, les horaires des magasins, les dates de sortie de Netflix); </a:t>
            </a:r>
            <a:r>
              <a:rPr lang="fr-FR" sz="2000" dirty="0">
                <a:latin typeface="Lato Heavy" panose="020F0502020204030203" pitchFamily="34" charset="0"/>
                <a:ea typeface="Lato Heavy" panose="020F0502020204030203" pitchFamily="34" charset="0"/>
                <a:cs typeface="Lato Heavy" panose="020F0502020204030203" pitchFamily="34" charset="0"/>
              </a:rPr>
              <a:t>utilisez la technologie dans des domaines où elle est utile, comme une application de calendrier pour noter les rendez-vous.</a:t>
            </a:r>
          </a:p>
          <a:p>
            <a:pPr lvl="1"/>
            <a:r>
              <a:rPr lang="fr-FR" sz="2000" dirty="0">
                <a:latin typeface="Lato" panose="020F0502020204030203" pitchFamily="34" charset="0"/>
                <a:ea typeface="Lato" panose="020F0502020204030203" pitchFamily="34" charset="0"/>
                <a:cs typeface="Lato" panose="020F0502020204030203" pitchFamily="34" charset="0"/>
              </a:rPr>
              <a:t>Si votre ado aime les téléphones, intéressez-vous aux applications qu’il utilise.</a:t>
            </a:r>
          </a:p>
          <a:p>
            <a:pPr lvl="1"/>
            <a:r>
              <a:rPr lang="fr-FR" sz="2000" dirty="0">
                <a:latin typeface="Lato" panose="020F0502020204030203" pitchFamily="34" charset="0"/>
                <a:ea typeface="Lato" panose="020F0502020204030203" pitchFamily="34" charset="0"/>
                <a:cs typeface="Lato" panose="020F0502020204030203" pitchFamily="34" charset="0"/>
              </a:rPr>
              <a:t>Essayez ensemble de nouvelles choses ou activités – qui peuvent devenir un centre d’intérêt, qui sont déjà un point fort.</a:t>
            </a:r>
          </a:p>
          <a:p>
            <a:pPr lvl="1"/>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6" name="object 6">
            <a:extLst>
              <a:ext uri="{FF2B5EF4-FFF2-40B4-BE49-F238E27FC236}">
                <a16:creationId xmlns:a16="http://schemas.microsoft.com/office/drawing/2014/main" id="{73A68C10-A1BB-4B4B-AD50-42BB7460A81C}"/>
              </a:ext>
            </a:extLst>
          </p:cNvPr>
          <p:cNvSpPr/>
          <p:nvPr/>
        </p:nvSpPr>
        <p:spPr>
          <a:xfrm>
            <a:off x="10666953" y="5486400"/>
            <a:ext cx="1" cy="1371600"/>
          </a:xfrm>
          <a:prstGeom prst="line">
            <a:avLst/>
          </a:prstGeom>
          <a:ln>
            <a:solidFill>
              <a:srgbClr val="8BAF3C"/>
            </a:solidFill>
          </a:ln>
        </p:spPr>
        <p:style>
          <a:lnRef idx="2">
            <a:schemeClr val="dk1"/>
          </a:lnRef>
          <a:fillRef idx="0">
            <a:schemeClr val="dk1"/>
          </a:fillRef>
          <a:effectRef idx="1">
            <a:schemeClr val="dk1"/>
          </a:effectRef>
          <a:fontRef idx="minor">
            <a:schemeClr val="tx1"/>
          </a:fontRef>
        </p:style>
        <p:txBody>
          <a:bodyPr lIns="34289" rIns="34289"/>
          <a:lstStyle/>
          <a:p>
            <a:endParaRPr sz="1086">
              <a:solidFill>
                <a:srgbClr val="302F79"/>
              </a:solidFill>
            </a:endParaRPr>
          </a:p>
        </p:txBody>
      </p:sp>
      <p:sp>
        <p:nvSpPr>
          <p:cNvPr id="7" name="object 7">
            <a:extLst>
              <a:ext uri="{FF2B5EF4-FFF2-40B4-BE49-F238E27FC236}">
                <a16:creationId xmlns:a16="http://schemas.microsoft.com/office/drawing/2014/main" id="{870FE9D5-7302-4D07-8849-B66873721CC2}"/>
              </a:ext>
            </a:extLst>
          </p:cNvPr>
          <p:cNvSpPr txBox="1"/>
          <p:nvPr/>
        </p:nvSpPr>
        <p:spPr>
          <a:xfrm>
            <a:off x="10571046" y="5232614"/>
            <a:ext cx="191814" cy="1384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spcBef>
                <a:spcPts val="100"/>
              </a:spcBef>
              <a:defRPr sz="1200">
                <a:solidFill>
                  <a:srgbClr val="FFFFFF"/>
                </a:solidFill>
                <a:latin typeface="Poppins Light"/>
                <a:ea typeface="Poppins Light"/>
                <a:cs typeface="Poppins Light"/>
                <a:sym typeface="Poppins Light"/>
              </a:defRPr>
            </a:lvl1pPr>
          </a:lstStyle>
          <a:p>
            <a:pPr algn="ctr"/>
            <a:r>
              <a:rPr lang="en-US" sz="900" dirty="0">
                <a:solidFill>
                  <a:schemeClr val="tx1"/>
                </a:solidFill>
                <a:latin typeface="Lato Heavy" panose="020F0502020204030203" pitchFamily="34" charset="0"/>
                <a:ea typeface="Lato Heavy" panose="020F0502020204030203" pitchFamily="34" charset="0"/>
                <a:cs typeface="Lato Heavy" panose="020F0502020204030203" pitchFamily="34" charset="0"/>
              </a:rPr>
              <a:t>09</a:t>
            </a:r>
            <a:endParaRPr sz="900" dirty="0">
              <a:solidFill>
                <a:schemeClr val="tx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12">
            <a:extLst>
              <a:ext uri="{FF2B5EF4-FFF2-40B4-BE49-F238E27FC236}">
                <a16:creationId xmlns:a16="http://schemas.microsoft.com/office/drawing/2014/main" id="{D152E5CF-FF6D-4DD7-B9D8-87EF0A6DD5A8}"/>
              </a:ext>
            </a:extLst>
          </p:cNvPr>
          <p:cNvSpPr/>
          <p:nvPr/>
        </p:nvSpPr>
        <p:spPr>
          <a:xfrm rot="8232610">
            <a:off x="9104095" y="-2300206"/>
            <a:ext cx="3276530" cy="5686568"/>
          </a:xfrm>
          <a:custGeom>
            <a:avLst/>
            <a:gdLst>
              <a:gd name="connsiteX0" fmla="*/ 0 w 2800350"/>
              <a:gd name="connsiteY0" fmla="*/ 0 h 6858000"/>
              <a:gd name="connsiteX1" fmla="*/ 280035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552575 w 2800350"/>
              <a:gd name="connsiteY1" fmla="*/ 9525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800350 w 2800350"/>
              <a:gd name="connsiteY2" fmla="*/ 6858000 h 6858000"/>
              <a:gd name="connsiteX3" fmla="*/ 0 w 2800350"/>
              <a:gd name="connsiteY3" fmla="*/ 6858000 h 6858000"/>
              <a:gd name="connsiteX4" fmla="*/ 0 w 2800350"/>
              <a:gd name="connsiteY4" fmla="*/ 0 h 6858000"/>
              <a:gd name="connsiteX0" fmla="*/ 0 w 2800350"/>
              <a:gd name="connsiteY0" fmla="*/ 0 h 6858000"/>
              <a:gd name="connsiteX1" fmla="*/ 1866900 w 2800350"/>
              <a:gd name="connsiteY1" fmla="*/ 0 h 6858000"/>
              <a:gd name="connsiteX2" fmla="*/ 2362200 w 2800350"/>
              <a:gd name="connsiteY2" fmla="*/ 3581400 h 6858000"/>
              <a:gd name="connsiteX3" fmla="*/ 2800350 w 2800350"/>
              <a:gd name="connsiteY3" fmla="*/ 6858000 h 6858000"/>
              <a:gd name="connsiteX4" fmla="*/ 0 w 2800350"/>
              <a:gd name="connsiteY4" fmla="*/ 6858000 h 6858000"/>
              <a:gd name="connsiteX5" fmla="*/ 0 w 2800350"/>
              <a:gd name="connsiteY5" fmla="*/ 0 h 6858000"/>
              <a:gd name="connsiteX0" fmla="*/ 0 w 3638550"/>
              <a:gd name="connsiteY0" fmla="*/ 0 h 6858000"/>
              <a:gd name="connsiteX1" fmla="*/ 1866900 w 3638550"/>
              <a:gd name="connsiteY1" fmla="*/ 0 h 6858000"/>
              <a:gd name="connsiteX2" fmla="*/ 3638550 w 3638550"/>
              <a:gd name="connsiteY2" fmla="*/ 4800600 h 6858000"/>
              <a:gd name="connsiteX3" fmla="*/ 2800350 w 3638550"/>
              <a:gd name="connsiteY3" fmla="*/ 6858000 h 6858000"/>
              <a:gd name="connsiteX4" fmla="*/ 0 w 3638550"/>
              <a:gd name="connsiteY4" fmla="*/ 6858000 h 6858000"/>
              <a:gd name="connsiteX5" fmla="*/ 0 w 3638550"/>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352"/>
              <a:gd name="connsiteY0" fmla="*/ 0 h 6858000"/>
              <a:gd name="connsiteX1" fmla="*/ 1866900 w 3639352"/>
              <a:gd name="connsiteY1" fmla="*/ 0 h 6858000"/>
              <a:gd name="connsiteX2" fmla="*/ 3638550 w 3639352"/>
              <a:gd name="connsiteY2" fmla="*/ 4800600 h 6858000"/>
              <a:gd name="connsiteX3" fmla="*/ 2800350 w 3639352"/>
              <a:gd name="connsiteY3" fmla="*/ 6858000 h 6858000"/>
              <a:gd name="connsiteX4" fmla="*/ 0 w 3639352"/>
              <a:gd name="connsiteY4" fmla="*/ 6858000 h 6858000"/>
              <a:gd name="connsiteX5" fmla="*/ 0 w 3639352"/>
              <a:gd name="connsiteY5" fmla="*/ 0 h 6858000"/>
              <a:gd name="connsiteX0" fmla="*/ 0 w 3639101"/>
              <a:gd name="connsiteY0" fmla="*/ 0 h 6858000"/>
              <a:gd name="connsiteX1" fmla="*/ 1866900 w 3639101"/>
              <a:gd name="connsiteY1" fmla="*/ 0 h 6858000"/>
              <a:gd name="connsiteX2" fmla="*/ 3638550 w 3639101"/>
              <a:gd name="connsiteY2" fmla="*/ 4800600 h 6858000"/>
              <a:gd name="connsiteX3" fmla="*/ 2800350 w 3639101"/>
              <a:gd name="connsiteY3" fmla="*/ 6858000 h 6858000"/>
              <a:gd name="connsiteX4" fmla="*/ 0 w 3639101"/>
              <a:gd name="connsiteY4" fmla="*/ 6858000 h 6858000"/>
              <a:gd name="connsiteX5" fmla="*/ 0 w 3639101"/>
              <a:gd name="connsiteY5" fmla="*/ 0 h 6858000"/>
              <a:gd name="connsiteX0" fmla="*/ 0 w 3306064"/>
              <a:gd name="connsiteY0" fmla="*/ 0 h 6858000"/>
              <a:gd name="connsiteX1" fmla="*/ 1866900 w 3306064"/>
              <a:gd name="connsiteY1" fmla="*/ 0 h 6858000"/>
              <a:gd name="connsiteX2" fmla="*/ 3305175 w 3306064"/>
              <a:gd name="connsiteY2" fmla="*/ 4714875 h 6858000"/>
              <a:gd name="connsiteX3" fmla="*/ 2800350 w 3306064"/>
              <a:gd name="connsiteY3" fmla="*/ 6858000 h 6858000"/>
              <a:gd name="connsiteX4" fmla="*/ 0 w 3306064"/>
              <a:gd name="connsiteY4" fmla="*/ 6858000 h 6858000"/>
              <a:gd name="connsiteX5" fmla="*/ 0 w 3306064"/>
              <a:gd name="connsiteY5" fmla="*/ 0 h 6858000"/>
              <a:gd name="connsiteX0" fmla="*/ 0 w 3639101"/>
              <a:gd name="connsiteY0" fmla="*/ 0 h 6858000"/>
              <a:gd name="connsiteX1" fmla="*/ 1866900 w 3639101"/>
              <a:gd name="connsiteY1" fmla="*/ 0 h 6858000"/>
              <a:gd name="connsiteX2" fmla="*/ 3638550 w 3639101"/>
              <a:gd name="connsiteY2" fmla="*/ 4848225 h 6858000"/>
              <a:gd name="connsiteX3" fmla="*/ 2800350 w 3639101"/>
              <a:gd name="connsiteY3" fmla="*/ 6858000 h 6858000"/>
              <a:gd name="connsiteX4" fmla="*/ 0 w 3639101"/>
              <a:gd name="connsiteY4" fmla="*/ 6858000 h 6858000"/>
              <a:gd name="connsiteX5" fmla="*/ 0 w 3639101"/>
              <a:gd name="connsiteY5" fmla="*/ 0 h 6858000"/>
              <a:gd name="connsiteX0" fmla="*/ 0 w 3644980"/>
              <a:gd name="connsiteY0" fmla="*/ 0 h 6858000"/>
              <a:gd name="connsiteX1" fmla="*/ 1866900 w 3644980"/>
              <a:gd name="connsiteY1" fmla="*/ 0 h 6858000"/>
              <a:gd name="connsiteX2" fmla="*/ 3638550 w 3644980"/>
              <a:gd name="connsiteY2" fmla="*/ 4848225 h 6858000"/>
              <a:gd name="connsiteX3" fmla="*/ 2800350 w 3644980"/>
              <a:gd name="connsiteY3" fmla="*/ 6858000 h 6858000"/>
              <a:gd name="connsiteX4" fmla="*/ 0 w 3644980"/>
              <a:gd name="connsiteY4" fmla="*/ 6858000 h 6858000"/>
              <a:gd name="connsiteX5" fmla="*/ 0 w 3644980"/>
              <a:gd name="connsiteY5" fmla="*/ 0 h 6858000"/>
              <a:gd name="connsiteX0" fmla="*/ 0 w 3639703"/>
              <a:gd name="connsiteY0" fmla="*/ 0 h 6858000"/>
              <a:gd name="connsiteX1" fmla="*/ 1866900 w 3639703"/>
              <a:gd name="connsiteY1" fmla="*/ 0 h 6858000"/>
              <a:gd name="connsiteX2" fmla="*/ 3638550 w 3639703"/>
              <a:gd name="connsiteY2" fmla="*/ 4848225 h 6858000"/>
              <a:gd name="connsiteX3" fmla="*/ 2160440 w 3639703"/>
              <a:gd name="connsiteY3" fmla="*/ 6693971 h 6858000"/>
              <a:gd name="connsiteX4" fmla="*/ 0 w 3639703"/>
              <a:gd name="connsiteY4" fmla="*/ 6858000 h 6858000"/>
              <a:gd name="connsiteX5" fmla="*/ 0 w 3639703"/>
              <a:gd name="connsiteY5" fmla="*/ 0 h 6858000"/>
              <a:gd name="connsiteX0" fmla="*/ 0 w 3639703"/>
              <a:gd name="connsiteY0" fmla="*/ 0 h 6693971"/>
              <a:gd name="connsiteX1" fmla="*/ 1866900 w 3639703"/>
              <a:gd name="connsiteY1" fmla="*/ 0 h 6693971"/>
              <a:gd name="connsiteX2" fmla="*/ 3638550 w 3639703"/>
              <a:gd name="connsiteY2" fmla="*/ 4848225 h 6693971"/>
              <a:gd name="connsiteX3" fmla="*/ 2160440 w 3639703"/>
              <a:gd name="connsiteY3" fmla="*/ 6693971 h 6693971"/>
              <a:gd name="connsiteX4" fmla="*/ 807205 w 3639703"/>
              <a:gd name="connsiteY4" fmla="*/ 3672430 h 6693971"/>
              <a:gd name="connsiteX5" fmla="*/ 0 w 3639703"/>
              <a:gd name="connsiteY5" fmla="*/ 0 h 6693971"/>
              <a:gd name="connsiteX0" fmla="*/ 400679 w 2832498"/>
              <a:gd name="connsiteY0" fmla="*/ 2480960 h 6693971"/>
              <a:gd name="connsiteX1" fmla="*/ 1059695 w 2832498"/>
              <a:gd name="connsiteY1" fmla="*/ 0 h 6693971"/>
              <a:gd name="connsiteX2" fmla="*/ 2831345 w 2832498"/>
              <a:gd name="connsiteY2" fmla="*/ 4848225 h 6693971"/>
              <a:gd name="connsiteX3" fmla="*/ 1353235 w 2832498"/>
              <a:gd name="connsiteY3" fmla="*/ 6693971 h 6693971"/>
              <a:gd name="connsiteX4" fmla="*/ 0 w 2832498"/>
              <a:gd name="connsiteY4" fmla="*/ 3672430 h 6693971"/>
              <a:gd name="connsiteX5" fmla="*/ 400679 w 2832498"/>
              <a:gd name="connsiteY5" fmla="*/ 2480960 h 6693971"/>
              <a:gd name="connsiteX0" fmla="*/ 400679 w 2831711"/>
              <a:gd name="connsiteY0" fmla="*/ 1473557 h 5686568"/>
              <a:gd name="connsiteX1" fmla="*/ 1502987 w 2831711"/>
              <a:gd name="connsiteY1" fmla="*/ 0 h 5686568"/>
              <a:gd name="connsiteX2" fmla="*/ 2831345 w 2831711"/>
              <a:gd name="connsiteY2" fmla="*/ 3840822 h 5686568"/>
              <a:gd name="connsiteX3" fmla="*/ 1353235 w 2831711"/>
              <a:gd name="connsiteY3" fmla="*/ 5686568 h 5686568"/>
              <a:gd name="connsiteX4" fmla="*/ 0 w 2831711"/>
              <a:gd name="connsiteY4" fmla="*/ 2665027 h 5686568"/>
              <a:gd name="connsiteX5" fmla="*/ 400679 w 2831711"/>
              <a:gd name="connsiteY5" fmla="*/ 1473557 h 5686568"/>
              <a:gd name="connsiteX0" fmla="*/ 0 w 3276628"/>
              <a:gd name="connsiteY0" fmla="*/ 2092590 h 5686568"/>
              <a:gd name="connsiteX1" fmla="*/ 1947904 w 3276628"/>
              <a:gd name="connsiteY1" fmla="*/ 0 h 5686568"/>
              <a:gd name="connsiteX2" fmla="*/ 3276262 w 3276628"/>
              <a:gd name="connsiteY2" fmla="*/ 3840822 h 5686568"/>
              <a:gd name="connsiteX3" fmla="*/ 1798152 w 3276628"/>
              <a:gd name="connsiteY3" fmla="*/ 5686568 h 5686568"/>
              <a:gd name="connsiteX4" fmla="*/ 444917 w 3276628"/>
              <a:gd name="connsiteY4" fmla="*/ 2665027 h 5686568"/>
              <a:gd name="connsiteX5" fmla="*/ 0 w 3276628"/>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444917 w 3276530"/>
              <a:gd name="connsiteY4" fmla="*/ 2665027 h 5686568"/>
              <a:gd name="connsiteX5" fmla="*/ 0 w 3276530"/>
              <a:gd name="connsiteY5" fmla="*/ 2092590 h 5686568"/>
              <a:gd name="connsiteX0" fmla="*/ 0 w 3276530"/>
              <a:gd name="connsiteY0" fmla="*/ 2092590 h 5686568"/>
              <a:gd name="connsiteX1" fmla="*/ 1947904 w 3276530"/>
              <a:gd name="connsiteY1" fmla="*/ 0 h 5686568"/>
              <a:gd name="connsiteX2" fmla="*/ 3276262 w 3276530"/>
              <a:gd name="connsiteY2" fmla="*/ 3840822 h 5686568"/>
              <a:gd name="connsiteX3" fmla="*/ 1798152 w 3276530"/>
              <a:gd name="connsiteY3" fmla="*/ 5686568 h 5686568"/>
              <a:gd name="connsiteX4" fmla="*/ 0 w 3276530"/>
              <a:gd name="connsiteY4" fmla="*/ 2092590 h 568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530" h="5686568">
                <a:moveTo>
                  <a:pt x="0" y="2092590"/>
                </a:moveTo>
                <a:lnTo>
                  <a:pt x="1947904" y="0"/>
                </a:lnTo>
                <a:cubicBezTo>
                  <a:pt x="1576619" y="3083331"/>
                  <a:pt x="3301221" y="2893061"/>
                  <a:pt x="3276262" y="3840822"/>
                </a:cubicBezTo>
                <a:cubicBezTo>
                  <a:pt x="3251303" y="4788583"/>
                  <a:pt x="1801327" y="5686568"/>
                  <a:pt x="1798152" y="5686568"/>
                </a:cubicBezTo>
                <a:lnTo>
                  <a:pt x="0" y="2092590"/>
                </a:lnTo>
                <a:close/>
              </a:path>
            </a:pathLst>
          </a:custGeom>
          <a:solidFill>
            <a:srgbClr val="BF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CC440"/>
              </a:solidFill>
            </a:endParaRPr>
          </a:p>
        </p:txBody>
      </p:sp>
      <p:sp>
        <p:nvSpPr>
          <p:cNvPr id="13" name="Rectangle 12">
            <a:extLst>
              <a:ext uri="{FF2B5EF4-FFF2-40B4-BE49-F238E27FC236}">
                <a16:creationId xmlns:a16="http://schemas.microsoft.com/office/drawing/2014/main" id="{C9F4218C-E4A3-47F1-936B-9A86A9EF9DA0}"/>
              </a:ext>
            </a:extLst>
          </p:cNvPr>
          <p:cNvSpPr/>
          <p:nvPr/>
        </p:nvSpPr>
        <p:spPr>
          <a:xfrm>
            <a:off x="9182102" y="0"/>
            <a:ext cx="3009901" cy="2844001"/>
          </a:xfrm>
          <a:custGeom>
            <a:avLst/>
            <a:gdLst>
              <a:gd name="connsiteX0" fmla="*/ 0 w 2557462"/>
              <a:gd name="connsiteY0" fmla="*/ 0 h 2428875"/>
              <a:gd name="connsiteX1" fmla="*/ 2557462 w 2557462"/>
              <a:gd name="connsiteY1" fmla="*/ 0 h 2428875"/>
              <a:gd name="connsiteX2" fmla="*/ 2557462 w 2557462"/>
              <a:gd name="connsiteY2" fmla="*/ 2428875 h 2428875"/>
              <a:gd name="connsiteX3" fmla="*/ 0 w 2557462"/>
              <a:gd name="connsiteY3" fmla="*/ 2428875 h 2428875"/>
              <a:gd name="connsiteX4" fmla="*/ 0 w 2557462"/>
              <a:gd name="connsiteY4" fmla="*/ 0 h 2428875"/>
              <a:gd name="connsiteX0" fmla="*/ 1588 w 2559050"/>
              <a:gd name="connsiteY0" fmla="*/ 0 h 2428875"/>
              <a:gd name="connsiteX1" fmla="*/ 2559050 w 2559050"/>
              <a:gd name="connsiteY1" fmla="*/ 0 h 2428875"/>
              <a:gd name="connsiteX2" fmla="*/ 2559050 w 2559050"/>
              <a:gd name="connsiteY2" fmla="*/ 2428875 h 2428875"/>
              <a:gd name="connsiteX3" fmla="*/ 1588 w 2559050"/>
              <a:gd name="connsiteY3" fmla="*/ 2428875 h 2428875"/>
              <a:gd name="connsiteX4" fmla="*/ 0 w 2559050"/>
              <a:gd name="connsiteY4" fmla="*/ 1101725 h 2428875"/>
              <a:gd name="connsiteX5" fmla="*/ 1588 w 2559050"/>
              <a:gd name="connsiteY5" fmla="*/ 0 h 2428875"/>
              <a:gd name="connsiteX0" fmla="*/ 1 w 2557463"/>
              <a:gd name="connsiteY0" fmla="*/ 0 h 2428875"/>
              <a:gd name="connsiteX1" fmla="*/ 2557463 w 2557463"/>
              <a:gd name="connsiteY1" fmla="*/ 0 h 2428875"/>
              <a:gd name="connsiteX2" fmla="*/ 2557463 w 2557463"/>
              <a:gd name="connsiteY2" fmla="*/ 2428875 h 2428875"/>
              <a:gd name="connsiteX3" fmla="*/ 1 w 2557463"/>
              <a:gd name="connsiteY3" fmla="*/ 2428875 h 2428875"/>
              <a:gd name="connsiteX4" fmla="*/ 801688 w 2557463"/>
              <a:gd name="connsiteY4" fmla="*/ 933450 h 2428875"/>
              <a:gd name="connsiteX5" fmla="*/ 1 w 2557463"/>
              <a:gd name="connsiteY5" fmla="*/ 0 h 2428875"/>
              <a:gd name="connsiteX0" fmla="*/ 80041 w 2637503"/>
              <a:gd name="connsiteY0" fmla="*/ 0 h 2428875"/>
              <a:gd name="connsiteX1" fmla="*/ 2637503 w 2637503"/>
              <a:gd name="connsiteY1" fmla="*/ 0 h 2428875"/>
              <a:gd name="connsiteX2" fmla="*/ 2637503 w 2637503"/>
              <a:gd name="connsiteY2" fmla="*/ 2428875 h 2428875"/>
              <a:gd name="connsiteX3" fmla="*/ 80041 w 2637503"/>
              <a:gd name="connsiteY3" fmla="*/ 2428875 h 2428875"/>
              <a:gd name="connsiteX4" fmla="*/ 665828 w 2637503"/>
              <a:gd name="connsiteY4" fmla="*/ 1419225 h 2428875"/>
              <a:gd name="connsiteX5" fmla="*/ 881728 w 2637503"/>
              <a:gd name="connsiteY5" fmla="*/ 933450 h 2428875"/>
              <a:gd name="connsiteX6" fmla="*/ 80041 w 2637503"/>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2759 w 2618534"/>
              <a:gd name="connsiteY5" fmla="*/ 9334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954834 w 2618534"/>
              <a:gd name="connsiteY5" fmla="*/ 831850 h 2428875"/>
              <a:gd name="connsiteX6" fmla="*/ 61072 w 2618534"/>
              <a:gd name="connsiteY6" fmla="*/ 0 h 2428875"/>
              <a:gd name="connsiteX0" fmla="*/ 61072 w 2618534"/>
              <a:gd name="connsiteY0" fmla="*/ 0 h 2428875"/>
              <a:gd name="connsiteX1" fmla="*/ 2618534 w 2618534"/>
              <a:gd name="connsiteY1" fmla="*/ 0 h 2428875"/>
              <a:gd name="connsiteX2" fmla="*/ 2618534 w 2618534"/>
              <a:gd name="connsiteY2" fmla="*/ 2428875 h 2428875"/>
              <a:gd name="connsiteX3" fmla="*/ 61072 w 2618534"/>
              <a:gd name="connsiteY3" fmla="*/ 2428875 h 2428875"/>
              <a:gd name="connsiteX4" fmla="*/ 964359 w 2618534"/>
              <a:gd name="connsiteY4" fmla="*/ 1533525 h 2428875"/>
              <a:gd name="connsiteX5" fmla="*/ 865934 w 2618534"/>
              <a:gd name="connsiteY5" fmla="*/ 768350 h 2428875"/>
              <a:gd name="connsiteX6" fmla="*/ 61072 w 2618534"/>
              <a:gd name="connsiteY6" fmla="*/ 0 h 2428875"/>
              <a:gd name="connsiteX0" fmla="*/ 57133 w 2614595"/>
              <a:gd name="connsiteY0" fmla="*/ 0 h 2428875"/>
              <a:gd name="connsiteX1" fmla="*/ 2614595 w 2614595"/>
              <a:gd name="connsiteY1" fmla="*/ 0 h 2428875"/>
              <a:gd name="connsiteX2" fmla="*/ 2614595 w 2614595"/>
              <a:gd name="connsiteY2" fmla="*/ 2428875 h 2428875"/>
              <a:gd name="connsiteX3" fmla="*/ 57133 w 2614595"/>
              <a:gd name="connsiteY3" fmla="*/ 2428875 h 2428875"/>
              <a:gd name="connsiteX4" fmla="*/ 1052495 w 2614595"/>
              <a:gd name="connsiteY4" fmla="*/ 1343025 h 2428875"/>
              <a:gd name="connsiteX5" fmla="*/ 861995 w 2614595"/>
              <a:gd name="connsiteY5" fmla="*/ 768350 h 2428875"/>
              <a:gd name="connsiteX6" fmla="*/ 57133 w 2614595"/>
              <a:gd name="connsiteY6" fmla="*/ 0 h 2428875"/>
              <a:gd name="connsiteX0" fmla="*/ 48404 w 2605866"/>
              <a:gd name="connsiteY0" fmla="*/ 0 h 2428875"/>
              <a:gd name="connsiteX1" fmla="*/ 2605866 w 2605866"/>
              <a:gd name="connsiteY1" fmla="*/ 0 h 2428875"/>
              <a:gd name="connsiteX2" fmla="*/ 2605866 w 2605866"/>
              <a:gd name="connsiteY2" fmla="*/ 2428875 h 2428875"/>
              <a:gd name="connsiteX3" fmla="*/ 48404 w 2605866"/>
              <a:gd name="connsiteY3" fmla="*/ 2428875 h 2428875"/>
              <a:gd name="connsiteX4" fmla="*/ 1043766 w 2605866"/>
              <a:gd name="connsiteY4" fmla="*/ 1343025 h 2428875"/>
              <a:gd name="connsiteX5" fmla="*/ 853266 w 2605866"/>
              <a:gd name="connsiteY5" fmla="*/ 768350 h 2428875"/>
              <a:gd name="connsiteX6" fmla="*/ 48404 w 2605866"/>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28875"/>
              <a:gd name="connsiteX1" fmla="*/ 2557463 w 2557463"/>
              <a:gd name="connsiteY1" fmla="*/ 0 h 2428875"/>
              <a:gd name="connsiteX2" fmla="*/ 2557463 w 2557463"/>
              <a:gd name="connsiteY2" fmla="*/ 2428875 h 2428875"/>
              <a:gd name="connsiteX3" fmla="*/ 1381126 w 2557463"/>
              <a:gd name="connsiteY3" fmla="*/ 758825 h 2428875"/>
              <a:gd name="connsiteX4" fmla="*/ 995363 w 2557463"/>
              <a:gd name="connsiteY4" fmla="*/ 1343025 h 2428875"/>
              <a:gd name="connsiteX5" fmla="*/ 804863 w 2557463"/>
              <a:gd name="connsiteY5" fmla="*/ 768350 h 2428875"/>
              <a:gd name="connsiteX6" fmla="*/ 1 w 2557463"/>
              <a:gd name="connsiteY6" fmla="*/ 0 h 2428875"/>
              <a:gd name="connsiteX0" fmla="*/ 1 w 2557463"/>
              <a:gd name="connsiteY0" fmla="*/ 0 h 2476370"/>
              <a:gd name="connsiteX1" fmla="*/ 2557463 w 2557463"/>
              <a:gd name="connsiteY1" fmla="*/ 0 h 2476370"/>
              <a:gd name="connsiteX2" fmla="*/ 2557463 w 2557463"/>
              <a:gd name="connsiteY2" fmla="*/ 2428875 h 2476370"/>
              <a:gd name="connsiteX3" fmla="*/ 2011361 w 2557463"/>
              <a:gd name="connsiteY3" fmla="*/ 1546225 h 2476370"/>
              <a:gd name="connsiteX4" fmla="*/ 1381126 w 2557463"/>
              <a:gd name="connsiteY4" fmla="*/ 758825 h 2476370"/>
              <a:gd name="connsiteX5" fmla="*/ 995363 w 2557463"/>
              <a:gd name="connsiteY5" fmla="*/ 1343025 h 2476370"/>
              <a:gd name="connsiteX6" fmla="*/ 804863 w 2557463"/>
              <a:gd name="connsiteY6" fmla="*/ 768350 h 2476370"/>
              <a:gd name="connsiteX7" fmla="*/ 1 w 2557463"/>
              <a:gd name="connsiteY7" fmla="*/ 0 h 2476370"/>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4863 w 2557463"/>
              <a:gd name="connsiteY6" fmla="*/ 76835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995363 w 2557463"/>
              <a:gd name="connsiteY5" fmla="*/ 13430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381126 w 2557463"/>
              <a:gd name="connsiteY4" fmla="*/ 758825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01688 w 2557463"/>
              <a:gd name="connsiteY6" fmla="*/ 10445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836613 w 2557463"/>
              <a:gd name="connsiteY6" fmla="*/ 1095375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966788 w 2557463"/>
              <a:gd name="connsiteY6" fmla="*/ 1041400 h 2495204"/>
              <a:gd name="connsiteX7" fmla="*/ 1 w 2557463"/>
              <a:gd name="connsiteY7" fmla="*/ 0 h 2495204"/>
              <a:gd name="connsiteX0" fmla="*/ 17 w 2557479"/>
              <a:gd name="connsiteY0" fmla="*/ 0 h 2495204"/>
              <a:gd name="connsiteX1" fmla="*/ 2557479 w 2557479"/>
              <a:gd name="connsiteY1" fmla="*/ 0 h 2495204"/>
              <a:gd name="connsiteX2" fmla="*/ 2557479 w 2557479"/>
              <a:gd name="connsiteY2" fmla="*/ 2428875 h 2495204"/>
              <a:gd name="connsiteX3" fmla="*/ 1570052 w 2557479"/>
              <a:gd name="connsiteY3" fmla="*/ 1851025 h 2495204"/>
              <a:gd name="connsiteX4" fmla="*/ 1289067 w 2557479"/>
              <a:gd name="connsiteY4" fmla="*/ 1168400 h 2495204"/>
              <a:gd name="connsiteX5" fmla="*/ 1030304 w 2557479"/>
              <a:gd name="connsiteY5" fmla="*/ 1660525 h 2495204"/>
              <a:gd name="connsiteX6" fmla="*/ 392129 w 2557479"/>
              <a:gd name="connsiteY6" fmla="*/ 819150 h 2495204"/>
              <a:gd name="connsiteX7" fmla="*/ 17 w 2557479"/>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1030288 w 2557463"/>
              <a:gd name="connsiteY5" fmla="*/ 16605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495204"/>
              <a:gd name="connsiteX1" fmla="*/ 2557463 w 2557463"/>
              <a:gd name="connsiteY1" fmla="*/ 0 h 2495204"/>
              <a:gd name="connsiteX2" fmla="*/ 2557463 w 2557463"/>
              <a:gd name="connsiteY2" fmla="*/ 2428875 h 2495204"/>
              <a:gd name="connsiteX3" fmla="*/ 1570036 w 2557463"/>
              <a:gd name="connsiteY3" fmla="*/ 1851025 h 2495204"/>
              <a:gd name="connsiteX4" fmla="*/ 1289051 w 2557463"/>
              <a:gd name="connsiteY4" fmla="*/ 1168400 h 2495204"/>
              <a:gd name="connsiteX5" fmla="*/ 817563 w 2557463"/>
              <a:gd name="connsiteY5" fmla="*/ 1724025 h 2495204"/>
              <a:gd name="connsiteX6" fmla="*/ 681038 w 2557463"/>
              <a:gd name="connsiteY6" fmla="*/ 914400 h 2495204"/>
              <a:gd name="connsiteX7" fmla="*/ 1 w 2557463"/>
              <a:gd name="connsiteY7" fmla="*/ 0 h 2495204"/>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549312"/>
              <a:gd name="connsiteX1" fmla="*/ 2557463 w 2557463"/>
              <a:gd name="connsiteY1" fmla="*/ 0 h 2549312"/>
              <a:gd name="connsiteX2" fmla="*/ 2557463 w 2557463"/>
              <a:gd name="connsiteY2" fmla="*/ 2428875 h 2549312"/>
              <a:gd name="connsiteX3" fmla="*/ 1446211 w 2557463"/>
              <a:gd name="connsiteY3" fmla="*/ 2212975 h 2549312"/>
              <a:gd name="connsiteX4" fmla="*/ 1289051 w 2557463"/>
              <a:gd name="connsiteY4" fmla="*/ 1168400 h 2549312"/>
              <a:gd name="connsiteX5" fmla="*/ 817563 w 2557463"/>
              <a:gd name="connsiteY5" fmla="*/ 1724025 h 2549312"/>
              <a:gd name="connsiteX6" fmla="*/ 681038 w 2557463"/>
              <a:gd name="connsiteY6" fmla="*/ 914400 h 2549312"/>
              <a:gd name="connsiteX7" fmla="*/ 1 w 2557463"/>
              <a:gd name="connsiteY7" fmla="*/ 0 h 2549312"/>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289051 w 2557463"/>
              <a:gd name="connsiteY4" fmla="*/ 11684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46211 w 2557463"/>
              <a:gd name="connsiteY3" fmla="*/ 221297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81038 w 2557463"/>
              <a:gd name="connsiteY6" fmla="*/ 914400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734738 w 2557463"/>
              <a:gd name="connsiteY6" fmla="*/ 840185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06511 w 2557463"/>
              <a:gd name="connsiteY3" fmla="*/ 221932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427336 w 2557463"/>
              <a:gd name="connsiteY3" fmla="*/ 210462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642136 w 2557463"/>
              <a:gd name="connsiteY3" fmla="*/ 2246313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14599 w 2557463"/>
              <a:gd name="connsiteY3" fmla="*/ 2172098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817563 w 2557463"/>
              <a:gd name="connsiteY5" fmla="*/ 1724025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162051 w 2557463"/>
              <a:gd name="connsiteY4" fmla="*/ 1358900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363426 w 2557463"/>
              <a:gd name="connsiteY4" fmla="*/ 1116012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904826 w 2557463"/>
              <a:gd name="connsiteY5" fmla="*/ 142041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353499 w 2557463"/>
              <a:gd name="connsiteY3" fmla="*/ 2070895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209039 w 2557463"/>
              <a:gd name="connsiteY4" fmla="*/ 1068784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891401 w 2557463"/>
              <a:gd name="connsiteY5" fmla="*/ 1528366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70903 w 2557463"/>
              <a:gd name="connsiteY4" fmla="*/ 1133861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96296 w 2557463"/>
              <a:gd name="connsiteY3" fmla="*/ 219291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1 w 2557463"/>
              <a:gd name="connsiteY0" fmla="*/ 0 h 2428875"/>
              <a:gd name="connsiteX1" fmla="*/ 2557463 w 2557463"/>
              <a:gd name="connsiteY1" fmla="*/ 0 h 2428875"/>
              <a:gd name="connsiteX2" fmla="*/ 2557463 w 2557463"/>
              <a:gd name="connsiteY2" fmla="*/ 2428875 h 2428875"/>
              <a:gd name="connsiteX3" fmla="*/ 1539644 w 2557463"/>
              <a:gd name="connsiteY3" fmla="*/ 2087166 h 2428875"/>
              <a:gd name="connsiteX4" fmla="*/ 1338531 w 2557463"/>
              <a:gd name="connsiteY4" fmla="*/ 1125727 h 2428875"/>
              <a:gd name="connsiteX5" fmla="*/ 1020893 w 2557463"/>
              <a:gd name="connsiteY5" fmla="*/ 1560904 h 2428875"/>
              <a:gd name="connsiteX6" fmla="*/ 674326 w 2557463"/>
              <a:gd name="connsiteY6" fmla="*/ 772717 h 2428875"/>
              <a:gd name="connsiteX7" fmla="*/ 1 w 2557463"/>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1020892 w 2557462"/>
              <a:gd name="connsiteY5" fmla="*/ 1560904 h 2428875"/>
              <a:gd name="connsiteX6" fmla="*/ 674325 w 2557462"/>
              <a:gd name="connsiteY6" fmla="*/ 772717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338530 w 2557462"/>
              <a:gd name="connsiteY4" fmla="*/ 1125727 h 2428875"/>
              <a:gd name="connsiteX5" fmla="*/ 674325 w 2557462"/>
              <a:gd name="connsiteY5" fmla="*/ 772717 h 2428875"/>
              <a:gd name="connsiteX6" fmla="*/ 0 w 2557462"/>
              <a:gd name="connsiteY6" fmla="*/ 0 h 2428875"/>
              <a:gd name="connsiteX0" fmla="*/ 21677 w 2579139"/>
              <a:gd name="connsiteY0" fmla="*/ 0 h 2428875"/>
              <a:gd name="connsiteX1" fmla="*/ 2579139 w 2579139"/>
              <a:gd name="connsiteY1" fmla="*/ 0 h 2428875"/>
              <a:gd name="connsiteX2" fmla="*/ 2579139 w 2579139"/>
              <a:gd name="connsiteY2" fmla="*/ 2428875 h 2428875"/>
              <a:gd name="connsiteX3" fmla="*/ 1561320 w 2579139"/>
              <a:gd name="connsiteY3" fmla="*/ 2087166 h 2428875"/>
              <a:gd name="connsiteX4" fmla="*/ 1360207 w 2579139"/>
              <a:gd name="connsiteY4" fmla="*/ 1125727 h 2428875"/>
              <a:gd name="connsiteX5" fmla="*/ 21677 w 2579139"/>
              <a:gd name="connsiteY5" fmla="*/ 0 h 2428875"/>
              <a:gd name="connsiteX0" fmla="*/ 19731 w 2577193"/>
              <a:gd name="connsiteY0" fmla="*/ 0 h 2428875"/>
              <a:gd name="connsiteX1" fmla="*/ 2577193 w 2577193"/>
              <a:gd name="connsiteY1" fmla="*/ 0 h 2428875"/>
              <a:gd name="connsiteX2" fmla="*/ 2577193 w 2577193"/>
              <a:gd name="connsiteY2" fmla="*/ 2428875 h 2428875"/>
              <a:gd name="connsiteX3" fmla="*/ 1559374 w 2577193"/>
              <a:gd name="connsiteY3" fmla="*/ 2087166 h 2428875"/>
              <a:gd name="connsiteX4" fmla="*/ 1499893 w 2577193"/>
              <a:gd name="connsiteY4" fmla="*/ 723061 h 2428875"/>
              <a:gd name="connsiteX5" fmla="*/ 19731 w 2577193"/>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480162 w 2557462"/>
              <a:gd name="connsiteY4" fmla="*/ 723061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539643 w 2557462"/>
              <a:gd name="connsiteY3" fmla="*/ 2087166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0 w 2557462"/>
              <a:gd name="connsiteY5" fmla="*/ 0 h 2428875"/>
              <a:gd name="connsiteX0" fmla="*/ 84005 w 2641467"/>
              <a:gd name="connsiteY0" fmla="*/ 0 h 2428875"/>
              <a:gd name="connsiteX1" fmla="*/ 2641467 w 2641467"/>
              <a:gd name="connsiteY1" fmla="*/ 0 h 2428875"/>
              <a:gd name="connsiteX2" fmla="*/ 2641467 w 2641467"/>
              <a:gd name="connsiteY2" fmla="*/ 2428875 h 2428875"/>
              <a:gd name="connsiteX3" fmla="*/ 1530575 w 2641467"/>
              <a:gd name="connsiteY3" fmla="*/ 2205120 h 2428875"/>
              <a:gd name="connsiteX4" fmla="*/ 1341603 w 2641467"/>
              <a:gd name="connsiteY4" fmla="*/ 950832 h 2428875"/>
              <a:gd name="connsiteX5" fmla="*/ 682902 w 2641467"/>
              <a:gd name="connsiteY5" fmla="*/ 715852 h 2428875"/>
              <a:gd name="connsiteX6" fmla="*/ 84005 w 2641467"/>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598897 w 2557462"/>
              <a:gd name="connsiteY5" fmla="*/ 715852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797181 w 2557462"/>
              <a:gd name="connsiteY5" fmla="*/ 695515 h 2428875"/>
              <a:gd name="connsiteX6" fmla="*/ 0 w 2557462"/>
              <a:gd name="connsiteY6"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1015699 w 2557462"/>
              <a:gd name="connsiteY5" fmla="*/ 837872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57598 w 2557462"/>
              <a:gd name="connsiteY4" fmla="*/ 950832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865974 w 2557462"/>
              <a:gd name="connsiteY5" fmla="*/ 1248674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446570 w 2557462"/>
              <a:gd name="connsiteY3" fmla="*/ 2205120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979279 w 2557462"/>
              <a:gd name="connsiteY5" fmla="*/ 1277146 h 2428875"/>
              <a:gd name="connsiteX6" fmla="*/ 797181 w 2557462"/>
              <a:gd name="connsiteY6" fmla="*/ 695515 h 2428875"/>
              <a:gd name="connsiteX7" fmla="*/ 0 w 2557462"/>
              <a:gd name="connsiteY7"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797181 w 2557462"/>
              <a:gd name="connsiteY5" fmla="*/ 695515 h 2428875"/>
              <a:gd name="connsiteX6" fmla="*/ 0 w 2557462"/>
              <a:gd name="connsiteY6" fmla="*/ 0 h 2428875"/>
              <a:gd name="connsiteX0" fmla="*/ 28702 w 2586164"/>
              <a:gd name="connsiteY0" fmla="*/ 0 h 2428875"/>
              <a:gd name="connsiteX1" fmla="*/ 2586164 w 2586164"/>
              <a:gd name="connsiteY1" fmla="*/ 0 h 2428875"/>
              <a:gd name="connsiteX2" fmla="*/ 2586164 w 2586164"/>
              <a:gd name="connsiteY2" fmla="*/ 2428875 h 2428875"/>
              <a:gd name="connsiteX3" fmla="*/ 1669510 w 2586164"/>
              <a:gd name="connsiteY3" fmla="*/ 2064119 h 2428875"/>
              <a:gd name="connsiteX4" fmla="*/ 1237741 w 2586164"/>
              <a:gd name="connsiteY4" fmla="*/ 897956 h 2428875"/>
              <a:gd name="connsiteX5" fmla="*/ 28702 w 2586164"/>
              <a:gd name="connsiteY5" fmla="*/ 0 h 2428875"/>
              <a:gd name="connsiteX0" fmla="*/ 0 w 2557462"/>
              <a:gd name="connsiteY0" fmla="*/ 0 h 2428875"/>
              <a:gd name="connsiteX1" fmla="*/ 2557462 w 2557462"/>
              <a:gd name="connsiteY1" fmla="*/ 0 h 2428875"/>
              <a:gd name="connsiteX2" fmla="*/ 2557462 w 2557462"/>
              <a:gd name="connsiteY2" fmla="*/ 2428875 h 2428875"/>
              <a:gd name="connsiteX3" fmla="*/ 1640808 w 2557462"/>
              <a:gd name="connsiteY3" fmla="*/ 2064119 h 2428875"/>
              <a:gd name="connsiteX4" fmla="*/ 1209039 w 2557462"/>
              <a:gd name="connsiteY4" fmla="*/ 897956 h 2428875"/>
              <a:gd name="connsiteX5" fmla="*/ 0 w 2557462"/>
              <a:gd name="connsiteY5"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7462" h="2428875">
                <a:moveTo>
                  <a:pt x="0" y="0"/>
                </a:moveTo>
                <a:lnTo>
                  <a:pt x="2557462" y="0"/>
                </a:lnTo>
                <a:lnTo>
                  <a:pt x="2557462" y="2428875"/>
                </a:lnTo>
                <a:cubicBezTo>
                  <a:pt x="2136245" y="2165879"/>
                  <a:pt x="2096202" y="2412821"/>
                  <a:pt x="1640808" y="2064119"/>
                </a:cubicBezTo>
                <a:cubicBezTo>
                  <a:pt x="1185414" y="1715417"/>
                  <a:pt x="1482507" y="1241976"/>
                  <a:pt x="1209039" y="897956"/>
                </a:cubicBezTo>
                <a:cubicBezTo>
                  <a:pt x="935571" y="553936"/>
                  <a:pt x="183971" y="702817"/>
                  <a:pt x="0" y="0"/>
                </a:cubicBezTo>
                <a:close/>
              </a:path>
            </a:pathLst>
          </a:custGeom>
          <a:solidFill>
            <a:srgbClr val="8CC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BAF3C"/>
              </a:solidFill>
            </a:endParaRPr>
          </a:p>
        </p:txBody>
      </p:sp>
      <p:sp>
        <p:nvSpPr>
          <p:cNvPr id="14" name="object 7">
            <a:extLst>
              <a:ext uri="{FF2B5EF4-FFF2-40B4-BE49-F238E27FC236}">
                <a16:creationId xmlns:a16="http://schemas.microsoft.com/office/drawing/2014/main" id="{56A35584-4FFF-4CAA-9F2C-9A62A87FF637}"/>
              </a:ext>
            </a:extLst>
          </p:cNvPr>
          <p:cNvSpPr/>
          <p:nvPr/>
        </p:nvSpPr>
        <p:spPr>
          <a:xfrm>
            <a:off x="616917" y="1837395"/>
            <a:ext cx="542925" cy="0"/>
          </a:xfrm>
          <a:prstGeom prst="line">
            <a:avLst/>
          </a:prstGeom>
          <a:ln w="76200">
            <a:solidFill>
              <a:srgbClr val="8CC440"/>
            </a:solidFill>
          </a:ln>
        </p:spPr>
        <p:txBody>
          <a:bodyPr lIns="34289" rIns="34289"/>
          <a:lstStyle/>
          <a:p>
            <a:endParaRPr sz="1086"/>
          </a:p>
        </p:txBody>
      </p:sp>
      <p:pic>
        <p:nvPicPr>
          <p:cNvPr id="10" name="Picture 9">
            <a:extLst>
              <a:ext uri="{FF2B5EF4-FFF2-40B4-BE49-F238E27FC236}">
                <a16:creationId xmlns:a16="http://schemas.microsoft.com/office/drawing/2014/main" id="{0C56622C-C943-438A-995B-3534764D6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791" y="4578822"/>
            <a:ext cx="388351" cy="388351"/>
          </a:xfrm>
          <a:prstGeom prst="rect">
            <a:avLst/>
          </a:prstGeom>
        </p:spPr>
      </p:pic>
    </p:spTree>
    <p:extLst>
      <p:ext uri="{BB962C8B-B14F-4D97-AF65-F5344CB8AC3E}">
        <p14:creationId xmlns:p14="http://schemas.microsoft.com/office/powerpoint/2010/main" val="3399484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A659C4F086694C9B07A069602059F9" ma:contentTypeVersion="13" ma:contentTypeDescription="Create a new document." ma:contentTypeScope="" ma:versionID="0a25d5b83d89e731bf26b30c98641ca5">
  <xsd:schema xmlns:xsd="http://www.w3.org/2001/XMLSchema" xmlns:xs="http://www.w3.org/2001/XMLSchema" xmlns:p="http://schemas.microsoft.com/office/2006/metadata/properties" xmlns:ns2="72142ddc-95d0-4fc5-bade-f95d23e002ed" xmlns:ns3="41661691-e101-4d0b-9f89-72e9e38253e9" targetNamespace="http://schemas.microsoft.com/office/2006/metadata/properties" ma:root="true" ma:fieldsID="638c599f63bf840ec916f2446986cba8" ns2:_="" ns3:_="">
    <xsd:import namespace="72142ddc-95d0-4fc5-bade-f95d23e002ed"/>
    <xsd:import namespace="41661691-e101-4d0b-9f89-72e9e38253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42ddc-95d0-4fc5-bade-f95d23e00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661691-e101-4d0b-9f89-72e9e38253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9671F-A454-462E-B9A3-4E1E538E1A3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08d63dc-385c-4678-83fd-fe08a1365ea4"/>
    <ds:schemaRef ds:uri="d65fe6a8-233a-436a-8246-b1b234d6a38d"/>
    <ds:schemaRef ds:uri="http://www.w3.org/XML/1998/namespace"/>
  </ds:schemaRefs>
</ds:datastoreItem>
</file>

<file path=customXml/itemProps2.xml><?xml version="1.0" encoding="utf-8"?>
<ds:datastoreItem xmlns:ds="http://schemas.openxmlformats.org/officeDocument/2006/customXml" ds:itemID="{70704FF6-6D69-4376-9212-001B53EC9299}">
  <ds:schemaRefs>
    <ds:schemaRef ds:uri="http://schemas.microsoft.com/sharepoint/v3/contenttype/forms"/>
  </ds:schemaRefs>
</ds:datastoreItem>
</file>

<file path=customXml/itemProps3.xml><?xml version="1.0" encoding="utf-8"?>
<ds:datastoreItem xmlns:ds="http://schemas.openxmlformats.org/officeDocument/2006/customXml" ds:itemID="{2CEFBC2D-C047-4CCF-9681-7F1F88031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42ddc-95d0-4fc5-bade-f95d23e002ed"/>
    <ds:schemaRef ds:uri="41661691-e101-4d0b-9f89-72e9e3825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1232</TotalTime>
  <Words>6283</Words>
  <Application>Microsoft Office PowerPoint</Application>
  <PresentationFormat>Widescreen</PresentationFormat>
  <Paragraphs>1237</Paragraphs>
  <Slides>67</Slides>
  <Notes>61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SOUTENIR VOTRE ENFANT   AYANT UN TSAF</vt:lpstr>
      <vt:lpstr>BIENVENUE!</vt:lpstr>
      <vt:lpstr>Objets d’apprentissage</vt:lpstr>
      <vt:lpstr>Préservez le lien avec votre enfant</vt:lpstr>
      <vt:lpstr>LES POINTS FORTS   DE VOTRE ENFANT</vt:lpstr>
      <vt:lpstr>Concentrez-vous sur les points forts</vt:lpstr>
      <vt:lpstr>Quels sont les points forts de votre enfant?</vt:lpstr>
      <vt:lpstr>Suivez l’évolution des points forts de votre enfant</vt:lpstr>
      <vt:lpstr>Les points forts de votre enfant</vt:lpstr>
      <vt:lpstr>CHAQUE PERSONNE   APPREND DIFFÉREMMENT</vt:lpstr>
      <vt:lpstr>Le réseau CanFASD décrit le TSAF comme étant</vt:lpstr>
      <vt:lpstr>Dix fonctions cérébrales touchées par le TSAF</vt:lpstr>
      <vt:lpstr>Examinons en détail</vt:lpstr>
      <vt:lpstr>Maîtrise (des comportements et des émotions) </vt:lpstr>
      <vt:lpstr>Réflexion</vt:lpstr>
      <vt:lpstr>Vie quotidienne</vt:lpstr>
      <vt:lpstr>Aspect physique</vt:lpstr>
      <vt:lpstr>Il peut y avoir aussi des problèmes sensoriels</vt:lpstr>
      <vt:lpstr>Activité </vt:lpstr>
      <vt:lpstr>Amy, 8 ans, et Bill, 17 ans</vt:lpstr>
      <vt:lpstr>Dix domaines du cerveau + apport sensoriel + événements de la vie</vt:lpstr>
      <vt:lpstr>PowerPoint Presentation</vt:lpstr>
      <vt:lpstr>Domaine du cerveau touché : Langage</vt:lpstr>
      <vt:lpstr>Langage – adaptations</vt:lpstr>
      <vt:lpstr>Langage – adaptations</vt:lpstr>
      <vt:lpstr>Domaine du cerveau touché : Mémoire</vt:lpstr>
      <vt:lpstr>Mémoire – adaptations</vt:lpstr>
      <vt:lpstr>Répétition</vt:lpstr>
      <vt:lpstr>La répétition peut se révéler positive</vt:lpstr>
      <vt:lpstr> « Mensonges » - (ce ne sont  pas vraiment des mensonges)</vt:lpstr>
      <vt:lpstr>Confabulation – adaptations</vt:lpstr>
      <vt:lpstr>Confabulation – adaptations</vt:lpstr>
      <vt:lpstr>Domaine du cerveau touché : Habiletés sociales (faculté d’adaptation)</vt:lpstr>
      <vt:lpstr>Habiletés sociales – adaptations</vt:lpstr>
      <vt:lpstr>Habiletés sociales – adaptations</vt:lpstr>
      <vt:lpstr>Habiletés sociales – adaptations</vt:lpstr>
      <vt:lpstr>Habiletés sociales – adaptations</vt:lpstr>
      <vt:lpstr>Habiletés sociales – adaptations</vt:lpstr>
      <vt:lpstr>Sexualité</vt:lpstr>
      <vt:lpstr>Domaine du cerveau touché : Régulation de l’affect </vt:lpstr>
      <vt:lpstr>Combattre – fuir – figer</vt:lpstr>
      <vt:lpstr>Combattre – fuir – figer</vt:lpstr>
      <vt:lpstr>Au départ, les personnes ayant un TSAF peuvent faire preuve d’une plus grande « réactivité »</vt:lpstr>
      <vt:lpstr>Les « crises » de votre enfant</vt:lpstr>
      <vt:lpstr>Régulation – adaptations : en cas de colère</vt:lpstr>
      <vt:lpstr>Régulation – adaptations : en cas de colère</vt:lpstr>
      <vt:lpstr>Les émotions fortes</vt:lpstr>
      <vt:lpstr>Régulation – quand votre enfant est sur « le point de »</vt:lpstr>
      <vt:lpstr> « La mise à l’épreuve est souvent un comportement qui recherche la certitude. »</vt:lpstr>
      <vt:lpstr>INTERDÉPENDANCE</vt:lpstr>
      <vt:lpstr>Nous comptons tous les uns sur les autres</vt:lpstr>
      <vt:lpstr>Cercle de soutien</vt:lpstr>
      <vt:lpstr>PowerPoint Presentation</vt:lpstr>
      <vt:lpstr>Activité – Nous jouons au détective, partie 2</vt:lpstr>
      <vt:lpstr>Amy, 8 ans, et Bill, 17 ans</vt:lpstr>
      <vt:lpstr>Notre liste de ressources</vt:lpstr>
      <vt:lpstr>Module d’apprentissage en ligne</vt:lpstr>
      <vt:lpstr>Votre travailleur formé en TSAF</vt:lpstr>
      <vt:lpstr>Groupes de soutien pour les familles et les aidants touchés par le TSAF</vt:lpstr>
      <vt:lpstr>Les parents-substituts non autochtones qui s’occupent d’enfants autochtones</vt:lpstr>
      <vt:lpstr>Les parents-substituts non autochtones qui s’occupent d’enfants autochtones</vt:lpstr>
      <vt:lpstr>PowerPoint Presentation</vt:lpstr>
      <vt:lpstr>PowerPoint Presentation</vt:lpstr>
      <vt:lpstr>Merci à tous nos collaborateurs qui ont aidé à l’élaboration du matériel pour cette séance</vt:lpstr>
      <vt:lpstr> </vt:lpstr>
      <vt:lpstr>Références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Marier</dc:creator>
  <cp:lastModifiedBy>Eric Marier</cp:lastModifiedBy>
  <cp:revision>30</cp:revision>
  <dcterms:created xsi:type="dcterms:W3CDTF">2020-11-27T14:59:51Z</dcterms:created>
  <dcterms:modified xsi:type="dcterms:W3CDTF">2021-04-27T21:04:05Z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0x01010027A659C4F086694C9B07A069602059F9</vt:lpwstr>
  </property>
</Properties>
</file>