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2"/>
  </p:notesMasterIdLst>
  <p:sldIdLst>
    <p:sldId id="256" r:id="rId5"/>
    <p:sldId id="353" r:id="rId6"/>
    <p:sldId id="356" r:id="rId7"/>
    <p:sldId id="470" r:id="rId8"/>
    <p:sldId id="468" r:id="rId9"/>
    <p:sldId id="469" r:id="rId10"/>
    <p:sldId id="397" r:id="rId11"/>
    <p:sldId id="398" r:id="rId12"/>
    <p:sldId id="280" r:id="rId13"/>
    <p:sldId id="362" r:id="rId14"/>
    <p:sldId id="455" r:id="rId15"/>
    <p:sldId id="310" r:id="rId16"/>
    <p:sldId id="497" r:id="rId17"/>
    <p:sldId id="481" r:id="rId18"/>
    <p:sldId id="484" r:id="rId19"/>
    <p:sldId id="485" r:id="rId20"/>
    <p:sldId id="486" r:id="rId21"/>
    <p:sldId id="282" r:id="rId22"/>
    <p:sldId id="502" r:id="rId23"/>
    <p:sldId id="503" r:id="rId24"/>
    <p:sldId id="483" r:id="rId25"/>
    <p:sldId id="467" r:id="rId26"/>
    <p:sldId id="308" r:id="rId27"/>
    <p:sldId id="309" r:id="rId28"/>
    <p:sldId id="380" r:id="rId29"/>
    <p:sldId id="270" r:id="rId30"/>
    <p:sldId id="303" r:id="rId31"/>
    <p:sldId id="458" r:id="rId32"/>
    <p:sldId id="459" r:id="rId33"/>
    <p:sldId id="299" r:id="rId34"/>
    <p:sldId id="374" r:id="rId35"/>
    <p:sldId id="302" r:id="rId36"/>
    <p:sldId id="305" r:id="rId37"/>
    <p:sldId id="306" r:id="rId38"/>
    <p:sldId id="471" r:id="rId39"/>
    <p:sldId id="388" r:id="rId40"/>
    <p:sldId id="442" r:id="rId41"/>
    <p:sldId id="443" r:id="rId42"/>
    <p:sldId id="475" r:id="rId43"/>
    <p:sldId id="428" r:id="rId44"/>
    <p:sldId id="463" r:id="rId45"/>
    <p:sldId id="403" r:id="rId46"/>
    <p:sldId id="472" r:id="rId47"/>
    <p:sldId id="434" r:id="rId48"/>
    <p:sldId id="429" r:id="rId49"/>
    <p:sldId id="444" r:id="rId50"/>
    <p:sldId id="401" r:id="rId51"/>
    <p:sldId id="430" r:id="rId52"/>
    <p:sldId id="435" r:id="rId53"/>
    <p:sldId id="479" r:id="rId54"/>
    <p:sldId id="436" r:id="rId55"/>
    <p:sldId id="386" r:id="rId56"/>
    <p:sldId id="437" r:id="rId57"/>
    <p:sldId id="501" r:id="rId58"/>
    <p:sldId id="500" r:id="rId59"/>
    <p:sldId id="499" r:id="rId60"/>
    <p:sldId id="496" r:id="rId61"/>
    <p:sldId id="474" r:id="rId62"/>
    <p:sldId id="476" r:id="rId63"/>
    <p:sldId id="477" r:id="rId64"/>
    <p:sldId id="478" r:id="rId65"/>
    <p:sldId id="454" r:id="rId66"/>
    <p:sldId id="493" r:id="rId67"/>
    <p:sldId id="494" r:id="rId68"/>
    <p:sldId id="495" r:id="rId69"/>
    <p:sldId id="487" r:id="rId70"/>
    <p:sldId id="488" r:id="rId71"/>
  </p:sldIdLst>
  <p:sldSz cx="12192000" cy="6858000"/>
  <p:notesSz cx="6858000" cy="9144000"/>
  <p:embeddedFontLst>
    <p:embeddedFont>
      <p:font typeface="Brandon Grotesque Black" panose="020B0A03020203060202" charset="0"/>
      <p:regular r:id="rId73"/>
      <p:italic r:id="rId74"/>
    </p:embeddedFont>
    <p:embeddedFont>
      <p:font typeface="Brandon Grotesque Bold" panose="020B0803020203060202" charset="0"/>
      <p:regular r:id="rId75"/>
      <p:italic r:id="rId76"/>
    </p:embeddedFont>
    <p:embeddedFont>
      <p:font typeface="Calibri" panose="020F0502020204030204" pitchFamily="34" charset="0"/>
      <p:regular r:id="rId77"/>
      <p:bold r:id="rId78"/>
      <p:italic r:id="rId79"/>
      <p:boldItalic r:id="rId80"/>
    </p:embeddedFont>
    <p:embeddedFont>
      <p:font typeface="Calibri Light" panose="020F0302020204030204" pitchFamily="34" charset="0"/>
      <p:regular r:id="rId81"/>
      <p:italic r:id="rId82"/>
    </p:embeddedFont>
    <p:embeddedFont>
      <p:font typeface="Lato" panose="020F0502020204030203" pitchFamily="34" charset="0"/>
      <p:regular r:id="rId83"/>
      <p:bold r:id="rId84"/>
      <p:italic r:id="rId85"/>
      <p:boldItalic r:id="rId86"/>
    </p:embeddedFont>
    <p:embeddedFont>
      <p:font typeface="Lato Black" panose="020F0502020204030203" pitchFamily="34" charset="0"/>
      <p:bold r:id="rId87"/>
      <p:boldItalic r:id="rId88"/>
    </p:embeddedFont>
    <p:embeddedFont>
      <p:font typeface="Lato Heavy" panose="020F0502020204030203" pitchFamily="34" charset="0"/>
      <p:bold r:id="rId89"/>
      <p:boldItalic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ld Fantone" initials="GF" lastIdx="11" clrIdx="0">
    <p:extLst>
      <p:ext uri="{19B8F6BF-5375-455C-9EA6-DF929625EA0E}">
        <p15:presenceInfo xmlns:p15="http://schemas.microsoft.com/office/powerpoint/2012/main" userId="S::Gerald.Fantone@surreyplace.ca::4d5b9f97-e4f9-49fc-a269-51a79df1ff7f" providerId="AD"/>
      </p:ext>
    </p:extLst>
  </p:cmAuthor>
  <p:cmAuthor id="2" name="Eric Marier" initials="EM" lastIdx="71" clrIdx="1">
    <p:extLst>
      <p:ext uri="{19B8F6BF-5375-455C-9EA6-DF929625EA0E}">
        <p15:presenceInfo xmlns:p15="http://schemas.microsoft.com/office/powerpoint/2012/main" userId="S::Eric.Marier@surreyplace.ca::cc8e254a-6429-40a2-a9ff-6e38e7df4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978"/>
    <a:srgbClr val="005EB4"/>
    <a:srgbClr val="0067C4"/>
    <a:srgbClr val="3BC2DB"/>
    <a:srgbClr val="8CC440"/>
    <a:srgbClr val="F8CC3D"/>
    <a:srgbClr val="FCE8A6"/>
    <a:srgbClr val="CBEEF5"/>
    <a:srgbClr val="9DE0ED"/>
    <a:srgbClr val="998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8865C-38A1-4F14-B32C-A70FD3AC7D91}" v="7" dt="2021-04-09T20:31:30.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31" autoAdjust="0"/>
  </p:normalViewPr>
  <p:slideViewPr>
    <p:cSldViewPr snapToGrid="0">
      <p:cViewPr varScale="1">
        <p:scale>
          <a:sx n="33" d="100"/>
          <a:sy n="33" d="100"/>
        </p:scale>
        <p:origin x="192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font" Target="fonts/font17.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10.fntdata"/><Relationship Id="rId90" Type="http://schemas.openxmlformats.org/officeDocument/2006/relationships/font" Target="fonts/font18.fntdata"/><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14F59-F9FF-47D8-9EEE-05CCAD5ADFDD}"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718F-CDEA-4F2A-AA9C-566099C9F967}" type="slidenum">
              <a:rPr lang="en-US" smtClean="0"/>
              <a:t>‹#›</a:t>
            </a:fld>
            <a:endParaRPr lang="en-US"/>
          </a:p>
        </p:txBody>
      </p:sp>
    </p:spTree>
    <p:extLst>
      <p:ext uri="{BB962C8B-B14F-4D97-AF65-F5344CB8AC3E}">
        <p14:creationId xmlns:p14="http://schemas.microsoft.com/office/powerpoint/2010/main" val="401713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ac965253-06fe-4ffb-8eb5-c38685bfd030.filesusr.com/ugd/6eb9fe_6994664f622a423c879f889abff06b8c.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mentalhealth.org.uk/sites/default/files/a-guide-to-circles-of-support.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1</a:t>
            </a:fld>
            <a:endParaRPr lang="en-US"/>
          </a:p>
        </p:txBody>
      </p:sp>
    </p:spTree>
    <p:extLst>
      <p:ext uri="{BB962C8B-B14F-4D97-AF65-F5344CB8AC3E}">
        <p14:creationId xmlns:p14="http://schemas.microsoft.com/office/powerpoint/2010/main" val="145010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FASD, your child may also learn differently.</a:t>
            </a:r>
          </a:p>
        </p:txBody>
      </p:sp>
      <p:sp>
        <p:nvSpPr>
          <p:cNvPr id="4" name="Slide Number Placeholder 3"/>
          <p:cNvSpPr>
            <a:spLocks noGrp="1"/>
          </p:cNvSpPr>
          <p:nvPr>
            <p:ph type="sldNum" sz="quarter" idx="5"/>
          </p:nvPr>
        </p:nvSpPr>
        <p:spPr/>
        <p:txBody>
          <a:bodyPr/>
          <a:lstStyle/>
          <a:p>
            <a:fld id="{C0002F76-FF58-4F5E-8237-C4C19206F9BD}" type="slidenum">
              <a:rPr lang="en-US" smtClean="0"/>
              <a:t>10</a:t>
            </a:fld>
            <a:endParaRPr lang="en-US"/>
          </a:p>
        </p:txBody>
      </p:sp>
    </p:spTree>
    <p:extLst>
      <p:ext uri="{BB962C8B-B14F-4D97-AF65-F5344CB8AC3E}">
        <p14:creationId xmlns:p14="http://schemas.microsoft.com/office/powerpoint/2010/main" val="15928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415FC-2EC9-4A00-8551-0DC7B0A5E00B}" type="slidenum">
              <a:rPr lang="en-US" smtClean="0"/>
              <a:t>11</a:t>
            </a:fld>
            <a:endParaRPr lang="en-US"/>
          </a:p>
        </p:txBody>
      </p:sp>
    </p:spTree>
    <p:extLst>
      <p:ext uri="{BB962C8B-B14F-4D97-AF65-F5344CB8AC3E}">
        <p14:creationId xmlns:p14="http://schemas.microsoft.com/office/powerpoint/2010/main" val="62908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10 brain domains that can potentially be impacted by alcohol exposure during pregnancy.</a:t>
            </a:r>
          </a:p>
          <a:p>
            <a:endParaRPr lang="en-US"/>
          </a:p>
          <a:p>
            <a:r>
              <a:rPr lang="en-US"/>
              <a:t>Domains = Different areas of the brain</a:t>
            </a:r>
          </a:p>
          <a:p>
            <a:endParaRPr lang="en-US"/>
          </a:p>
          <a:p>
            <a:r>
              <a:rPr lang="en-US"/>
              <a:t>Your child </a:t>
            </a:r>
            <a:r>
              <a:rPr lang="en-US" b="1" u="sng"/>
              <a:t>may</a:t>
            </a:r>
            <a:r>
              <a:rPr lang="en-US"/>
              <a:t> be affected by differences in </a:t>
            </a:r>
            <a:r>
              <a:rPr lang="en-US" b="1" u="sng"/>
              <a:t>some</a:t>
            </a:r>
            <a:r>
              <a:rPr lang="en-US"/>
              <a:t> of these brain domains and this may be affecting your child’s daily living.</a:t>
            </a:r>
          </a:p>
          <a:p>
            <a:endParaRPr lang="en-US"/>
          </a:p>
          <a:p>
            <a:r>
              <a:rPr lang="en-US"/>
              <a:t>Not everyone with FASD has the same brain functions affected.</a:t>
            </a:r>
          </a:p>
          <a:p>
            <a:endParaRPr lang="en-US"/>
          </a:p>
          <a:p>
            <a:r>
              <a:rPr lang="en-US"/>
              <a:t>Having three or more brain domains significantly impacted may lead to a diagnosis of FASD.</a:t>
            </a:r>
          </a:p>
        </p:txBody>
      </p:sp>
      <p:sp>
        <p:nvSpPr>
          <p:cNvPr id="4" name="Slide Number Placeholder 3"/>
          <p:cNvSpPr>
            <a:spLocks noGrp="1"/>
          </p:cNvSpPr>
          <p:nvPr>
            <p:ph type="sldNum" sz="quarter" idx="5"/>
          </p:nvPr>
        </p:nvSpPr>
        <p:spPr/>
        <p:txBody>
          <a:bodyPr/>
          <a:lstStyle/>
          <a:p>
            <a:fld id="{F456718F-CDEA-4F2A-AA9C-566099C9F967}" type="slidenum">
              <a:rPr lang="en-US" smtClean="0"/>
              <a:t>12</a:t>
            </a:fld>
            <a:endParaRPr lang="en-US"/>
          </a:p>
        </p:txBody>
      </p:sp>
    </p:spTree>
    <p:extLst>
      <p:ext uri="{BB962C8B-B14F-4D97-AF65-F5344CB8AC3E}">
        <p14:creationId xmlns:p14="http://schemas.microsoft.com/office/powerpoint/2010/main" val="19362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We’ve taken all 10 brain domains and organized them in a way that is meaningful to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We’ll go through these 10 brain domains now and how they may be affecting your child’s life.</a:t>
            </a:r>
          </a:p>
        </p:txBody>
      </p:sp>
      <p:sp>
        <p:nvSpPr>
          <p:cNvPr id="4" name="Slide Number Placeholder 3"/>
          <p:cNvSpPr>
            <a:spLocks noGrp="1"/>
          </p:cNvSpPr>
          <p:nvPr>
            <p:ph type="sldNum" sz="quarter" idx="5"/>
          </p:nvPr>
        </p:nvSpPr>
        <p:spPr/>
        <p:txBody>
          <a:bodyPr/>
          <a:lstStyle/>
          <a:p>
            <a:fld id="{F456718F-CDEA-4F2A-AA9C-566099C9F967}" type="slidenum">
              <a:rPr lang="en-US" smtClean="0"/>
              <a:t>13</a:t>
            </a:fld>
            <a:endParaRPr lang="en-US"/>
          </a:p>
        </p:txBody>
      </p:sp>
    </p:spTree>
    <p:extLst>
      <p:ext uri="{BB962C8B-B14F-4D97-AF65-F5344CB8AC3E}">
        <p14:creationId xmlns:p14="http://schemas.microsoft.com/office/powerpoint/2010/main" val="262490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Attention</a:t>
            </a:r>
          </a:p>
          <a:p>
            <a:pPr marL="171450" indent="-171450">
              <a:buFont typeface="Arial" panose="020B0604020202020204" pitchFamily="34" charset="0"/>
              <a:buChar char="•"/>
            </a:pPr>
            <a:r>
              <a:rPr lang="en-US"/>
              <a:t>May be easily distracted, difficulty paying attention and sitting still</a:t>
            </a:r>
          </a:p>
          <a:p>
            <a:endParaRPr lang="en-US"/>
          </a:p>
          <a:p>
            <a:r>
              <a:rPr lang="en-US"/>
              <a:t>Affect Regulation</a:t>
            </a:r>
          </a:p>
          <a:p>
            <a:pPr marL="171450" indent="-171450">
              <a:buFont typeface="Arial" panose="020B0604020202020204" pitchFamily="34" charset="0"/>
              <a:buChar char="•"/>
            </a:pPr>
            <a:r>
              <a:rPr lang="en-US"/>
              <a:t>May have difficulty controlling and adjusting emotions</a:t>
            </a:r>
          </a:p>
          <a:p>
            <a:pPr marL="171450" indent="-171450">
              <a:buFont typeface="Arial" panose="020B0604020202020204" pitchFamily="34" charset="0"/>
              <a:buChar char="•"/>
            </a:pPr>
            <a:r>
              <a:rPr lang="en-US"/>
              <a:t>Includes anxiety, depression and mood imbalance in the severe range (*meets DSM-V criteria)</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Executive Functioning</a:t>
            </a:r>
          </a:p>
          <a:p>
            <a:pPr marL="171450" indent="-171450">
              <a:buFont typeface="Arial" panose="020B0604020202020204" pitchFamily="34" charset="0"/>
              <a:buChar char="•"/>
            </a:pPr>
            <a:r>
              <a:rPr lang="en-US"/>
              <a:t>May have trouble with planning, sequencing, problem solving and organizing</a:t>
            </a:r>
          </a:p>
          <a:p>
            <a:pPr marL="171450" indent="-171450">
              <a:buFont typeface="Arial" panose="020B0604020202020204" pitchFamily="34" charset="0"/>
              <a:buChar char="•"/>
            </a:pPr>
            <a:r>
              <a:rPr lang="en-US"/>
              <a:t>May be impulsive and/or hyperactive</a:t>
            </a:r>
          </a:p>
          <a:p>
            <a:pPr marL="171450" indent="-171450">
              <a:buFont typeface="Arial" panose="020B0604020202020204" pitchFamily="34" charset="0"/>
              <a:buChar char="•"/>
            </a:pPr>
            <a:r>
              <a:rPr lang="en-US"/>
              <a:t>Difficulty understanding cause and effect and controlling behavior</a:t>
            </a:r>
          </a:p>
          <a:p>
            <a:pPr marL="171450" indent="-171450">
              <a:buFont typeface="Arial" panose="020B0604020202020204" pitchFamily="34" charset="0"/>
              <a:buChar char="•"/>
            </a:pPr>
            <a:r>
              <a:rPr lang="en-US"/>
              <a:t>Challenges with transitions and change</a:t>
            </a:r>
          </a:p>
          <a:p>
            <a:pPr marL="171450" indent="-171450">
              <a:buFont typeface="Arial" panose="020B0604020202020204" pitchFamily="34" charset="0"/>
              <a:buChar char="•"/>
            </a:pPr>
            <a:r>
              <a:rPr lang="en-US"/>
              <a:t>Often repeats mistakes</a:t>
            </a:r>
          </a:p>
          <a:p>
            <a:pPr marL="171450" indent="-171450">
              <a:buFont typeface="Arial" panose="020B0604020202020204" pitchFamily="34" charset="0"/>
              <a:buChar char="•"/>
            </a:pPr>
            <a:r>
              <a:rPr lang="en-US"/>
              <a:t>Difficulty with concepts, abstracts ideas, consequences and managing time</a:t>
            </a:r>
          </a:p>
          <a:p>
            <a:pPr marL="0" indent="0">
              <a:buFont typeface="Arial" panose="020B0604020202020204" pitchFamily="34" charset="0"/>
              <a:buNone/>
            </a:pPr>
            <a:endParaRPr lang="en-US"/>
          </a:p>
          <a:p>
            <a:pPr marL="0" indent="0">
              <a:buFont typeface="Arial" panose="020B0604020202020204" pitchFamily="34" charset="0"/>
              <a:buNone/>
            </a:pPr>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en-US"/>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14</a:t>
            </a:fld>
            <a:endParaRPr lang="en-US"/>
          </a:p>
        </p:txBody>
      </p:sp>
    </p:spTree>
    <p:extLst>
      <p:ext uri="{BB962C8B-B14F-4D97-AF65-F5344CB8AC3E}">
        <p14:creationId xmlns:p14="http://schemas.microsoft.com/office/powerpoint/2010/main" val="415216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Cognition</a:t>
            </a:r>
          </a:p>
          <a:p>
            <a:pPr marL="171450" indent="-171450">
              <a:buFont typeface="Arial" panose="020B0604020202020204" pitchFamily="34" charset="0"/>
              <a:buChar char="•"/>
            </a:pPr>
            <a:r>
              <a:rPr lang="en-US"/>
              <a:t>Thinking and reasoning</a:t>
            </a:r>
          </a:p>
          <a:p>
            <a:pPr marL="171450" indent="-171450">
              <a:buFont typeface="Arial" panose="020B0604020202020204" pitchFamily="34" charset="0"/>
              <a:buChar char="•"/>
            </a:pPr>
            <a:r>
              <a:rPr lang="en-US"/>
              <a:t>Difficulty reasoning, planning, solving problems and understanding complex ideas</a:t>
            </a:r>
          </a:p>
          <a:p>
            <a:pPr marL="171450" indent="-171450">
              <a:buFont typeface="Arial" panose="020B0604020202020204" pitchFamily="34" charset="0"/>
              <a:buChar char="•"/>
            </a:pPr>
            <a:r>
              <a:rPr lang="en-US"/>
              <a:t>Wide range of IQ scores are found</a:t>
            </a:r>
          </a:p>
          <a:p>
            <a:pPr marL="0" indent="0">
              <a:buFont typeface="Arial" panose="020B0604020202020204" pitchFamily="34" charset="0"/>
              <a:buNone/>
            </a:pPr>
            <a:endParaRPr lang="en-US"/>
          </a:p>
          <a:p>
            <a:pPr marL="0" indent="0">
              <a:buFont typeface="Arial" panose="020B0604020202020204" pitchFamily="34" charset="0"/>
              <a:buNone/>
            </a:pPr>
            <a:r>
              <a:rPr lang="en-US"/>
              <a:t>Memory</a:t>
            </a:r>
          </a:p>
          <a:p>
            <a:pPr marL="171450" indent="-171450">
              <a:buFont typeface="Arial" panose="020B0604020202020204" pitchFamily="34" charset="0"/>
              <a:buChar char="•"/>
            </a:pPr>
            <a:r>
              <a:rPr lang="en-US"/>
              <a:t>Difficulty with long-term, short-term and working memory</a:t>
            </a:r>
          </a:p>
          <a:p>
            <a:pPr marL="171450" indent="-171450">
              <a:buFont typeface="Arial" panose="020B0604020202020204" pitchFamily="34" charset="0"/>
              <a:buChar char="•"/>
            </a:pPr>
            <a:r>
              <a:rPr lang="en-US"/>
              <a:t>May appear to lie, due to memory impairment, but they are actually filling in the blanks when unable to remember (confabulation)</a:t>
            </a:r>
          </a:p>
          <a:p>
            <a:pPr marL="171450" indent="-171450">
              <a:buFont typeface="Arial" panose="020B0604020202020204" pitchFamily="34" charset="0"/>
              <a:buChar char="•"/>
            </a:pPr>
            <a:r>
              <a:rPr lang="en-US"/>
              <a:t>Trouble with memorizing and may seem forgetful</a:t>
            </a:r>
          </a:p>
          <a:p>
            <a:pPr marL="171450" indent="-171450">
              <a:buFont typeface="Arial" panose="020B0604020202020204" pitchFamily="34" charset="0"/>
              <a:buChar char="•"/>
            </a:pPr>
            <a:r>
              <a:rPr lang="en-US"/>
              <a:t>Difficulty with accessing, selecting and organizing information when they need it, in the moment</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Language (expressive and receptive)</a:t>
            </a:r>
          </a:p>
          <a:p>
            <a:pPr marL="171450" indent="-171450">
              <a:buFont typeface="Arial" panose="020B0604020202020204" pitchFamily="34" charset="0"/>
              <a:buChar char="•"/>
            </a:pPr>
            <a:r>
              <a:rPr lang="en-US"/>
              <a:t>Delay in language development</a:t>
            </a:r>
          </a:p>
          <a:p>
            <a:pPr marL="171450" indent="-171450">
              <a:buFont typeface="Arial" panose="020B0604020202020204" pitchFamily="34" charset="0"/>
              <a:buChar char="•"/>
            </a:pPr>
            <a:r>
              <a:rPr lang="en-US"/>
              <a:t>Difficulty understanding lengthy conversation and instructions</a:t>
            </a:r>
          </a:p>
          <a:p>
            <a:pPr marL="171450" indent="-171450">
              <a:buFont typeface="Arial" panose="020B0604020202020204" pitchFamily="34" charset="0"/>
              <a:buChar char="•"/>
            </a:pPr>
            <a:r>
              <a:rPr lang="en-US"/>
              <a:t>May speak well, but not fully grasp the meaning</a:t>
            </a:r>
          </a:p>
          <a:p>
            <a:pPr marL="171450" indent="-171450">
              <a:buFont typeface="Arial" panose="020B0604020202020204" pitchFamily="34" charset="0"/>
              <a:buChar char="•"/>
            </a:pPr>
            <a:r>
              <a:rPr lang="en-US"/>
              <a:t>Can repeat instructions or rules, but may not follow through</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r>
              <a:rPr kumimoji="0" lang="en-US" sz="1200" b="0" i="0" u="none" strike="noStrike" kern="1200" cap="none" spc="0" normalizeH="0" baseline="0" noProof="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5"/>
          </p:nvPr>
        </p:nvSpPr>
        <p:spPr/>
        <p:txBody>
          <a:bodyPr/>
          <a:lstStyle/>
          <a:p>
            <a:fld id="{F456718F-CDEA-4F2A-AA9C-566099C9F967}" type="slidenum">
              <a:rPr lang="en-US" smtClean="0"/>
              <a:t>15</a:t>
            </a:fld>
            <a:endParaRPr lang="en-US"/>
          </a:p>
        </p:txBody>
      </p:sp>
    </p:spTree>
    <p:extLst>
      <p:ext uri="{BB962C8B-B14F-4D97-AF65-F5344CB8AC3E}">
        <p14:creationId xmlns:p14="http://schemas.microsoft.com/office/powerpoint/2010/main" val="386612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Academic Achievement</a:t>
            </a:r>
          </a:p>
          <a:p>
            <a:pPr marL="171450" indent="-171450">
              <a:buFont typeface="Arial" panose="020B0604020202020204" pitchFamily="34" charset="0"/>
              <a:buChar char="•"/>
            </a:pPr>
            <a:r>
              <a:rPr lang="en-US"/>
              <a:t>May have difficulty in school: reading, math, comprehension (understanding) and abstract concepts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Adaptive Behavior, Social Skills And Social Communication</a:t>
            </a:r>
          </a:p>
          <a:p>
            <a:pPr marL="171450" indent="-171450">
              <a:buFont typeface="Arial" panose="020B0604020202020204" pitchFamily="34" charset="0"/>
              <a:buChar char="•"/>
            </a:pPr>
            <a:r>
              <a:rPr lang="en-US"/>
              <a:t>May not understand personal boundaries and have difficulty reading social cues</a:t>
            </a:r>
          </a:p>
          <a:p>
            <a:pPr marL="171450" indent="-171450">
              <a:buFont typeface="Arial" panose="020B0604020202020204" pitchFamily="34" charset="0"/>
              <a:buChar char="•"/>
            </a:pPr>
            <a:r>
              <a:rPr lang="en-US"/>
              <a:t>May be socially vulnerable and easily taken advantage of</a:t>
            </a:r>
          </a:p>
          <a:p>
            <a:pPr marL="171450" indent="-171450">
              <a:buFont typeface="Arial" panose="020B0604020202020204" pitchFamily="34" charset="0"/>
              <a:buChar char="•"/>
            </a:pPr>
            <a:r>
              <a:rPr lang="en-US"/>
              <a:t>Difficulty seeing things from another’s perspective</a:t>
            </a:r>
          </a:p>
          <a:p>
            <a:pPr marL="171450" indent="-171450">
              <a:buFont typeface="Arial" panose="020B0604020202020204" pitchFamily="34" charset="0"/>
              <a:buChar char="•"/>
            </a:pPr>
            <a:r>
              <a:rPr lang="en-US"/>
              <a:t>Socially and emotionally immature and may behave younger than actual age</a:t>
            </a:r>
          </a:p>
          <a:p>
            <a:pPr marL="171450" indent="-171450">
              <a:buFont typeface="Arial" panose="020B0604020202020204" pitchFamily="34" charset="0"/>
              <a:buChar char="•"/>
            </a:pPr>
            <a:r>
              <a:rPr lang="en-US"/>
              <a:t>May have trouble with hygiene, money and coping skills</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16</a:t>
            </a:fld>
            <a:endParaRPr lang="en-US"/>
          </a:p>
        </p:txBody>
      </p:sp>
    </p:spTree>
    <p:extLst>
      <p:ext uri="{BB962C8B-B14F-4D97-AF65-F5344CB8AC3E}">
        <p14:creationId xmlns:p14="http://schemas.microsoft.com/office/powerpoint/2010/main" val="58381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Neuroanatomy/Neurophysiology</a:t>
            </a:r>
          </a:p>
          <a:p>
            <a:pPr marL="171450" indent="-171450">
              <a:buFont typeface="Arial" panose="020B0604020202020204" pitchFamily="34" charset="0"/>
              <a:buChar char="•"/>
            </a:pPr>
            <a:r>
              <a:rPr lang="en-US"/>
              <a:t>Brain structure and function</a:t>
            </a:r>
          </a:p>
          <a:p>
            <a:pPr marL="171450" indent="-171450">
              <a:buFont typeface="Arial" panose="020B0604020202020204" pitchFamily="34" charset="0"/>
              <a:buChar char="•"/>
            </a:pPr>
            <a:r>
              <a:rPr lang="en-US"/>
              <a:t>Could have a smaller head, brain size,  seizure disorder and/or abnormal findings on a scan (ex: MRI or EEG) consistent with prenatal alcohol exposure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Motor Skills</a:t>
            </a:r>
          </a:p>
          <a:p>
            <a:pPr marL="171450" indent="-171450">
              <a:buFont typeface="Arial" panose="020B0604020202020204" pitchFamily="34" charset="0"/>
              <a:buChar char="•"/>
            </a:pPr>
            <a:r>
              <a:rPr lang="en-US"/>
              <a:t>Difficulty with balance, strength, endurance, coordination, reflexes and muscle tone</a:t>
            </a:r>
          </a:p>
          <a:p>
            <a:pPr marL="171450" indent="-171450">
              <a:buFont typeface="Arial" panose="020B0604020202020204" pitchFamily="34" charset="0"/>
              <a:buChar char="•"/>
            </a:pPr>
            <a:r>
              <a:rPr lang="en-US"/>
              <a:t>Difficulty with printing, using pencil and scissors</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17</a:t>
            </a:fld>
            <a:endParaRPr lang="en-US"/>
          </a:p>
        </p:txBody>
      </p:sp>
    </p:spTree>
    <p:extLst>
      <p:ext uri="{BB962C8B-B14F-4D97-AF65-F5344CB8AC3E}">
        <p14:creationId xmlns:p14="http://schemas.microsoft.com/office/powerpoint/2010/main" val="153619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Outside of the 10 domains, there may also be some sensory issues.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Your child may have difficulty responding effectively to some different types of sensory input, or too much sensory input coming at them at once.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They might be good at managing the input one day, and not so good the next.</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They might be </a:t>
            </a:r>
            <a:r>
              <a:rPr lang="en-US" sz="1200" b="0" i="0" u="sng" strike="noStrike" kern="1200" baseline="0">
                <a:solidFill>
                  <a:schemeClr val="tx1"/>
                </a:solidFill>
                <a:latin typeface="+mn-lt"/>
                <a:ea typeface="+mn-ea"/>
                <a:cs typeface="+mn-cs"/>
              </a:rPr>
              <a:t>unable</a:t>
            </a:r>
            <a:r>
              <a:rPr lang="en-US" sz="1200" b="0" i="0" u="none" strike="noStrike" kern="1200" baseline="0">
                <a:solidFill>
                  <a:schemeClr val="tx1"/>
                </a:solidFill>
                <a:latin typeface="+mn-lt"/>
                <a:ea typeface="+mn-ea"/>
                <a:cs typeface="+mn-cs"/>
              </a:rPr>
              <a:t> to appropriately communicate this difficulty, and this might look like a “bad </a:t>
            </a:r>
            <a:r>
              <a:rPr lang="en-US" sz="1200" b="0" i="0" u="none" strike="noStrike" kern="1200" baseline="0" err="1">
                <a:solidFill>
                  <a:schemeClr val="tx1"/>
                </a:solidFill>
                <a:latin typeface="+mn-lt"/>
                <a:ea typeface="+mn-ea"/>
                <a:cs typeface="+mn-cs"/>
              </a:rPr>
              <a:t>behaviour</a:t>
            </a:r>
            <a:r>
              <a:rPr lang="en-US" sz="1200" b="0" i="0" u="none" strike="noStrike" kern="1200" baseline="0">
                <a:solidFill>
                  <a:schemeClr val="tx1"/>
                </a:solidFill>
                <a:latin typeface="+mn-lt"/>
                <a:ea typeface="+mn-ea"/>
                <a:cs typeface="+mn-cs"/>
              </a:rPr>
              <a:t>” to us.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You have to be a detective here as well. Kids are not always going to be able to express these needs. We figure it out through what they are doing. Sometimes we have a guess as to what is going on and we try something to see if it helps.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An occupational therapist may also be able to help. </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Hyper-sensitive</a:t>
            </a:r>
          </a:p>
          <a:p>
            <a:r>
              <a:rPr lang="en-US" sz="1200" b="0" i="0" u="none" strike="noStrike" kern="1200" baseline="0">
                <a:solidFill>
                  <a:schemeClr val="tx1"/>
                </a:solidFill>
                <a:latin typeface="+mn-lt"/>
                <a:ea typeface="+mn-ea"/>
                <a:cs typeface="+mn-cs"/>
              </a:rPr>
              <a:t>Feeling a type of sensory input TOO MUCH</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Hypo-sensitive</a:t>
            </a:r>
          </a:p>
          <a:p>
            <a:r>
              <a:rPr lang="en-US" sz="1200" b="0" i="0" u="none" strike="noStrike" kern="1200" baseline="0">
                <a:solidFill>
                  <a:schemeClr val="tx1"/>
                </a:solidFill>
                <a:latin typeface="+mn-lt"/>
                <a:ea typeface="+mn-ea"/>
                <a:cs typeface="+mn-cs"/>
              </a:rPr>
              <a:t>Feeling a type of sensory input TOO LITTLE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Your child might be hyper-sensitive in one area (e.g. noise), but hypo-sensitive in another (e.g. temperature – walks barefoot in cold weather).</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Examples some caregivers may bring up:</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Sight/Visual </a:t>
            </a:r>
          </a:p>
          <a:p>
            <a:r>
              <a:rPr lang="en-US" sz="1200" b="0" i="0" u="none" strike="noStrike" kern="1200" baseline="0">
                <a:solidFill>
                  <a:schemeClr val="tx1"/>
                </a:solidFill>
                <a:latin typeface="+mn-lt"/>
                <a:ea typeface="+mn-ea"/>
                <a:cs typeface="+mn-cs"/>
              </a:rPr>
              <a:t>• get easily upset in a busy place, such as a mall </a:t>
            </a:r>
          </a:p>
          <a:p>
            <a:r>
              <a:rPr lang="en-US" sz="1200" b="0" i="0" u="none" strike="noStrike" kern="1200" baseline="0">
                <a:solidFill>
                  <a:schemeClr val="tx1"/>
                </a:solidFill>
                <a:latin typeface="+mn-lt"/>
                <a:ea typeface="+mn-ea"/>
                <a:cs typeface="+mn-cs"/>
              </a:rPr>
              <a:t>• frequently can’t find their belongings </a:t>
            </a:r>
          </a:p>
          <a:p>
            <a:r>
              <a:rPr lang="en-US" sz="1200" b="0" i="0" u="none" strike="noStrike" kern="1200" baseline="0">
                <a:solidFill>
                  <a:schemeClr val="tx1"/>
                </a:solidFill>
                <a:latin typeface="+mn-lt"/>
                <a:ea typeface="+mn-ea"/>
                <a:cs typeface="+mn-cs"/>
              </a:rPr>
              <a:t>• frequently distracted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Hearing/Auditory </a:t>
            </a:r>
          </a:p>
          <a:p>
            <a:r>
              <a:rPr lang="en-US" sz="1200" b="0" i="0" u="none" strike="noStrike" kern="1200" baseline="0">
                <a:solidFill>
                  <a:schemeClr val="tx1"/>
                </a:solidFill>
                <a:latin typeface="+mn-lt"/>
                <a:ea typeface="+mn-ea"/>
                <a:cs typeface="+mn-cs"/>
              </a:rPr>
              <a:t>• easily upset by noise from appliances, such as a vacuum cleaner or blender </a:t>
            </a:r>
          </a:p>
          <a:p>
            <a:r>
              <a:rPr lang="en-US" sz="1200" b="0" i="0" u="none" strike="noStrike" kern="1200" baseline="0">
                <a:solidFill>
                  <a:schemeClr val="tx1"/>
                </a:solidFill>
                <a:latin typeface="+mn-lt"/>
                <a:ea typeface="+mn-ea"/>
                <a:cs typeface="+mn-cs"/>
              </a:rPr>
              <a:t>• cover their ears, overreact with anger or bolting when they hear loud noises (ex: fire alarm at school) </a:t>
            </a:r>
          </a:p>
          <a:p>
            <a:r>
              <a:rPr lang="en-US" sz="1200" b="0" i="0" u="none" strike="noStrike" kern="1200" baseline="0">
                <a:solidFill>
                  <a:schemeClr val="tx1"/>
                </a:solidFill>
                <a:latin typeface="+mn-lt"/>
                <a:ea typeface="+mn-ea"/>
                <a:cs typeface="+mn-cs"/>
              </a:rPr>
              <a:t>• may create noise to drown out other upsetting noises </a:t>
            </a:r>
          </a:p>
          <a:p>
            <a:r>
              <a:rPr lang="en-US" sz="1200" b="0" i="0" u="none" strike="noStrike" kern="1200" baseline="0">
                <a:solidFill>
                  <a:schemeClr val="tx1"/>
                </a:solidFill>
                <a:latin typeface="+mn-lt"/>
                <a:ea typeface="+mn-ea"/>
                <a:cs typeface="+mn-cs"/>
              </a:rPr>
              <a:t>• misinterpret a regular speaking voice as yelling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Touch/Tactile System</a:t>
            </a:r>
          </a:p>
          <a:p>
            <a:r>
              <a:rPr lang="en-US" sz="1200" b="0" i="0" u="none" strike="noStrike" kern="1200" baseline="0">
                <a:solidFill>
                  <a:schemeClr val="tx1"/>
                </a:solidFill>
                <a:latin typeface="+mn-lt"/>
                <a:ea typeface="+mn-ea"/>
                <a:cs typeface="+mn-cs"/>
              </a:rPr>
              <a:t>• bothered by tags on clothing </a:t>
            </a:r>
          </a:p>
          <a:p>
            <a:r>
              <a:rPr lang="en-US" sz="1200" b="0" i="0" u="none" strike="noStrike" kern="1200" baseline="0">
                <a:solidFill>
                  <a:schemeClr val="tx1"/>
                </a:solidFill>
                <a:latin typeface="+mn-lt"/>
                <a:ea typeface="+mn-ea"/>
                <a:cs typeface="+mn-cs"/>
              </a:rPr>
              <a:t>• overreact when touched, especially if it is unexpected (ex: may respond by hitting, or report being hit and pushed) </a:t>
            </a:r>
          </a:p>
          <a:p>
            <a:r>
              <a:rPr lang="en-US" sz="1200" b="0" i="0" u="none" strike="noStrike" kern="1200" baseline="0">
                <a:solidFill>
                  <a:schemeClr val="tx1"/>
                </a:solidFill>
                <a:latin typeface="+mn-lt"/>
                <a:ea typeface="+mn-ea"/>
                <a:cs typeface="+mn-cs"/>
              </a:rPr>
              <a:t>• may not feel hot or cold (ex: goes outside in winter without a hat or mittens and does not feel cold) </a:t>
            </a:r>
          </a:p>
          <a:p>
            <a:r>
              <a:rPr lang="en-US" sz="1200" b="0" i="0" u="none" strike="noStrike" kern="1200" baseline="0">
                <a:solidFill>
                  <a:schemeClr val="tx1"/>
                </a:solidFill>
                <a:latin typeface="+mn-lt"/>
                <a:ea typeface="+mn-ea"/>
                <a:cs typeface="+mn-cs"/>
              </a:rPr>
              <a:t>• constantly exploring their environment (ex: touching every button on appliances, flicking switches, touching other people’s belongings)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Taste/Oral/Gustatory System</a:t>
            </a:r>
          </a:p>
          <a:p>
            <a:r>
              <a:rPr lang="en-US" sz="1200" b="0" i="0" u="none" strike="noStrike" kern="1200" baseline="0">
                <a:solidFill>
                  <a:schemeClr val="tx1"/>
                </a:solidFill>
                <a:latin typeface="+mn-lt"/>
                <a:ea typeface="+mn-ea"/>
                <a:cs typeface="+mn-cs"/>
              </a:rPr>
              <a:t>• fussy eater </a:t>
            </a:r>
          </a:p>
          <a:p>
            <a:r>
              <a:rPr lang="en-US" sz="1200" b="0" i="0" u="none" strike="noStrike" kern="1200" baseline="0">
                <a:solidFill>
                  <a:schemeClr val="tx1"/>
                </a:solidFill>
                <a:latin typeface="+mn-lt"/>
                <a:ea typeface="+mn-ea"/>
                <a:cs typeface="+mn-cs"/>
              </a:rPr>
              <a:t>• chew on clothing </a:t>
            </a:r>
          </a:p>
          <a:p>
            <a:r>
              <a:rPr lang="en-US" sz="1200" b="0" i="0" u="none" strike="noStrike" kern="1200" baseline="0">
                <a:solidFill>
                  <a:schemeClr val="tx1"/>
                </a:solidFill>
                <a:latin typeface="+mn-lt"/>
                <a:ea typeface="+mn-ea"/>
                <a:cs typeface="+mn-cs"/>
              </a:rPr>
              <a:t>• put everything in their mouth </a:t>
            </a:r>
          </a:p>
          <a:p>
            <a:r>
              <a:rPr lang="en-US" sz="1200" b="0" i="0" u="none" strike="noStrike" kern="1200" baseline="0">
                <a:solidFill>
                  <a:schemeClr val="tx1"/>
                </a:solidFill>
                <a:latin typeface="+mn-lt"/>
                <a:ea typeface="+mn-ea"/>
                <a:cs typeface="+mn-cs"/>
              </a:rPr>
              <a:t>• overstuff mouth with food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Smell/Olfactory System</a:t>
            </a:r>
          </a:p>
          <a:p>
            <a:r>
              <a:rPr lang="en-US" sz="1200" b="0" i="0" u="none" strike="noStrike" kern="1200" baseline="0">
                <a:solidFill>
                  <a:schemeClr val="tx1"/>
                </a:solidFill>
                <a:latin typeface="+mn-lt"/>
                <a:ea typeface="+mn-ea"/>
                <a:cs typeface="+mn-cs"/>
              </a:rPr>
              <a:t>• strongly dislike smells that are often undetectable by others </a:t>
            </a:r>
          </a:p>
          <a:p>
            <a:r>
              <a:rPr lang="en-US" sz="1200" b="0" i="0" u="none" strike="noStrike" kern="1200" baseline="0">
                <a:solidFill>
                  <a:schemeClr val="tx1"/>
                </a:solidFill>
                <a:latin typeface="+mn-lt"/>
                <a:ea typeface="+mn-ea"/>
                <a:cs typeface="+mn-cs"/>
              </a:rPr>
              <a:t>• tells others they smell bad </a:t>
            </a:r>
          </a:p>
          <a:p>
            <a:r>
              <a:rPr lang="en-US" sz="1200" b="0" i="0" u="none" strike="noStrike" kern="1200" baseline="0">
                <a:solidFill>
                  <a:schemeClr val="tx1"/>
                </a:solidFill>
                <a:latin typeface="+mn-lt"/>
                <a:ea typeface="+mn-ea"/>
                <a:cs typeface="+mn-cs"/>
              </a:rPr>
              <a:t>• refuse certain foods because they “smell bad”</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Joint Sense and Movement / Proprioceptive System</a:t>
            </a:r>
          </a:p>
          <a:p>
            <a:r>
              <a:rPr lang="en-US" sz="1200" b="0" i="0" u="none" strike="noStrike" kern="1200" baseline="0">
                <a:solidFill>
                  <a:schemeClr val="tx1"/>
                </a:solidFill>
                <a:latin typeface="+mn-lt"/>
                <a:ea typeface="+mn-ea"/>
                <a:cs typeface="+mn-cs"/>
              </a:rPr>
              <a:t>• becomes motion sick easily </a:t>
            </a:r>
          </a:p>
          <a:p>
            <a:r>
              <a:rPr lang="en-US" sz="1200" b="0" i="0" u="none" strike="noStrike" kern="1200" baseline="0">
                <a:solidFill>
                  <a:schemeClr val="tx1"/>
                </a:solidFill>
                <a:latin typeface="+mn-lt"/>
                <a:ea typeface="+mn-ea"/>
                <a:cs typeface="+mn-cs"/>
              </a:rPr>
              <a:t>• fears their feet leaving the ground </a:t>
            </a:r>
          </a:p>
          <a:p>
            <a:r>
              <a:rPr lang="en-US" sz="1200" b="0" i="0" u="none" strike="noStrike" kern="1200" baseline="0">
                <a:solidFill>
                  <a:schemeClr val="tx1"/>
                </a:solidFill>
                <a:latin typeface="+mn-lt"/>
                <a:ea typeface="+mn-ea"/>
                <a:cs typeface="+mn-cs"/>
              </a:rPr>
              <a:t>• struggles with co-ordination, may be seen as clumsy </a:t>
            </a:r>
          </a:p>
          <a:p>
            <a:r>
              <a:rPr lang="en-US" sz="1200" b="0" i="0" u="none" strike="noStrike" kern="1200" baseline="0">
                <a:solidFill>
                  <a:schemeClr val="tx1"/>
                </a:solidFill>
                <a:latin typeface="+mn-lt"/>
                <a:ea typeface="+mn-ea"/>
                <a:cs typeface="+mn-cs"/>
              </a:rPr>
              <a:t>• has poor danger awareness </a:t>
            </a:r>
          </a:p>
          <a:p>
            <a:r>
              <a:rPr lang="en-US" sz="1200" b="0" i="0" u="none" strike="noStrike" kern="1200" baseline="0">
                <a:solidFill>
                  <a:schemeClr val="tx1"/>
                </a:solidFill>
                <a:latin typeface="+mn-lt"/>
                <a:ea typeface="+mn-ea"/>
                <a:cs typeface="+mn-cs"/>
              </a:rPr>
              <a:t>• has trouble with pressure and movement, may be too rough during play </a:t>
            </a:r>
          </a:p>
          <a:p>
            <a:r>
              <a:rPr lang="en-US" sz="1200" b="0" i="0" u="none" strike="noStrike" kern="1200" baseline="0">
                <a:solidFill>
                  <a:schemeClr val="tx1"/>
                </a:solidFill>
                <a:latin typeface="+mn-lt"/>
                <a:ea typeface="+mn-ea"/>
                <a:cs typeface="+mn-cs"/>
              </a:rPr>
              <a:t>• has poor body awareness (ex: stands too close to others, tend to get “in your face,” constantly touching others).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Balance and Orientation / Vestibular System</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What our Internal Organs are Feeling / Interoceptive System</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Hunger and thirst are examples of </a:t>
            </a:r>
            <a:r>
              <a:rPr lang="en-US" sz="1200" b="0" i="0" u="none" strike="noStrike" kern="1200" baseline="0" err="1">
                <a:solidFill>
                  <a:schemeClr val="tx1"/>
                </a:solidFill>
                <a:latin typeface="+mn-lt"/>
                <a:ea typeface="+mn-ea"/>
                <a:cs typeface="+mn-cs"/>
              </a:rPr>
              <a:t>interoception</a:t>
            </a: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Detects responses that guide regulation, including hunger, heart rate, respiration and elimination</a:t>
            </a:r>
          </a:p>
          <a:p>
            <a:pPr marL="0" indent="0">
              <a:buFont typeface="Arial" panose="020B0604020202020204" pitchFamily="34" charset="0"/>
              <a:buNone/>
            </a:pPr>
            <a:endParaRPr lang="en-US" sz="1200" b="0" i="0" u="none" strike="noStrike" kern="1200" baseline="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a:solidFill>
                  <a:schemeClr val="tx1"/>
                </a:solidFill>
                <a:latin typeface="+mn-lt"/>
                <a:ea typeface="+mn-ea"/>
                <a:cs typeface="+mn-cs"/>
              </a:rPr>
              <a:t>Some information from:</a:t>
            </a:r>
          </a:p>
          <a:p>
            <a:pPr marL="0" indent="0">
              <a:buFont typeface="Arial" panose="020B0604020202020204" pitchFamily="34" charset="0"/>
              <a:buNone/>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0002F76-FF58-4F5E-8237-C4C19206F9BD}" type="slidenum">
              <a:rPr lang="en-US" smtClean="0"/>
              <a:t>18</a:t>
            </a:fld>
            <a:endParaRPr lang="en-US"/>
          </a:p>
        </p:txBody>
      </p:sp>
    </p:spTree>
    <p:extLst>
      <p:ext uri="{BB962C8B-B14F-4D97-AF65-F5344CB8AC3E}">
        <p14:creationId xmlns:p14="http://schemas.microsoft.com/office/powerpoint/2010/main" val="190040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into our break-out sessions right now to do this activity within a smaller group – and use the chart as a guide.</a:t>
            </a:r>
          </a:p>
          <a:p>
            <a:endParaRPr lang="en-US" dirty="0"/>
          </a:p>
          <a:p>
            <a:r>
              <a:rPr lang="en-US" dirty="0"/>
              <a:t>Often these brain domains are oversimplified in how they are presented - we know that they overlap a lot when we look at symptoms and functioning so it might be more than one domain.</a:t>
            </a:r>
          </a:p>
          <a:p>
            <a:endParaRPr lang="en-US" dirty="0"/>
          </a:p>
          <a:p>
            <a:r>
              <a:rPr lang="en-US" dirty="0"/>
              <a:t>Also, not all challenges fall within these 10 domains, or sensory, and not all challenges are a symptom of FASD; some may be the result of life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your breakout group, if you feel comfortable, how you chose the domain or domains that might be involved in some of the challenges.</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19</a:t>
            </a:fld>
            <a:endParaRPr lang="en-US"/>
          </a:p>
        </p:txBody>
      </p:sp>
    </p:spTree>
    <p:extLst>
      <p:ext uri="{BB962C8B-B14F-4D97-AF65-F5344CB8AC3E}">
        <p14:creationId xmlns:p14="http://schemas.microsoft.com/office/powerpoint/2010/main" val="211603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Housekeeping</a:t>
            </a:r>
          </a:p>
          <a:p>
            <a:endParaRPr lang="en-US"/>
          </a:p>
          <a:p>
            <a:r>
              <a:rPr lang="en-US"/>
              <a:t>Tell the group a little about yourself</a:t>
            </a:r>
          </a:p>
          <a:p>
            <a:endParaRPr lang="en-US"/>
          </a:p>
          <a:p>
            <a:r>
              <a:rPr lang="en-US"/>
              <a:t>Name, and where you are from (traditional way)</a:t>
            </a:r>
          </a:p>
          <a:p>
            <a:endParaRPr lang="en-US"/>
          </a:p>
          <a:p>
            <a:r>
              <a:rPr lang="en-US"/>
              <a:t>With my family, we love to…</a:t>
            </a:r>
          </a:p>
          <a:p>
            <a:endParaRPr lang="en-US"/>
          </a:p>
        </p:txBody>
      </p:sp>
      <p:sp>
        <p:nvSpPr>
          <p:cNvPr id="4" name="Slide Number Placeholder 3"/>
          <p:cNvSpPr>
            <a:spLocks noGrp="1"/>
          </p:cNvSpPr>
          <p:nvPr>
            <p:ph type="sldNum" sz="quarter" idx="5"/>
          </p:nvPr>
        </p:nvSpPr>
        <p:spPr/>
        <p:txBody>
          <a:bodyPr/>
          <a:lstStyle/>
          <a:p>
            <a:fld id="{AED415FC-2EC9-4A00-8551-0DC7B0A5E00B}" type="slidenum">
              <a:rPr lang="en-US" smtClean="0"/>
              <a:t>2</a:t>
            </a:fld>
            <a:endParaRPr lang="en-US"/>
          </a:p>
        </p:txBody>
      </p:sp>
    </p:spTree>
    <p:extLst>
      <p:ext uri="{BB962C8B-B14F-4D97-AF65-F5344CB8AC3E}">
        <p14:creationId xmlns:p14="http://schemas.microsoft.com/office/powerpoint/2010/main" val="646829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is 8 years old. When her mom asks her to do something, she says, “No.” When her mom takes her by the hand to make her follow through on an instruction, like “brush your teeth”, Amy screams, and cries and runs to her room and slams the door. At school, she fidgets in her chair and sometimes walks around. Other times, she doodles while the other students are working. Her drawings can be quite good, and she can tell you imaginative stories around her drawings. Both her parents are concerned though, because sometimes she might story-tell or make up events when they ask her about her day. After school, she wants to use the computer to watch YouTube videos of people making crafts and drawings. She can be messy when making crafts. She screams when her parents don’t let her. She enjoys going outdoors with her family, such as hiking, camping, and other physical activities, but will scream and cry if her parents say something encouraging or compliment her older brother. Her parents are exhausted as Amy has started to hit and yell at her brother whenever he interacts with mom and dad.</a:t>
            </a:r>
          </a:p>
          <a:p>
            <a:endParaRPr lang="en-US" dirty="0"/>
          </a:p>
          <a:p>
            <a:r>
              <a:rPr lang="en-US" dirty="0"/>
              <a:t>Bill is 17 years old. He is playful, really enjoys being around people, and tries to make everyone laugh. He is well-liked by peers and staff at school but lately has gotten into trouble by pulling simple, harmless pranks on his teachers. His parents suspect he is being influenced by the other boys in his classes, but when Bill recalls the events, he tells his parents it was all his idea. Bill has never been a star student, but he can be quite “handy” with a toolbox after watching his parents since he was very young, and spending time with them as they fix things. Lately, he has taken an interest in cars and being a mechanic. His father has arranged for him to be mentored on the weekends and some afternoons by a family friend who runs his own auto body shop, but Bill never makes it to the body shop, sometimes being with friends playing video games after school, or sleeping over at his new girlfriend’s house on the weekends. Bill’s parents are also very concerned that Bill is having unprotected sex with his girlfriend. When they ask Bill about why he didn’t make it to the shop, Bill seems remorseful and says that he really wants to work at the shop, but then another week goes by, and Bill still hasn’t been to the body shop.</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20</a:t>
            </a:fld>
            <a:endParaRPr lang="en-US"/>
          </a:p>
        </p:txBody>
      </p:sp>
    </p:spTree>
    <p:extLst>
      <p:ext uri="{BB962C8B-B14F-4D97-AF65-F5344CB8AC3E}">
        <p14:creationId xmlns:p14="http://schemas.microsoft.com/office/powerpoint/2010/main" val="1261532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21</a:t>
            </a:fld>
            <a:endParaRPr lang="en-US"/>
          </a:p>
        </p:txBody>
      </p:sp>
    </p:spTree>
    <p:extLst>
      <p:ext uri="{BB962C8B-B14F-4D97-AF65-F5344CB8AC3E}">
        <p14:creationId xmlns:p14="http://schemas.microsoft.com/office/powerpoint/2010/main" val="420608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different examples for accommodations. For strategies.</a:t>
            </a:r>
          </a:p>
          <a:p>
            <a:endParaRPr lang="en-US"/>
          </a:p>
          <a:p>
            <a:r>
              <a:rPr lang="en-US"/>
              <a:t>We’ll use some of the brain domains from before as launching points.</a:t>
            </a:r>
          </a:p>
        </p:txBody>
      </p:sp>
      <p:sp>
        <p:nvSpPr>
          <p:cNvPr id="4" name="Slide Number Placeholder 3"/>
          <p:cNvSpPr>
            <a:spLocks noGrp="1"/>
          </p:cNvSpPr>
          <p:nvPr>
            <p:ph type="sldNum" sz="quarter" idx="5"/>
          </p:nvPr>
        </p:nvSpPr>
        <p:spPr/>
        <p:txBody>
          <a:bodyPr/>
          <a:lstStyle/>
          <a:p>
            <a:fld id="{F456718F-CDEA-4F2A-AA9C-566099C9F967}" type="slidenum">
              <a:rPr lang="en-US" smtClean="0"/>
              <a:t>22</a:t>
            </a:fld>
            <a:endParaRPr lang="en-US"/>
          </a:p>
        </p:txBody>
      </p:sp>
    </p:spTree>
    <p:extLst>
      <p:ext uri="{BB962C8B-B14F-4D97-AF65-F5344CB8AC3E}">
        <p14:creationId xmlns:p14="http://schemas.microsoft.com/office/powerpoint/2010/main" val="1519777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002F76-FF58-4F5E-8237-C4C19206F9BD}" type="slidenum">
              <a:rPr lang="en-US" smtClean="0"/>
              <a:t>23</a:t>
            </a:fld>
            <a:endParaRPr lang="en-US"/>
          </a:p>
        </p:txBody>
      </p:sp>
    </p:spTree>
    <p:extLst>
      <p:ext uri="{BB962C8B-B14F-4D97-AF65-F5344CB8AC3E}">
        <p14:creationId xmlns:p14="http://schemas.microsoft.com/office/powerpoint/2010/main" val="17257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Say their name first, and make eye contact</a:t>
            </a:r>
          </a:p>
          <a:p>
            <a:pPr marL="628650" lvl="1" indent="-171450">
              <a:buFont typeface="Arial" panose="020B0604020202020204" pitchFamily="34" charset="0"/>
              <a:buChar char="•"/>
            </a:pPr>
            <a:r>
              <a:rPr lang="en-US"/>
              <a:t>Especially in group settings such as a classroom</a:t>
            </a:r>
          </a:p>
          <a:p>
            <a:pPr marL="628650" lvl="1" indent="-171450">
              <a:buFont typeface="Arial" panose="020B0604020202020204" pitchFamily="34" charset="0"/>
              <a:buChar char="•"/>
            </a:pPr>
            <a:r>
              <a:rPr lang="en-US"/>
              <a:t>This helps them to focus on you – and to what you are saying – remember, our children may not always filter through all the stuff/info coming at them at once</a:t>
            </a:r>
          </a:p>
          <a:p>
            <a:pPr marL="457200" lvl="1" indent="0">
              <a:buFont typeface="Arial" panose="020B0604020202020204" pitchFamily="34" charset="0"/>
              <a:buNone/>
            </a:pPr>
            <a:endParaRPr lang="en-US"/>
          </a:p>
          <a:p>
            <a:pPr marL="171450" indent="-171450">
              <a:buFont typeface="Arial" panose="020B0604020202020204" pitchFamily="34" charset="0"/>
              <a:buChar char="•"/>
            </a:pPr>
            <a:r>
              <a:rPr lang="en-US"/>
              <a:t>Say what you mean</a:t>
            </a:r>
          </a:p>
          <a:p>
            <a:pPr marL="628650" lvl="1" indent="-171450">
              <a:buFont typeface="Arial" panose="020B0604020202020204" pitchFamily="34" charset="0"/>
              <a:buChar char="•"/>
            </a:pPr>
            <a:r>
              <a:rPr lang="en-US"/>
              <a:t>Use concrete language</a:t>
            </a:r>
          </a:p>
          <a:p>
            <a:pPr marL="628650" lvl="1" indent="-171450">
              <a:buFont typeface="Arial" panose="020B0604020202020204" pitchFamily="34" charset="0"/>
              <a:buChar char="•"/>
            </a:pPr>
            <a:r>
              <a:rPr lang="en-US"/>
              <a:t>Leave no guesswork, no hints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State exactly what to do</a:t>
            </a:r>
          </a:p>
          <a:p>
            <a:pPr marL="628650" lvl="1" indent="-171450">
              <a:buFont typeface="Arial" panose="020B0604020202020204" pitchFamily="34" charset="0"/>
              <a:buChar char="•"/>
            </a:pPr>
            <a:r>
              <a:rPr lang="en-US"/>
              <a:t>Avoid focusing on what you don’t want (e.g. replace “Don’t run” with “Walk”)</a:t>
            </a:r>
          </a:p>
          <a:p>
            <a:pPr marL="628650" lvl="1" indent="-171450">
              <a:buFont typeface="Arial" panose="020B0604020202020204" pitchFamily="34" charset="0"/>
              <a:buChar char="•"/>
            </a:pPr>
            <a:r>
              <a:rPr lang="en-US"/>
              <a:t>Avoid abstract, broad instructions (e.g. replace “Go clean your room” with “Pick up 3 books and put them on the shelf”)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They may need to be shown what to do, as they are being told what to do (e.g. How to line books up on the shelf, instead of having them make their own pile on the shelf)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u="none"/>
              <a:t>You may have to </a:t>
            </a:r>
            <a:r>
              <a:rPr lang="en-US" i="0" u="none" baseline="0"/>
              <a:t>calmly clean up their room with them – over the years they may need less and less help and reminders</a:t>
            </a:r>
            <a:endParaRPr lang="en-US" i="0" u="none"/>
          </a:p>
          <a:p>
            <a:pPr marL="628650" lvl="1" indent="-171450">
              <a:buFont typeface="Arial" panose="020B0604020202020204" pitchFamily="34" charset="0"/>
              <a:buChar char="•"/>
            </a:pPr>
            <a:r>
              <a:rPr lang="en-US"/>
              <a:t>When asking questions – be very specific about what information you are seeking</a:t>
            </a:r>
          </a:p>
          <a:p>
            <a:endParaRPr lang="en-US"/>
          </a:p>
        </p:txBody>
      </p:sp>
      <p:sp>
        <p:nvSpPr>
          <p:cNvPr id="4" name="Slide Number Placeholder 3"/>
          <p:cNvSpPr>
            <a:spLocks noGrp="1"/>
          </p:cNvSpPr>
          <p:nvPr>
            <p:ph type="sldNum" sz="quarter" idx="5"/>
          </p:nvPr>
        </p:nvSpPr>
        <p:spPr/>
        <p:txBody>
          <a:bodyPr/>
          <a:lstStyle/>
          <a:p>
            <a:fld id="{C0002F76-FF58-4F5E-8237-C4C19206F9BD}" type="slidenum">
              <a:rPr lang="en-US" smtClean="0"/>
              <a:t>24</a:t>
            </a:fld>
            <a:endParaRPr lang="en-US"/>
          </a:p>
        </p:txBody>
      </p:sp>
    </p:spTree>
    <p:extLst>
      <p:ext uri="{BB962C8B-B14F-4D97-AF65-F5344CB8AC3E}">
        <p14:creationId xmlns:p14="http://schemas.microsoft.com/office/powerpoint/2010/main" val="269818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Break everything down to simple pieces</a:t>
            </a:r>
          </a:p>
          <a:p>
            <a:pPr marL="628650" lvl="1" indent="-171450">
              <a:buFont typeface="Arial" panose="020B0604020202020204" pitchFamily="34" charset="0"/>
              <a:buChar char="•"/>
            </a:pPr>
            <a:r>
              <a:rPr lang="en-US"/>
              <a:t>1-step instructions, given one at a time</a:t>
            </a:r>
          </a:p>
          <a:p>
            <a:pPr marL="628650" lvl="1" indent="-171450">
              <a:buFont typeface="Arial" panose="020B0604020202020204" pitchFamily="34" charset="0"/>
              <a:buChar char="•"/>
            </a:pPr>
            <a:r>
              <a:rPr lang="en-US"/>
              <a:t>Information is shared in portions</a:t>
            </a:r>
          </a:p>
          <a:p>
            <a:pPr marL="628650" lvl="1" indent="-171450">
              <a:buFont typeface="Arial" panose="020B0604020202020204" pitchFamily="34" charset="0"/>
              <a:buChar char="•"/>
            </a:pPr>
            <a:r>
              <a:rPr lang="en-US"/>
              <a:t>Visuals may help with your child</a:t>
            </a:r>
          </a:p>
          <a:p>
            <a:pPr marL="1085850" lvl="2" indent="-171450">
              <a:buFont typeface="Arial" panose="020B0604020202020204" pitchFamily="34" charset="0"/>
              <a:buChar char="•"/>
            </a:pPr>
            <a:r>
              <a:rPr lang="en-US"/>
              <a:t>a big aspect under language is to provide information in visual format as well to accompany words - so many of our kids may have difficulty with language and/or verbal skills but have good visual abilities – pictures to accompany words has wonderful effects!</a:t>
            </a:r>
          </a:p>
          <a:p>
            <a:pPr marL="1085850" lvl="2" indent="-171450">
              <a:buFont typeface="Arial" panose="020B0604020202020204" pitchFamily="34" charset="0"/>
              <a:buChar char="•"/>
            </a:pPr>
            <a:r>
              <a:rPr lang="en-US"/>
              <a:t>Websites with free visuals are listed in the resource list</a:t>
            </a:r>
          </a:p>
          <a:p>
            <a:pPr marL="1085850" lvl="2" indent="-171450">
              <a:buFont typeface="Arial" panose="020B0604020202020204" pitchFamily="34" charset="0"/>
              <a:buChar char="•"/>
            </a:pPr>
            <a:endParaRPr lang="en-US"/>
          </a:p>
          <a:p>
            <a:pPr marL="171450" indent="-171450">
              <a:buFont typeface="Arial" panose="020B0604020202020204" pitchFamily="34" charset="0"/>
              <a:buChar char="•"/>
            </a:pPr>
            <a:r>
              <a:rPr lang="en-US"/>
              <a:t>Give time to process</a:t>
            </a:r>
          </a:p>
          <a:p>
            <a:pPr marL="628650" lvl="1" indent="-171450">
              <a:buFont typeface="Arial" panose="020B0604020202020204" pitchFamily="34" charset="0"/>
              <a:buChar char="•"/>
            </a:pPr>
            <a:r>
              <a:rPr lang="en-US"/>
              <a:t>We know individuals with FASD may process information, and process auditory information, at a slower pace (it feels instantaneous inside our own brain so we don’t know what this delay feels like for them)</a:t>
            </a:r>
          </a:p>
          <a:p>
            <a:pPr marL="628650" lvl="1" indent="-171450">
              <a:buFont typeface="Arial" panose="020B0604020202020204" pitchFamily="34" charset="0"/>
              <a:buChar char="•"/>
            </a:pPr>
            <a:r>
              <a:rPr lang="en-US"/>
              <a:t>Especially new information</a:t>
            </a:r>
          </a:p>
          <a:p>
            <a:pPr marL="628650" lvl="1" indent="-171450">
              <a:buFont typeface="Arial" panose="020B0604020202020204" pitchFamily="34" charset="0"/>
              <a:buChar char="•"/>
            </a:pPr>
            <a:r>
              <a:rPr lang="en-US"/>
              <a:t>Allow your child to process information before they act on it</a:t>
            </a:r>
          </a:p>
          <a:p>
            <a:pPr marL="628650" lvl="1" indent="-171450">
              <a:buFont typeface="Arial" panose="020B0604020202020204" pitchFamily="34" charset="0"/>
              <a:buChar char="•"/>
            </a:pPr>
            <a:r>
              <a:rPr lang="en-US"/>
              <a:t>They may not understand the first time – be patient</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C0002F76-FF58-4F5E-8237-C4C19206F9BD}" type="slidenum">
              <a:rPr lang="en-US" smtClean="0"/>
              <a:t>25</a:t>
            </a:fld>
            <a:endParaRPr lang="en-US"/>
          </a:p>
        </p:txBody>
      </p:sp>
    </p:spTree>
    <p:extLst>
      <p:ext uri="{BB962C8B-B14F-4D97-AF65-F5344CB8AC3E}">
        <p14:creationId xmlns:p14="http://schemas.microsoft.com/office/powerpoint/2010/main" val="289645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Inconsistent learning = They might know how to do something one day, and then forget it the next day. (e.g. know how to load the dishwasher, then they can’t the next day, or know how to do addition one day – then can’t the next day)</a:t>
            </a:r>
          </a:p>
        </p:txBody>
      </p:sp>
      <p:sp>
        <p:nvSpPr>
          <p:cNvPr id="4" name="Slide Number Placeholder 3"/>
          <p:cNvSpPr>
            <a:spLocks noGrp="1"/>
          </p:cNvSpPr>
          <p:nvPr>
            <p:ph type="sldNum" sz="quarter" idx="10"/>
          </p:nvPr>
        </p:nvSpPr>
        <p:spPr/>
        <p:txBody>
          <a:bodyPr/>
          <a:lstStyle/>
          <a:p>
            <a:fld id="{AED415FC-2EC9-4A00-8551-0DC7B0A5E00B}" type="slidenum">
              <a:rPr lang="en-US" smtClean="0"/>
              <a:t>26</a:t>
            </a:fld>
            <a:endParaRPr lang="en-US"/>
          </a:p>
        </p:txBody>
      </p:sp>
    </p:spTree>
    <p:extLst>
      <p:ext uri="{BB962C8B-B14F-4D97-AF65-F5344CB8AC3E}">
        <p14:creationId xmlns:p14="http://schemas.microsoft.com/office/powerpoint/2010/main" val="2659442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Use </a:t>
            </a:r>
            <a:r>
              <a:rPr lang="en-US" dirty="0"/>
              <a:t>reminders</a:t>
            </a:r>
          </a:p>
          <a:p>
            <a:pPr marL="628650" lvl="1" indent="-171450">
              <a:buFont typeface="Arial" panose="020B0604020202020204" pitchFamily="34" charset="0"/>
              <a:buChar char="•"/>
            </a:pPr>
            <a:r>
              <a:rPr lang="en-US" dirty="0"/>
              <a:t>Be generous with providing reminders</a:t>
            </a:r>
          </a:p>
          <a:p>
            <a:pPr marL="628650" lvl="1" indent="-171450">
              <a:buFont typeface="Arial" panose="020B0604020202020204" pitchFamily="34" charset="0"/>
              <a:buChar char="•"/>
            </a:pPr>
            <a:r>
              <a:rPr lang="en-US" dirty="0"/>
              <a:t>Give reminders in a positive, supportive tone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Visual reminders work too, and are sometimes better, such as visual schedules, or visual instructions above the sink, on machines they 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(Site places to find free visual schedules: Connectability.ca)</a:t>
            </a:r>
          </a:p>
          <a:p>
            <a:endParaRPr lang="en-US" dirty="0"/>
          </a:p>
          <a:p>
            <a:pPr marL="171450" indent="-171450">
              <a:buFont typeface="Arial" panose="020B0604020202020204" pitchFamily="34" charset="0"/>
              <a:buChar char="•"/>
            </a:pPr>
            <a:r>
              <a:rPr lang="en-US" dirty="0"/>
              <a:t>Ask if they need your help</a:t>
            </a:r>
          </a:p>
          <a:p>
            <a:pPr marL="628650" lvl="1" indent="-171450">
              <a:buFont typeface="Arial" panose="020B0604020202020204" pitchFamily="34" charset="0"/>
              <a:buChar char="•"/>
            </a:pPr>
            <a:r>
              <a:rPr lang="en-US" dirty="0"/>
              <a:t>They may not ask for help on their own</a:t>
            </a:r>
          </a:p>
          <a:p>
            <a:pPr marL="628650" lvl="1" indent="-171450">
              <a:buFont typeface="Arial" panose="020B0604020202020204" pitchFamily="34" charset="0"/>
              <a:buChar char="•"/>
            </a:pPr>
            <a:r>
              <a:rPr lang="en-US" dirty="0"/>
              <a:t>They may not want to appear “stupid”</a:t>
            </a:r>
          </a:p>
          <a:p>
            <a:pPr lvl="1"/>
            <a:endParaRPr lang="en-US" dirty="0"/>
          </a:p>
          <a:p>
            <a:pPr marL="171450" indent="-171450">
              <a:buFont typeface="Arial" panose="020B0604020202020204" pitchFamily="34" charset="0"/>
              <a:buChar char="•"/>
            </a:pPr>
            <a:r>
              <a:rPr lang="en-US" dirty="0"/>
              <a:t>Use repetition when teaching a skill</a:t>
            </a:r>
          </a:p>
          <a:p>
            <a:pPr marL="628650" lvl="1" indent="-171450">
              <a:buFont typeface="Arial" panose="020B0604020202020204" pitchFamily="34" charset="0"/>
              <a:buChar char="•"/>
            </a:pPr>
            <a:r>
              <a:rPr lang="en-US" dirty="0"/>
              <a:t>May need to pre-teach/prime ahead of teaching a new skill</a:t>
            </a:r>
          </a:p>
          <a:p>
            <a:pPr marL="628650" lvl="1" indent="-171450">
              <a:buFont typeface="Arial" panose="020B0604020202020204" pitchFamily="34" charset="0"/>
              <a:buChar char="•"/>
            </a:pPr>
            <a:r>
              <a:rPr lang="en-US" dirty="0"/>
              <a:t>May need to reteach “known” skills</a:t>
            </a:r>
          </a:p>
          <a:p>
            <a:pPr marL="628650" lvl="1" indent="-171450">
              <a:buFont typeface="Arial" panose="020B0604020202020204" pitchFamily="34" charset="0"/>
              <a:buChar char="•"/>
            </a:pPr>
            <a:r>
              <a:rPr lang="en-US" dirty="0"/>
              <a:t>May need to reteach in new environments</a:t>
            </a:r>
          </a:p>
          <a:p>
            <a:endParaRPr lang="en-US" dirty="0"/>
          </a:p>
        </p:txBody>
      </p:sp>
      <p:sp>
        <p:nvSpPr>
          <p:cNvPr id="4" name="Slide Number Placeholder 3"/>
          <p:cNvSpPr>
            <a:spLocks noGrp="1"/>
          </p:cNvSpPr>
          <p:nvPr>
            <p:ph type="sldNum" sz="quarter" idx="10"/>
          </p:nvPr>
        </p:nvSpPr>
        <p:spPr/>
        <p:txBody>
          <a:bodyPr/>
          <a:lstStyle/>
          <a:p>
            <a:fld id="{AED415FC-2EC9-4A00-8551-0DC7B0A5E00B}" type="slidenum">
              <a:rPr lang="en-US" smtClean="0"/>
              <a:t>27</a:t>
            </a:fld>
            <a:endParaRPr lang="en-US"/>
          </a:p>
        </p:txBody>
      </p:sp>
    </p:spTree>
    <p:extLst>
      <p:ext uri="{BB962C8B-B14F-4D97-AF65-F5344CB8AC3E}">
        <p14:creationId xmlns:p14="http://schemas.microsoft.com/office/powerpoint/2010/main" val="2433571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 of when you first learned to tie your shoes, or later in life, when you first drove to a new job in a place you didn’t know well. The first times were daunting, maybe even stressful, but as the brain strengthened the skill through repetition, it became easier, and sometimes we now even forget that we just performed this task. It’s like our hands, our feet, just know what to do now.</a:t>
            </a:r>
          </a:p>
        </p:txBody>
      </p:sp>
      <p:sp>
        <p:nvSpPr>
          <p:cNvPr id="4" name="Slide Number Placeholder 3"/>
          <p:cNvSpPr>
            <a:spLocks noGrp="1"/>
          </p:cNvSpPr>
          <p:nvPr>
            <p:ph type="sldNum" sz="quarter" idx="5"/>
          </p:nvPr>
        </p:nvSpPr>
        <p:spPr/>
        <p:txBody>
          <a:bodyPr/>
          <a:lstStyle/>
          <a:p>
            <a:fld id="{F456718F-CDEA-4F2A-AA9C-566099C9F967}" type="slidenum">
              <a:rPr lang="en-US" smtClean="0"/>
              <a:t>28</a:t>
            </a:fld>
            <a:endParaRPr lang="en-US"/>
          </a:p>
        </p:txBody>
      </p:sp>
    </p:spTree>
    <p:extLst>
      <p:ext uri="{BB962C8B-B14F-4D97-AF65-F5344CB8AC3E}">
        <p14:creationId xmlns:p14="http://schemas.microsoft.com/office/powerpoint/2010/main" val="219102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task you’re teaching is shoe tying, then set aside enough time every morning for shoe tying. And for your support.</a:t>
            </a:r>
          </a:p>
          <a:p>
            <a:endParaRPr lang="en-US"/>
          </a:p>
          <a:p>
            <a:r>
              <a:rPr lang="en-US"/>
              <a:t>This is relevant at any point in your child/youth’s life.</a:t>
            </a:r>
          </a:p>
        </p:txBody>
      </p:sp>
      <p:sp>
        <p:nvSpPr>
          <p:cNvPr id="4" name="Slide Number Placeholder 3"/>
          <p:cNvSpPr>
            <a:spLocks noGrp="1"/>
          </p:cNvSpPr>
          <p:nvPr>
            <p:ph type="sldNum" sz="quarter" idx="5"/>
          </p:nvPr>
        </p:nvSpPr>
        <p:spPr/>
        <p:txBody>
          <a:bodyPr/>
          <a:lstStyle/>
          <a:p>
            <a:fld id="{F456718F-CDEA-4F2A-AA9C-566099C9F967}" type="slidenum">
              <a:rPr lang="en-US" smtClean="0"/>
              <a:t>29</a:t>
            </a:fld>
            <a:endParaRPr lang="en-US"/>
          </a:p>
        </p:txBody>
      </p:sp>
    </p:spTree>
    <p:extLst>
      <p:ext uri="{BB962C8B-B14F-4D97-AF65-F5344CB8AC3E}">
        <p14:creationId xmlns:p14="http://schemas.microsoft.com/office/powerpoint/2010/main" val="96116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lot of information in this presentation, some of the language is clinical – please ask if you have questions about the terminology.</a:t>
            </a:r>
          </a:p>
          <a:p>
            <a:endParaRPr lang="en-US"/>
          </a:p>
          <a:p>
            <a:r>
              <a:rPr lang="en-US"/>
              <a:t>Strengths – Identify and distinguish how your child’s strengths can be used to accommodate or support challenges. At the end of the workshop, you will be able to create or to increase items in a list of your child’s strengths. </a:t>
            </a:r>
          </a:p>
          <a:p>
            <a:endParaRPr lang="en-US"/>
          </a:p>
          <a:p>
            <a:r>
              <a:rPr lang="en-US"/>
              <a:t>Advocacy – Assess when advocacy is required for your child. At the end of the workshop, you will be able to share info and strategies for caregivers or peers to have successful interactions with your child. </a:t>
            </a:r>
          </a:p>
          <a:p>
            <a:endParaRPr lang="en-US"/>
          </a:p>
          <a:p>
            <a:r>
              <a:rPr lang="en-US"/>
              <a:t>Participation – Detect when it is important to work with your child and involve them in planning for various scenarios, brainstorm accommodation, and do collective decision-making. </a:t>
            </a:r>
          </a:p>
        </p:txBody>
      </p:sp>
      <p:sp>
        <p:nvSpPr>
          <p:cNvPr id="4" name="Slide Number Placeholder 3"/>
          <p:cNvSpPr>
            <a:spLocks noGrp="1"/>
          </p:cNvSpPr>
          <p:nvPr>
            <p:ph type="sldNum" sz="quarter" idx="10"/>
          </p:nvPr>
        </p:nvSpPr>
        <p:spPr/>
        <p:txBody>
          <a:bodyPr/>
          <a:lstStyle/>
          <a:p>
            <a:fld id="{AED415FC-2EC9-4A00-8551-0DC7B0A5E00B}" type="slidenum">
              <a:rPr lang="en-US" smtClean="0"/>
              <a:t>3</a:t>
            </a:fld>
            <a:endParaRPr lang="en-US"/>
          </a:p>
        </p:txBody>
      </p:sp>
    </p:spTree>
    <p:extLst>
      <p:ext uri="{BB962C8B-B14F-4D97-AF65-F5344CB8AC3E}">
        <p14:creationId xmlns:p14="http://schemas.microsoft.com/office/powerpoint/2010/main" val="262591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Angela Geddes’ note: “And sometimes the stories are told as they want and believe them to be true and shortly afterwards they are so embarrassed for being untruthful. In part due to impulsivity... and excitement.”</a:t>
            </a:r>
          </a:p>
          <a:p>
            <a:endParaRPr lang="en-US"/>
          </a:p>
          <a:p>
            <a:r>
              <a:rPr lang="en-US"/>
              <a:t>With FASD, confabulation occurs more often due to memory impairment.</a:t>
            </a:r>
          </a:p>
          <a:p>
            <a:endParaRPr lang="en-US"/>
          </a:p>
          <a:p>
            <a:r>
              <a:rPr lang="en-US"/>
              <a:t>NOTE: This might be a concept that is unfamiliar for people of Indigenous culture – as a person always speaks their truth, as they know it to be to them.</a:t>
            </a:r>
          </a:p>
          <a:p>
            <a:endParaRPr lang="en-US"/>
          </a:p>
          <a:p>
            <a:endParaRPr lang="en-US"/>
          </a:p>
          <a:p>
            <a:r>
              <a:rPr lang="en-US"/>
              <a:t>Further examples if necessary:</a:t>
            </a:r>
          </a:p>
          <a:p>
            <a:endParaRPr lang="en-US"/>
          </a:p>
          <a:p>
            <a:r>
              <a:rPr lang="en-US"/>
              <a:t>Think of confabulation as eye witness testimony and how you can have 5 individuals who have witnessed one incident – and you can have 5 different re-telling of the details. The re-telling is affected by the person’s life experience, memory, and language skills among other brain attributes. What you think you saw can be very different than what actually happened? What you are saying can be very different than what actually happened?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They may also only catch 1 out of every 3 words and they need to fill in the 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Another example of confabulation is a Zoom call: when a speaker is glitching, and cutting in and out, and we are left trying to piece together what was said even though we may not have caught everything that was said, and there were distractions in being able to understand the speaker.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The difference -  and it is an important distinction – is that we all recognize that Zoom can do this, and we can say, “You were cutting out a bit on me; can you repeat what you just said?”. With an invisible disability, a student or individual is not likely to say this to someone, or to ask someone to repeat, or even to recognize that they didn’t quite catch everything that was said, so they then try to fill in the blanks as best as they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30</a:t>
            </a:fld>
            <a:endParaRPr lang="en-US"/>
          </a:p>
        </p:txBody>
      </p:sp>
    </p:spTree>
    <p:extLst>
      <p:ext uri="{BB962C8B-B14F-4D97-AF65-F5344CB8AC3E}">
        <p14:creationId xmlns:p14="http://schemas.microsoft.com/office/powerpoint/2010/main" val="363062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having a child demonstrate how they feel through a song or piece of music can be hugely liberating.</a:t>
            </a:r>
          </a:p>
          <a:p>
            <a:endParaRPr lang="en-US"/>
          </a:p>
          <a:p>
            <a:r>
              <a:rPr lang="en-US"/>
              <a:t>Or have them go through pictures they took during an event to tell you about the event.</a:t>
            </a:r>
          </a:p>
        </p:txBody>
      </p:sp>
      <p:sp>
        <p:nvSpPr>
          <p:cNvPr id="4" name="Slide Number Placeholder 3"/>
          <p:cNvSpPr>
            <a:spLocks noGrp="1"/>
          </p:cNvSpPr>
          <p:nvPr>
            <p:ph type="sldNum" sz="quarter" idx="5"/>
          </p:nvPr>
        </p:nvSpPr>
        <p:spPr/>
        <p:txBody>
          <a:bodyPr/>
          <a:lstStyle/>
          <a:p>
            <a:fld id="{C0002F76-FF58-4F5E-8237-C4C19206F9BD}" type="slidenum">
              <a:rPr lang="en-US" smtClean="0"/>
              <a:t>31</a:t>
            </a:fld>
            <a:endParaRPr lang="en-US"/>
          </a:p>
        </p:txBody>
      </p:sp>
    </p:spTree>
    <p:extLst>
      <p:ext uri="{BB962C8B-B14F-4D97-AF65-F5344CB8AC3E}">
        <p14:creationId xmlns:p14="http://schemas.microsoft.com/office/powerpoint/2010/main" val="222005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 Ann </a:t>
            </a:r>
            <a:r>
              <a:rPr lang="en-US" err="1"/>
              <a:t>Bunkowsky's</a:t>
            </a:r>
            <a:r>
              <a:rPr lang="en-US"/>
              <a:t> note (parent perspective):</a:t>
            </a:r>
          </a:p>
          <a:p>
            <a:endParaRPr lang="en-US"/>
          </a:p>
          <a:p>
            <a:r>
              <a:rPr lang="en-US"/>
              <a:t>“It is important to always stay connected with your child. If your child tells you something that is not true, let it go. If there is a concern around safety, follow up with others that were present. Give your child time – in a day or two they may provide more information that helps you understand what may have actually happened.</a:t>
            </a:r>
          </a:p>
          <a:p>
            <a:endParaRPr lang="en-US"/>
          </a:p>
          <a:p>
            <a:r>
              <a:rPr lang="en-US"/>
              <a:t>“By letting your child talk to you without you reacting, you let them know they are safe and can come to you. For the safety of our children we want them to know that it is safe to share with us and to ask for help or for us to just listen. I have found that my son will share things and it helps him process things and he often comes to very smart conclusions on his own.”</a:t>
            </a:r>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32</a:t>
            </a:fld>
            <a:endParaRPr lang="en-US"/>
          </a:p>
        </p:txBody>
      </p:sp>
    </p:spTree>
    <p:extLst>
      <p:ext uri="{BB962C8B-B14F-4D97-AF65-F5344CB8AC3E}">
        <p14:creationId xmlns:p14="http://schemas.microsoft.com/office/powerpoint/2010/main" val="4281760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may also:</a:t>
            </a:r>
          </a:p>
          <a:p>
            <a:endParaRPr lang="en-US"/>
          </a:p>
          <a:p>
            <a:pPr marL="171450" indent="-171450">
              <a:buFont typeface="Arial" panose="020B0604020202020204" pitchFamily="34" charset="0"/>
              <a:buChar char="•"/>
            </a:pPr>
            <a:r>
              <a:rPr lang="en-US"/>
              <a:t>appear to place no interest in how they look, or their personal hygiene</a:t>
            </a:r>
          </a:p>
        </p:txBody>
      </p:sp>
      <p:sp>
        <p:nvSpPr>
          <p:cNvPr id="4" name="Slide Number Placeholder 3"/>
          <p:cNvSpPr>
            <a:spLocks noGrp="1"/>
          </p:cNvSpPr>
          <p:nvPr>
            <p:ph type="sldNum" sz="quarter" idx="5"/>
          </p:nvPr>
        </p:nvSpPr>
        <p:spPr/>
        <p:txBody>
          <a:bodyPr/>
          <a:lstStyle/>
          <a:p>
            <a:fld id="{F456718F-CDEA-4F2A-AA9C-566099C9F967}" type="slidenum">
              <a:rPr lang="en-US" smtClean="0"/>
              <a:t>33</a:t>
            </a:fld>
            <a:endParaRPr lang="en-US"/>
          </a:p>
        </p:txBody>
      </p:sp>
    </p:spTree>
    <p:extLst>
      <p:ext uri="{BB962C8B-B14F-4D97-AF65-F5344CB8AC3E}">
        <p14:creationId xmlns:p14="http://schemas.microsoft.com/office/powerpoint/2010/main" val="3991867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 Child Manitoba. (2017). </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en-US" sz="1200" b="0" i="0" u="none" strike="noStrike" kern="1200" cap="none" spc="0" normalizeH="0" baseline="0" noProof="0">
              <a:ln>
                <a:noFill/>
              </a:ln>
              <a:solidFill>
                <a:prstClr val="black"/>
              </a:solidFill>
              <a:effectLst/>
              <a:uLnTx/>
              <a:uFillTx/>
              <a:latin typeface="+mn-lt"/>
              <a:ea typeface="+mn-ea"/>
              <a:cs typeface="+mn-cs"/>
            </a:endParaRPr>
          </a:p>
          <a:p>
            <a:endParaRPr lang="en-US"/>
          </a:p>
          <a:p>
            <a:r>
              <a:rPr lang="en-US"/>
              <a:t>Practice is an opportunity to build in repetition in positive social interactions. Make it fun, calm, and not a lecture.</a:t>
            </a:r>
          </a:p>
          <a:p>
            <a:endParaRPr lang="en-US"/>
          </a:p>
          <a:p>
            <a:r>
              <a:rPr lang="en-US"/>
              <a:t>Social Stories can be a great tool to support learning “expected </a:t>
            </a:r>
            <a:r>
              <a:rPr lang="en-US" err="1"/>
              <a:t>behaviours</a:t>
            </a:r>
            <a:r>
              <a:rPr lang="en-US"/>
              <a:t>”, new routines, or skills. Some sites for social stories can be found in the resource list.</a:t>
            </a:r>
          </a:p>
        </p:txBody>
      </p:sp>
      <p:sp>
        <p:nvSpPr>
          <p:cNvPr id="4" name="Slide Number Placeholder 3"/>
          <p:cNvSpPr>
            <a:spLocks noGrp="1"/>
          </p:cNvSpPr>
          <p:nvPr>
            <p:ph type="sldNum" sz="quarter" idx="5"/>
          </p:nvPr>
        </p:nvSpPr>
        <p:spPr/>
        <p:txBody>
          <a:bodyPr/>
          <a:lstStyle/>
          <a:p>
            <a:fld id="{F456718F-CDEA-4F2A-AA9C-566099C9F967}" type="slidenum">
              <a:rPr lang="en-US" smtClean="0"/>
              <a:t>34</a:t>
            </a:fld>
            <a:endParaRPr lang="en-US"/>
          </a:p>
        </p:txBody>
      </p:sp>
    </p:spTree>
    <p:extLst>
      <p:ext uri="{BB962C8B-B14F-4D97-AF65-F5344CB8AC3E}">
        <p14:creationId xmlns:p14="http://schemas.microsoft.com/office/powerpoint/2010/main" val="199296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 Ann </a:t>
            </a:r>
            <a:r>
              <a:rPr lang="en-US" err="1"/>
              <a:t>Bunkowsky's</a:t>
            </a:r>
            <a:r>
              <a:rPr lang="en-US"/>
              <a:t> note (parent perspective):</a:t>
            </a:r>
          </a:p>
          <a:p>
            <a:endParaRPr lang="en-US"/>
          </a:p>
          <a:p>
            <a:r>
              <a:rPr lang="en-US"/>
              <a:t>“Start teaching social skills very young. We did this by having playdates at our home every Saturday. We kept them short – max 2 hours. We had a young babysitter there to help supervise. We also hosted birthday parties at our home from a very young age. This allowed us to get to know the other children and their parents. We were able to educate parents about our children's FASD and had their contact info if we needed it. Our children made connections with friends, learned sharing, taking turns, etc. Both our boys ages 11 and 15 do great socially to this day. We still have everyone at our home and supervised from a short distance without them feeling smothered.”</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35</a:t>
            </a:fld>
            <a:endParaRPr lang="en-US"/>
          </a:p>
        </p:txBody>
      </p:sp>
    </p:spTree>
    <p:extLst>
      <p:ext uri="{BB962C8B-B14F-4D97-AF65-F5344CB8AC3E}">
        <p14:creationId xmlns:p14="http://schemas.microsoft.com/office/powerpoint/2010/main" val="3607966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171450" indent="-171450">
              <a:buFont typeface="Arial" panose="020B0604020202020204" pitchFamily="34" charset="0"/>
              <a:buChar char="•"/>
            </a:pPr>
            <a:r>
              <a:rPr lang="en-US"/>
              <a:t>What goes on in the classroom (away from your eyes), may show you a different side of your child, and reveal other strengths and struggles, especially when interacting with kids their age</a:t>
            </a:r>
          </a:p>
          <a:p>
            <a:pPr marL="171450" indent="-171450">
              <a:buFont typeface="Arial" panose="020B0604020202020204" pitchFamily="34" charset="0"/>
              <a:buChar char="•"/>
            </a:pPr>
            <a:r>
              <a:rPr lang="en-US"/>
              <a:t>Suggest that a child be paired with an older mentor or peer who is more mature in the classroom for modeling purposes</a:t>
            </a:r>
          </a:p>
          <a:p>
            <a:pPr marL="171450" indent="-171450">
              <a:buFont typeface="Arial" panose="020B0604020202020204" pitchFamily="34" charset="0"/>
              <a:buChar char="•"/>
            </a:pPr>
            <a:r>
              <a:rPr lang="en-US"/>
              <a:t>There may be accommodations at home that the teacher could use to improve your child’s interactions with kids their age</a:t>
            </a:r>
          </a:p>
          <a:p>
            <a:pPr marL="0" indent="0">
              <a:buFont typeface="Arial" panose="020B0604020202020204" pitchFamily="34" charset="0"/>
              <a:buNone/>
            </a:pPr>
            <a:endParaRPr lang="en-US"/>
          </a:p>
          <a:p>
            <a:pPr marL="0" indent="0">
              <a:buFont typeface="Arial" panose="020B0604020202020204" pitchFamily="34" charset="0"/>
              <a:buNone/>
            </a:pPr>
            <a:r>
              <a:rPr lang="en-US"/>
              <a:t>--------------------------------------</a:t>
            </a:r>
          </a:p>
          <a:p>
            <a:r>
              <a:rPr lang="en-US"/>
              <a:t>“It can be difficult deciding when and how much to disclose about your child’s disability. You have the right to choose whom you tell. Finding the comfort point in speaking about your child’s disability and its effects will take time and practice. You may be concerned about ‘labelling’ your child but, most often, people need to know about the disability to fully understand the individual and their needs.”</a:t>
            </a:r>
          </a:p>
          <a:p>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FASD Network of Saskatchewan.</a:t>
            </a:r>
            <a:r>
              <a:rPr lang="en-US" sz="1200" i="1">
                <a:effectLst/>
                <a:latin typeface="Calibri" panose="020F0502020204030204" pitchFamily="34" charset="0"/>
                <a:ea typeface="Calibri" panose="020F0502020204030204" pitchFamily="34" charset="0"/>
                <a:cs typeface="Times New Roman" panose="02020603050405020304" pitchFamily="18" charset="0"/>
              </a:rPr>
              <a:t> Tips for parents and caregivers</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https://ac965253-06fe-4ffb-8eb5-c38685bfd030.filesusr.com/ugd/6eb9fe_6994664f622a423c879f889abff06b8c.pdf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36</a:t>
            </a:fld>
            <a:endParaRPr lang="en-US"/>
          </a:p>
        </p:txBody>
      </p:sp>
    </p:spTree>
    <p:extLst>
      <p:ext uri="{BB962C8B-B14F-4D97-AF65-F5344CB8AC3E}">
        <p14:creationId xmlns:p14="http://schemas.microsoft.com/office/powerpoint/2010/main" val="185021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a:p>
            <a:r>
              <a:rPr lang="en-US"/>
              <a:t>Sensory issues can have a huge impact on social skills – a social environment can also be a busy one and an overloaded brain does not respond in an ideal fashion.</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Keep the plan simple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It’s okay if they don’t always follow the plan, or just bits of it, keep being encouraging, keep practicing, and act like you know they will improve over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may need to ensure the adult in charge is on-board with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Practice the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Make it fun to practice – practice/repetition is how their brain will recall the plan when they need it, and this may take much longer than a child without FASD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Mary Ann </a:t>
            </a:r>
            <a:r>
              <a:rPr lang="en-US" err="1"/>
              <a:t>Bunkowsky's</a:t>
            </a:r>
            <a:r>
              <a:rPr lang="en-US"/>
              <a:t> note (parent perspective):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u="non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u="none"/>
              <a:t>“Peer Support Group.”</a:t>
            </a:r>
          </a:p>
        </p:txBody>
      </p:sp>
      <p:sp>
        <p:nvSpPr>
          <p:cNvPr id="4" name="Slide Number Placeholder 3"/>
          <p:cNvSpPr>
            <a:spLocks noGrp="1"/>
          </p:cNvSpPr>
          <p:nvPr>
            <p:ph type="sldNum" sz="quarter" idx="5"/>
          </p:nvPr>
        </p:nvSpPr>
        <p:spPr/>
        <p:txBody>
          <a:bodyPr/>
          <a:lstStyle/>
          <a:p>
            <a:fld id="{F456718F-CDEA-4F2A-AA9C-566099C9F967}" type="slidenum">
              <a:rPr lang="en-US" smtClean="0"/>
              <a:t>37</a:t>
            </a:fld>
            <a:endParaRPr lang="en-US"/>
          </a:p>
        </p:txBody>
      </p:sp>
    </p:spTree>
    <p:extLst>
      <p:ext uri="{BB962C8B-B14F-4D97-AF65-F5344CB8AC3E}">
        <p14:creationId xmlns:p14="http://schemas.microsoft.com/office/powerpoint/2010/main" val="308244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Some information taken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Healthy Child Manitoba. (2017). </a:t>
            </a:r>
            <a:r>
              <a:rPr lang="en-US" sz="1200" i="1">
                <a:effectLst/>
                <a:latin typeface="Calibri" panose="020F0502020204030204" pitchFamily="34" charset="0"/>
                <a:ea typeface="Calibri" panose="020F0502020204030204" pitchFamily="34" charset="0"/>
                <a:cs typeface="Times New Roman" panose="02020603050405020304" pitchFamily="18" charset="0"/>
              </a:rPr>
              <a:t>Everyday is an adventure: What parents and caregivers need to know about fetal alcohol spectrum disorder (FASD)</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a:solidFill>
                <a:srgbClr val="0563C1"/>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38</a:t>
            </a:fld>
            <a:endParaRPr lang="en-US"/>
          </a:p>
        </p:txBody>
      </p:sp>
    </p:spTree>
    <p:extLst>
      <p:ext uri="{BB962C8B-B14F-4D97-AF65-F5344CB8AC3E}">
        <p14:creationId xmlns:p14="http://schemas.microsoft.com/office/powerpoint/2010/main" val="1078860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lvl="0" indent="-265176" algn="l" rtl="0">
              <a:spcBef>
                <a:spcPts val="0"/>
              </a:spcBef>
              <a:spcAft>
                <a:spcPts val="0"/>
              </a:spcAft>
              <a:buSzPts val="1440"/>
              <a:buNone/>
            </a:pPr>
            <a:r>
              <a:rPr lang="en-US" sz="1400"/>
              <a:t>Sex education is essential and should include:</a:t>
            </a:r>
          </a:p>
          <a:p>
            <a:pPr marL="548640" lvl="1" indent="-201168" algn="l" rtl="0">
              <a:spcBef>
                <a:spcPts val="580"/>
              </a:spcBef>
              <a:spcAft>
                <a:spcPts val="0"/>
              </a:spcAft>
              <a:buSzPts val="1800"/>
              <a:buFont typeface="Noto Sans Symbols"/>
              <a:buChar char="▪"/>
            </a:pPr>
            <a:r>
              <a:rPr lang="en-US" sz="1400"/>
              <a:t>Teaching of public and private</a:t>
            </a:r>
          </a:p>
          <a:p>
            <a:pPr marL="548640" lvl="1" indent="-201168" algn="l" rtl="0">
              <a:spcBef>
                <a:spcPts val="580"/>
              </a:spcBef>
              <a:spcAft>
                <a:spcPts val="0"/>
              </a:spcAft>
              <a:buSzPts val="1800"/>
              <a:buChar char="▪"/>
            </a:pPr>
            <a:r>
              <a:rPr lang="en-US" sz="1400"/>
              <a:t>Relationship Discrimination</a:t>
            </a:r>
          </a:p>
          <a:p>
            <a:pPr marL="548640" lvl="1" indent="-201168" algn="l" rtl="0">
              <a:spcBef>
                <a:spcPts val="580"/>
              </a:spcBef>
              <a:spcAft>
                <a:spcPts val="0"/>
              </a:spcAft>
              <a:buSzPts val="1800"/>
              <a:buFont typeface="Noto Sans Symbols"/>
              <a:buChar char="▪"/>
            </a:pPr>
            <a:r>
              <a:rPr lang="en-US" sz="1400"/>
              <a:t>Informed consent regarding sexual </a:t>
            </a:r>
            <a:r>
              <a:rPr lang="en-US" sz="1400" err="1"/>
              <a:t>behaviours</a:t>
            </a:r>
            <a:endParaRPr lang="en-US" sz="1400"/>
          </a:p>
          <a:p>
            <a:pPr marL="548640" lvl="1" indent="-201168" algn="l" rtl="0">
              <a:spcBef>
                <a:spcPts val="580"/>
              </a:spcBef>
              <a:spcAft>
                <a:spcPts val="0"/>
              </a:spcAft>
              <a:buSzPts val="1800"/>
              <a:buFont typeface="Noto Sans Symbols"/>
              <a:buChar char="▪"/>
            </a:pPr>
            <a:r>
              <a:rPr lang="en-US" sz="1400"/>
              <a:t>Age discrimination</a:t>
            </a:r>
          </a:p>
          <a:p>
            <a:pPr marL="548640" lvl="1" indent="-201168" algn="l" rtl="0">
              <a:spcBef>
                <a:spcPts val="580"/>
              </a:spcBef>
              <a:spcAft>
                <a:spcPts val="0"/>
              </a:spcAft>
              <a:buSzPts val="1800"/>
              <a:buFont typeface="Noto Sans Symbols"/>
              <a:buChar char="▪"/>
            </a:pPr>
            <a:r>
              <a:rPr lang="en-US" sz="1400"/>
              <a:t>Distinguishing inappropriate and illegal sexual </a:t>
            </a:r>
            <a:r>
              <a:rPr lang="en-US" sz="1400" err="1"/>
              <a:t>behaviours</a:t>
            </a:r>
            <a:endParaRPr lang="en-US" sz="1400"/>
          </a:p>
          <a:p>
            <a:pPr marL="548640" lvl="1" indent="-201168" algn="l" rtl="0">
              <a:spcBef>
                <a:spcPts val="580"/>
              </a:spcBef>
              <a:spcAft>
                <a:spcPts val="0"/>
              </a:spcAft>
              <a:buSzPts val="1800"/>
              <a:buFont typeface="Noto Sans Symbols"/>
              <a:buChar char="▪"/>
            </a:pPr>
            <a:r>
              <a:rPr lang="en-US" sz="1400"/>
              <a:t>How to address sexual desires in a socially acceptable way</a:t>
            </a:r>
          </a:p>
          <a:p>
            <a:pPr marL="548640" lvl="1" indent="-201168" algn="l" rtl="0">
              <a:spcBef>
                <a:spcPts val="580"/>
              </a:spcBef>
              <a:spcAft>
                <a:spcPts val="0"/>
              </a:spcAft>
              <a:buSzPts val="1800"/>
              <a:buFont typeface="Noto Sans Symbols"/>
              <a:buChar char="▪"/>
            </a:pPr>
            <a:r>
              <a:rPr lang="en-US" sz="1400"/>
              <a:t>Information about online sexual </a:t>
            </a:r>
            <a:r>
              <a:rPr lang="en-US" sz="1400" err="1"/>
              <a:t>behaviours</a:t>
            </a:r>
            <a:r>
              <a:rPr lang="en-US" sz="1400"/>
              <a:t> (i.e. pornography, distribution and creation of sexual materials)</a:t>
            </a:r>
          </a:p>
          <a:p>
            <a:pPr marL="548640" lvl="1" indent="-201168" algn="l" rtl="0">
              <a:spcBef>
                <a:spcPts val="580"/>
              </a:spcBef>
              <a:spcAft>
                <a:spcPts val="0"/>
              </a:spcAft>
              <a:buSzPts val="1800"/>
              <a:buFont typeface="Noto Sans Symbols"/>
              <a:buChar char="▪"/>
            </a:pPr>
            <a:r>
              <a:rPr lang="en-US" sz="1400"/>
              <a:t>Victim impact: how sexual </a:t>
            </a:r>
            <a:r>
              <a:rPr lang="en-US" sz="1400" err="1"/>
              <a:t>behaviours</a:t>
            </a:r>
            <a:r>
              <a:rPr lang="en-US" sz="1400"/>
              <a:t> impact others</a:t>
            </a:r>
          </a:p>
          <a:p>
            <a:pPr marL="0" lvl="0" indent="-109728" algn="l" rtl="0">
              <a:spcBef>
                <a:spcPts val="580"/>
              </a:spcBef>
              <a:spcAft>
                <a:spcPts val="0"/>
              </a:spcAft>
              <a:buSzPts val="1800"/>
              <a:buFont typeface="Noto Sans Symbols"/>
              <a:buNone/>
            </a:pPr>
            <a:endParaRPr lang="en-US" sz="1400"/>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Salmon, C., &amp; Charbonneau, T. (2020). </a:t>
            </a:r>
            <a:r>
              <a:rPr lang="en-US" sz="1400" i="1">
                <a:effectLst/>
                <a:latin typeface="Calibri" panose="020F0502020204030204" pitchFamily="34" charset="0"/>
                <a:ea typeface="Calibri" panose="020F0502020204030204" pitchFamily="34" charset="0"/>
                <a:cs typeface="Times New Roman" panose="02020603050405020304" pitchFamily="18" charset="0"/>
              </a:rPr>
              <a:t>Promoting healthy sexuality for persons with FASD</a:t>
            </a:r>
            <a:r>
              <a:rPr lang="en-US" sz="1400">
                <a:effectLst/>
                <a:latin typeface="Calibri" panose="020F0502020204030204" pitchFamily="34" charset="0"/>
                <a:ea typeface="Calibri" panose="020F0502020204030204" pitchFamily="34" charset="0"/>
                <a:cs typeface="Times New Roman" panose="02020603050405020304" pitchFamily="18" charset="0"/>
              </a:rPr>
              <a:t> [PowerPoint slides]. Mackenzie Health.</a:t>
            </a:r>
          </a:p>
          <a:p>
            <a:pPr marL="0" lvl="0" indent="-109728" algn="l" rtl="0">
              <a:spcBef>
                <a:spcPts val="580"/>
              </a:spcBef>
              <a:spcAft>
                <a:spcPts val="0"/>
              </a:spcAft>
              <a:buSzPts val="1800"/>
              <a:buFont typeface="Noto Sans Symbols"/>
              <a:buNone/>
            </a:pPr>
            <a:endParaRPr lang="en-US" sz="1400" b="0">
              <a:solidFill>
                <a:schemeClr val="accent2"/>
              </a:solidFill>
            </a:endParaRPr>
          </a:p>
          <a:p>
            <a:pPr marL="0" lvl="0" indent="-109728" algn="l" rtl="0">
              <a:spcBef>
                <a:spcPts val="580"/>
              </a:spcBef>
              <a:spcAft>
                <a:spcPts val="0"/>
              </a:spcAft>
              <a:buSzPts val="1800"/>
              <a:buFont typeface="Noto Sans Symbols"/>
              <a:buNone/>
            </a:pPr>
            <a:r>
              <a:rPr lang="en-US" sz="1400" b="0">
                <a:solidFill>
                  <a:schemeClr val="accent2"/>
                </a:solidFill>
              </a:rPr>
              <a:t>----------------------------------------------</a:t>
            </a:r>
          </a:p>
          <a:p>
            <a:pPr marL="0" lvl="0" indent="-109728" algn="l" rtl="0">
              <a:spcBef>
                <a:spcPts val="580"/>
              </a:spcBef>
              <a:spcAft>
                <a:spcPts val="0"/>
              </a:spcAft>
              <a:buSzPts val="1800"/>
              <a:buFont typeface="Noto Sans Symbols"/>
              <a:buNone/>
            </a:pPr>
            <a:r>
              <a:rPr lang="en-US" sz="1400" b="0">
                <a:solidFill>
                  <a:schemeClr val="accent2"/>
                </a:solidFill>
              </a:rPr>
              <a:t>Some sexualized-looking </a:t>
            </a:r>
            <a:r>
              <a:rPr lang="en-US" sz="1400" b="0" err="1">
                <a:solidFill>
                  <a:schemeClr val="accent2"/>
                </a:solidFill>
              </a:rPr>
              <a:t>behaviours</a:t>
            </a:r>
            <a:r>
              <a:rPr lang="en-US" sz="1400" b="0">
                <a:solidFill>
                  <a:schemeClr val="accent2"/>
                </a:solidFill>
              </a:rPr>
              <a:t> such as self-stimulation may actually be sensory in nature, or soothing when anxious. Be prepared to talk about appropriate ways to meet these needs – avoid shaming – find a safe, appropriate space that they can build into a habit or routine when they engage in this </a:t>
            </a:r>
            <a:r>
              <a:rPr lang="en-US" sz="1400" b="0" err="1">
                <a:solidFill>
                  <a:schemeClr val="accent2"/>
                </a:solidFill>
              </a:rPr>
              <a:t>behaviour</a:t>
            </a:r>
            <a:r>
              <a:rPr lang="en-US" sz="1400" b="0">
                <a:solidFill>
                  <a:schemeClr val="accent2"/>
                </a:solidFill>
              </a:rPr>
              <a:t>. It may take time for them to go to these private spaces such as their bedroom, on their own.</a:t>
            </a:r>
            <a:endParaRPr lang="en-US"/>
          </a:p>
          <a:p>
            <a:endParaRPr lang="en-US"/>
          </a:p>
          <a:p>
            <a:r>
              <a:rPr lang="en-US"/>
              <a:t>These 2 websites are found in the resource list.</a:t>
            </a:r>
          </a:p>
        </p:txBody>
      </p:sp>
      <p:sp>
        <p:nvSpPr>
          <p:cNvPr id="4" name="Slide Number Placeholder 3"/>
          <p:cNvSpPr>
            <a:spLocks noGrp="1"/>
          </p:cNvSpPr>
          <p:nvPr>
            <p:ph type="sldNum" sz="quarter" idx="5"/>
          </p:nvPr>
        </p:nvSpPr>
        <p:spPr/>
        <p:txBody>
          <a:bodyPr/>
          <a:lstStyle/>
          <a:p>
            <a:fld id="{F456718F-CDEA-4F2A-AA9C-566099C9F967}" type="slidenum">
              <a:rPr lang="en-US" smtClean="0"/>
              <a:t>39</a:t>
            </a:fld>
            <a:endParaRPr lang="en-US"/>
          </a:p>
        </p:txBody>
      </p:sp>
    </p:spTree>
    <p:extLst>
      <p:ext uri="{BB962C8B-B14F-4D97-AF65-F5344CB8AC3E}">
        <p14:creationId xmlns:p14="http://schemas.microsoft.com/office/powerpoint/2010/main" val="50562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thing we want to say from the top and it’s probably the most important idea we want to bring across to you today and that is to stay connected with your child.</a:t>
            </a:r>
          </a:p>
          <a:p>
            <a:endParaRPr lang="en-US"/>
          </a:p>
          <a:p>
            <a:r>
              <a:rPr lang="en-US"/>
              <a:t>Remember to enjoy and remark when “times are good”. Be in the moment with them. These are the times to build that foundation of trust and support between you and your child. Take short breaks together during the day to engage in enjoyable activities.</a:t>
            </a:r>
          </a:p>
          <a:p>
            <a:endParaRPr lang="en-US"/>
          </a:p>
          <a:p>
            <a:r>
              <a:rPr lang="en-US"/>
              <a:t>Become “detectives” together to look for some of the causes for challenges and </a:t>
            </a:r>
            <a:r>
              <a:rPr lang="en-US" err="1"/>
              <a:t>behaviours</a:t>
            </a:r>
            <a:r>
              <a:rPr lang="en-US"/>
              <a:t>, and work together to come up with what kind of support they need.</a:t>
            </a:r>
          </a:p>
          <a:p>
            <a:endParaRPr lang="en-US"/>
          </a:p>
          <a:p>
            <a:r>
              <a:rPr lang="en-US"/>
              <a:t>Dr. Ross Greene, author of The Explosive Child says:</a:t>
            </a:r>
          </a:p>
          <a:p>
            <a:endParaRPr lang="en-US"/>
          </a:p>
          <a:p>
            <a:pPr marL="171450" indent="-171450">
              <a:buFont typeface="Arial" panose="020B0604020202020204" pitchFamily="34" charset="0"/>
              <a:buChar char="•"/>
            </a:pPr>
            <a:r>
              <a:rPr lang="en-US"/>
              <a:t>challenging behavior occurs when the expectations being placed on a child/youth exceed the child/youth’s capacity to respond adaptively</a:t>
            </a:r>
          </a:p>
          <a:p>
            <a:endParaRPr lang="en-US"/>
          </a:p>
          <a:p>
            <a:pPr marL="171450" indent="-171450">
              <a:buFont typeface="Arial" panose="020B0604020202020204" pitchFamily="34" charset="0"/>
              <a:buChar char="•"/>
            </a:pPr>
            <a:r>
              <a:rPr lang="en-US"/>
              <a:t>some children/youth are lacking the skills to handle certain demands and expectations</a:t>
            </a:r>
          </a:p>
          <a:p>
            <a:endParaRPr lang="en-US"/>
          </a:p>
          <a:p>
            <a:pPr marL="171450" indent="-171450">
              <a:buFont typeface="Arial" panose="020B0604020202020204" pitchFamily="34" charset="0"/>
              <a:buChar char="•"/>
            </a:pPr>
            <a:r>
              <a:rPr lang="en-US"/>
              <a:t>the goal is to help kids and caregivers solve those problems (“lagging skills”) rather than trying to modify kids' behavior through the application of rewards and punishments</a:t>
            </a:r>
          </a:p>
          <a:p>
            <a:endParaRPr lang="en-US"/>
          </a:p>
          <a:p>
            <a:endParaRPr lang="en-US"/>
          </a:p>
          <a:p>
            <a:r>
              <a:rPr lang="en-US"/>
              <a:t>Greene, R.W. (2014). </a:t>
            </a:r>
            <a:r>
              <a:rPr lang="en-US" i="1"/>
              <a:t>The explosive child: A new approach for understanding and parenting easily frustrated, chronically inflexible children</a:t>
            </a:r>
            <a:r>
              <a:rPr lang="en-US"/>
              <a:t>. Harper Collins.</a:t>
            </a:r>
          </a:p>
          <a:p>
            <a:endParaRPr lang="en-US"/>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a:t>
            </a:fld>
            <a:endParaRPr lang="en-US"/>
          </a:p>
        </p:txBody>
      </p:sp>
    </p:spTree>
    <p:extLst>
      <p:ext uri="{BB962C8B-B14F-4D97-AF65-F5344CB8AC3E}">
        <p14:creationId xmlns:p14="http://schemas.microsoft.com/office/powerpoint/2010/main" val="2067672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Emotional regulation refers to how efficiently and effectively a person deals with a stressor and then recovers.</a:t>
            </a:r>
          </a:p>
        </p:txBody>
      </p:sp>
      <p:sp>
        <p:nvSpPr>
          <p:cNvPr id="4" name="Slide Number Placeholder 3"/>
          <p:cNvSpPr>
            <a:spLocks noGrp="1"/>
          </p:cNvSpPr>
          <p:nvPr>
            <p:ph type="sldNum" sz="quarter" idx="5"/>
          </p:nvPr>
        </p:nvSpPr>
        <p:spPr/>
        <p:txBody>
          <a:bodyPr/>
          <a:lstStyle/>
          <a:p>
            <a:fld id="{F456718F-CDEA-4F2A-AA9C-566099C9F967}" type="slidenum">
              <a:rPr lang="en-US" smtClean="0"/>
              <a:t>40</a:t>
            </a:fld>
            <a:endParaRPr lang="en-US"/>
          </a:p>
        </p:txBody>
      </p:sp>
    </p:spTree>
    <p:extLst>
      <p:ext uri="{BB962C8B-B14F-4D97-AF65-F5344CB8AC3E}">
        <p14:creationId xmlns:p14="http://schemas.microsoft.com/office/powerpoint/2010/main" val="2118145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41</a:t>
            </a:fld>
            <a:endParaRPr lang="en-US"/>
          </a:p>
        </p:txBody>
      </p:sp>
    </p:spTree>
    <p:extLst>
      <p:ext uri="{BB962C8B-B14F-4D97-AF65-F5344CB8AC3E}">
        <p14:creationId xmlns:p14="http://schemas.microsoft.com/office/powerpoint/2010/main" val="1974689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your child is upset, fight/flight/freeze is likely occurring – your child is not being oppositional or “disrespecting” you – they may feel under attack – they feel their safety is threatened – and using everything in their arsenal (e.g. pushing, hitting, swearing) without being able to “temper” their reaction appropriately so they look “out of control”. With FASD, fight/flight/freeze may be more intense. They need our help to feel safe again.</a:t>
            </a:r>
          </a:p>
          <a:p>
            <a:endParaRPr lang="en-US"/>
          </a:p>
          <a:p>
            <a:r>
              <a:rPr lang="en-US"/>
              <a:t>Think of everything we do to feel safe ourselves. </a:t>
            </a:r>
          </a:p>
          <a:p>
            <a:endParaRPr lang="en-US"/>
          </a:p>
          <a:p>
            <a:r>
              <a:rPr lang="en-US"/>
              <a:t>-----</a:t>
            </a:r>
          </a:p>
          <a:p>
            <a:r>
              <a:rPr lang="en-US"/>
              <a:t>“It looks like a seizure on a brain scan.”</a:t>
            </a:r>
          </a:p>
          <a:p>
            <a:endParaRPr lang="en-US"/>
          </a:p>
          <a:p>
            <a:r>
              <a:rPr lang="en-US"/>
              <a:t>“Looks like: I’m explosive; I call situations unfair; I struggle with constructive criticism; I overreact to losing or being called out in a group; I look out of control and irrational when fully escalated.”</a:t>
            </a:r>
          </a:p>
          <a:p>
            <a:endParaRPr lang="en-US"/>
          </a:p>
          <a:p>
            <a:r>
              <a:rPr lang="en-US"/>
              <a:t>Fight is “a very strong fear response – that’s why becoming more strict and aggressive doesn’t work.”</a:t>
            </a:r>
          </a:p>
          <a:p>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Centre for </a:t>
            </a:r>
            <a:r>
              <a:rPr lang="en-US" sz="120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200">
                <a:effectLst/>
                <a:latin typeface="Calibri" panose="020F0502020204030204" pitchFamily="34" charset="0"/>
                <a:ea typeface="Calibri" panose="020F0502020204030204" pitchFamily="34" charset="0"/>
                <a:cs typeface="Times New Roman" panose="02020603050405020304" pitchFamily="18" charset="0"/>
              </a:rPr>
              <a:t> Health Sciences. (2020). </a:t>
            </a:r>
            <a:r>
              <a:rPr lang="en-US" sz="1200" i="1">
                <a:effectLst/>
                <a:latin typeface="Calibri" panose="020F0502020204030204" pitchFamily="34" charset="0"/>
                <a:ea typeface="Calibri" panose="020F0502020204030204" pitchFamily="34" charset="0"/>
                <a:cs typeface="Times New Roman" panose="02020603050405020304" pitchFamily="18" charset="0"/>
              </a:rPr>
              <a:t>Fetal alcohol spectrum disorder and developmental trauma</a:t>
            </a:r>
            <a:r>
              <a:rPr lang="en-US" sz="1200">
                <a:effectLst/>
                <a:latin typeface="Calibri" panose="020F0502020204030204" pitchFamily="34" charset="0"/>
                <a:ea typeface="Calibri" panose="020F0502020204030204" pitchFamily="34" charset="0"/>
                <a:cs typeface="Times New Roman" panose="02020603050405020304" pitchFamily="18" charset="0"/>
              </a:rPr>
              <a:t> [PowerPoint slides]. Mackenzie Health.</a:t>
            </a:r>
          </a:p>
        </p:txBody>
      </p:sp>
      <p:sp>
        <p:nvSpPr>
          <p:cNvPr id="4" name="Slide Number Placeholder 3"/>
          <p:cNvSpPr>
            <a:spLocks noGrp="1"/>
          </p:cNvSpPr>
          <p:nvPr>
            <p:ph type="sldNum" sz="quarter" idx="5"/>
          </p:nvPr>
        </p:nvSpPr>
        <p:spPr/>
        <p:txBody>
          <a:bodyPr/>
          <a:lstStyle/>
          <a:p>
            <a:fld id="{F456718F-CDEA-4F2A-AA9C-566099C9F967}" type="slidenum">
              <a:rPr lang="en-US" smtClean="0"/>
              <a:t>42</a:t>
            </a:fld>
            <a:endParaRPr lang="en-US"/>
          </a:p>
        </p:txBody>
      </p:sp>
    </p:spTree>
    <p:extLst>
      <p:ext uri="{BB962C8B-B14F-4D97-AF65-F5344CB8AC3E}">
        <p14:creationId xmlns:p14="http://schemas.microsoft.com/office/powerpoint/2010/main" val="407756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emotional regulation refers to how efficiently and effectively a person deals with a stressor and then recovers.</a:t>
            </a:r>
          </a:p>
          <a:p>
            <a:endParaRPr lang="en-US"/>
          </a:p>
          <a:p>
            <a:r>
              <a:rPr lang="en-US"/>
              <a:t>Here, blue represents the level of innate physiological arousal and reactivity. Yellow is environmental stress in everyday life. Person A has a typical level of physiological arousal / reactivity. A stressor (yellow) is added to their life but they can manage it. The cup doesn’t overflow. Person B has FASD. Their level of physiological arousal may be higher at baseline (have more blue before adding stress). When you add the same amount of stress (yellow), they may overflow and lose control. The issue is that the person with FASD may have more reactivity to start with than others and therefore may react more to stressors.</a:t>
            </a:r>
          </a:p>
        </p:txBody>
      </p:sp>
      <p:sp>
        <p:nvSpPr>
          <p:cNvPr id="4" name="Slide Number Placeholder 3"/>
          <p:cNvSpPr>
            <a:spLocks noGrp="1"/>
          </p:cNvSpPr>
          <p:nvPr>
            <p:ph type="sldNum" sz="quarter" idx="5"/>
          </p:nvPr>
        </p:nvSpPr>
        <p:spPr/>
        <p:txBody>
          <a:bodyPr/>
          <a:lstStyle/>
          <a:p>
            <a:fld id="{F456718F-CDEA-4F2A-AA9C-566099C9F967}" type="slidenum">
              <a:rPr lang="en-US" smtClean="0"/>
              <a:t>43</a:t>
            </a:fld>
            <a:endParaRPr lang="en-US"/>
          </a:p>
        </p:txBody>
      </p:sp>
    </p:spTree>
    <p:extLst>
      <p:ext uri="{BB962C8B-B14F-4D97-AF65-F5344CB8AC3E}">
        <p14:creationId xmlns:p14="http://schemas.microsoft.com/office/powerpoint/2010/main" val="3964062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44</a:t>
            </a:fld>
            <a:endParaRPr lang="en-US"/>
          </a:p>
        </p:txBody>
      </p:sp>
    </p:spTree>
    <p:extLst>
      <p:ext uri="{BB962C8B-B14F-4D97-AF65-F5344CB8AC3E}">
        <p14:creationId xmlns:p14="http://schemas.microsoft.com/office/powerpoint/2010/main" val="1074229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ask "Why?" - answer will be “I don't know” – which is probably true.</a:t>
            </a:r>
          </a:p>
          <a:p>
            <a:endParaRPr lang="en-US"/>
          </a:p>
          <a:p>
            <a:r>
              <a:rPr lang="en-US"/>
              <a:t>Just because they could get under control yesterday does not mean they can do it today.</a:t>
            </a:r>
          </a:p>
          <a:p>
            <a:endParaRPr lang="en-US"/>
          </a:p>
          <a:p>
            <a:r>
              <a:rPr lang="en-US"/>
              <a:t>------------------------</a:t>
            </a:r>
          </a:p>
          <a:p>
            <a:r>
              <a:rPr lang="en-US"/>
              <a:t>“If we tell them they are being manipulative during this state – they will not trust us when we tell them they are safe, or try to make them feel safe.”</a:t>
            </a:r>
          </a:p>
          <a:p>
            <a:endParaRPr lang="en-US"/>
          </a:p>
          <a:p>
            <a:r>
              <a:rPr lang="en-US"/>
              <a:t>“In this state, they need to feel safe. A pattern of feeling safe in certain environments will help build a pattern of better self-regulation over time.”</a:t>
            </a:r>
          </a:p>
          <a:p>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Centre for </a:t>
            </a:r>
            <a:r>
              <a:rPr lang="en-US" sz="120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200">
                <a:effectLst/>
                <a:latin typeface="Calibri" panose="020F0502020204030204" pitchFamily="34" charset="0"/>
                <a:ea typeface="Calibri" panose="020F0502020204030204" pitchFamily="34" charset="0"/>
                <a:cs typeface="Times New Roman" panose="02020603050405020304" pitchFamily="18" charset="0"/>
              </a:rPr>
              <a:t> Health Sciences. (2020). </a:t>
            </a:r>
            <a:r>
              <a:rPr lang="en-US" sz="1200" i="1">
                <a:effectLst/>
                <a:latin typeface="Calibri" panose="020F0502020204030204" pitchFamily="34" charset="0"/>
                <a:ea typeface="Calibri" panose="020F0502020204030204" pitchFamily="34" charset="0"/>
                <a:cs typeface="Times New Roman" panose="02020603050405020304" pitchFamily="18" charset="0"/>
              </a:rPr>
              <a:t>Fetal alcohol spectrum disorder and developmental trauma</a:t>
            </a:r>
            <a:r>
              <a:rPr lang="en-US" sz="1200">
                <a:effectLst/>
                <a:latin typeface="Calibri" panose="020F0502020204030204" pitchFamily="34" charset="0"/>
                <a:ea typeface="Calibri" panose="020F0502020204030204" pitchFamily="34" charset="0"/>
                <a:cs typeface="Times New Roman" panose="02020603050405020304" pitchFamily="18" charset="0"/>
              </a:rPr>
              <a:t> [PowerPoint slides]. Mackenzie Health.</a:t>
            </a:r>
          </a:p>
        </p:txBody>
      </p:sp>
      <p:sp>
        <p:nvSpPr>
          <p:cNvPr id="4" name="Slide Number Placeholder 3"/>
          <p:cNvSpPr>
            <a:spLocks noGrp="1"/>
          </p:cNvSpPr>
          <p:nvPr>
            <p:ph type="sldNum" sz="quarter" idx="5"/>
          </p:nvPr>
        </p:nvSpPr>
        <p:spPr/>
        <p:txBody>
          <a:bodyPr/>
          <a:lstStyle/>
          <a:p>
            <a:fld id="{F456718F-CDEA-4F2A-AA9C-566099C9F967}" type="slidenum">
              <a:rPr lang="en-US" smtClean="0"/>
              <a:t>45</a:t>
            </a:fld>
            <a:endParaRPr lang="en-US"/>
          </a:p>
        </p:txBody>
      </p:sp>
    </p:spTree>
    <p:extLst>
      <p:ext uri="{BB962C8B-B14F-4D97-AF65-F5344CB8AC3E}">
        <p14:creationId xmlns:p14="http://schemas.microsoft.com/office/powerpoint/2010/main" val="2248397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threats send them more into fight / flight / freeze. Things will worsen / their brain will misunderstand or understand nothing.</a:t>
            </a:r>
          </a:p>
          <a:p>
            <a:endParaRPr lang="en-US"/>
          </a:p>
          <a:p>
            <a:r>
              <a:rPr lang="en-US"/>
              <a:t>When your child is in this state – teaching is close to futile – avoid lecturing (not the time).</a:t>
            </a:r>
          </a:p>
          <a:p>
            <a:endParaRPr lang="en-US"/>
          </a:p>
          <a:p>
            <a:r>
              <a:rPr lang="en-US"/>
              <a:t>When planning with your child during calm times, this is when you can practice breathing exercises.</a:t>
            </a:r>
          </a:p>
          <a:p>
            <a:endParaRPr lang="en-US"/>
          </a:p>
          <a:p>
            <a:r>
              <a:rPr lang="en-US"/>
              <a:t>Visual cues that are practiced ahead of time will be clearer in meaning for the child when they are upset.</a:t>
            </a:r>
          </a:p>
          <a:p>
            <a:endParaRPr lang="en-US"/>
          </a:p>
          <a:p>
            <a:r>
              <a:rPr lang="en-US"/>
              <a:t>Practice labelling emotions so younger kids become used to that language and can identify both other people’s emotions and their own. Talk about emotions when reading books or watching movies – and highlight how you know they are feeling that way (i.e. Smiling, yelling, crying, etc.).</a:t>
            </a:r>
          </a:p>
          <a:p>
            <a:endParaRPr lang="en-US"/>
          </a:p>
          <a:p>
            <a:r>
              <a:rPr lang="en-US"/>
              <a:t>There is a free storybook that is available to describe Fight / Flight / Freeze to your children. It is called “Big Feelings Come and Go” and the link is found in the resource list.</a:t>
            </a:r>
          </a:p>
          <a:p>
            <a:endParaRPr lang="en-US"/>
          </a:p>
          <a:p>
            <a:r>
              <a:rPr lang="en-US"/>
              <a:t>English - https://protectchildren.ca/pdfs/C3P_BigFeelingsComeAndGo_storybook_en.pdf</a:t>
            </a:r>
          </a:p>
          <a:p>
            <a:r>
              <a:rPr lang="en-US"/>
              <a:t>French - https://protectchildren.ca/pdfs/C3P_BigFeelingsComeAndGo_storybook_fr.pdf</a:t>
            </a:r>
          </a:p>
          <a:p>
            <a:r>
              <a:rPr lang="en-US"/>
              <a:t>Cree - https://protectchildren.ca/pdfs/C3P_BigFeelingsComeAndGo_storybook_cr.pdf</a:t>
            </a:r>
          </a:p>
          <a:p>
            <a:r>
              <a:rPr lang="en-US"/>
              <a:t>Ojibwe - https://protectchildren.ca/pdfs/C3P_BigFeelingsComeAndGo_storybook_oj.pdf</a:t>
            </a:r>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46</a:t>
            </a:fld>
            <a:endParaRPr lang="en-US"/>
          </a:p>
        </p:txBody>
      </p:sp>
    </p:spTree>
    <p:extLst>
      <p:ext uri="{BB962C8B-B14F-4D97-AF65-F5344CB8AC3E}">
        <p14:creationId xmlns:p14="http://schemas.microsoft.com/office/powerpoint/2010/main" val="142961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Centre for </a:t>
            </a:r>
            <a:r>
              <a:rPr lang="en-US" sz="120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200">
                <a:effectLst/>
                <a:latin typeface="Calibri" panose="020F0502020204030204" pitchFamily="34" charset="0"/>
                <a:ea typeface="Calibri" panose="020F0502020204030204" pitchFamily="34" charset="0"/>
                <a:cs typeface="Times New Roman" panose="02020603050405020304" pitchFamily="18" charset="0"/>
              </a:rPr>
              <a:t> Health Sciences. (2020). </a:t>
            </a:r>
            <a:r>
              <a:rPr lang="en-US" sz="1200" i="1">
                <a:effectLst/>
                <a:latin typeface="Calibri" panose="020F0502020204030204" pitchFamily="34" charset="0"/>
                <a:ea typeface="Calibri" panose="020F0502020204030204" pitchFamily="34" charset="0"/>
                <a:cs typeface="Times New Roman" panose="02020603050405020304" pitchFamily="18" charset="0"/>
              </a:rPr>
              <a:t>Fetal alcohol spectrum disorder and developmental trauma</a:t>
            </a:r>
            <a:r>
              <a:rPr lang="en-US" sz="1200">
                <a:effectLst/>
                <a:latin typeface="Calibri" panose="020F0502020204030204" pitchFamily="34" charset="0"/>
                <a:ea typeface="Calibri" panose="020F0502020204030204" pitchFamily="34" charset="0"/>
                <a:cs typeface="Times New Roman" panose="02020603050405020304" pitchFamily="18" charset="0"/>
              </a:rPr>
              <a:t> [PowerPoint slides]. Mackenzie Health.</a:t>
            </a:r>
          </a:p>
        </p:txBody>
      </p:sp>
      <p:sp>
        <p:nvSpPr>
          <p:cNvPr id="4" name="Slide Number Placeholder 3"/>
          <p:cNvSpPr>
            <a:spLocks noGrp="1"/>
          </p:cNvSpPr>
          <p:nvPr>
            <p:ph type="sldNum" sz="quarter" idx="5"/>
          </p:nvPr>
        </p:nvSpPr>
        <p:spPr/>
        <p:txBody>
          <a:bodyPr/>
          <a:lstStyle/>
          <a:p>
            <a:fld id="{F456718F-CDEA-4F2A-AA9C-566099C9F967}" type="slidenum">
              <a:rPr lang="en-US" smtClean="0"/>
              <a:t>47</a:t>
            </a:fld>
            <a:endParaRPr lang="en-US"/>
          </a:p>
        </p:txBody>
      </p:sp>
    </p:spTree>
    <p:extLst>
      <p:ext uri="{BB962C8B-B14F-4D97-AF65-F5344CB8AC3E}">
        <p14:creationId xmlns:p14="http://schemas.microsoft.com/office/powerpoint/2010/main" val="2297141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start to recognize the signs (or already know the signs) when your child is about to become upset. If possible, provide these supports (accommodations).</a:t>
            </a:r>
          </a:p>
          <a:p>
            <a:endParaRPr lang="en-US"/>
          </a:p>
          <a:p>
            <a:pPr marL="171450" indent="-171450">
              <a:buFont typeface="Arial" panose="020B0604020202020204" pitchFamily="34" charset="0"/>
              <a:buChar char="•"/>
            </a:pPr>
            <a:r>
              <a:rPr lang="en-US"/>
              <a:t>Reduce expectations / give them an easier step</a:t>
            </a:r>
          </a:p>
          <a:p>
            <a:pPr marL="628650" lvl="1" indent="-171450">
              <a:buFont typeface="Arial" panose="020B0604020202020204" pitchFamily="34" charset="0"/>
              <a:buChar char="•"/>
            </a:pPr>
            <a:r>
              <a:rPr lang="en-US"/>
              <a:t>Make things easier for them</a:t>
            </a:r>
          </a:p>
          <a:p>
            <a:pPr marL="1085850" lvl="2" indent="-171450">
              <a:buFont typeface="Arial" panose="020B0604020202020204" pitchFamily="34" charset="0"/>
              <a:buChar char="•"/>
            </a:pPr>
            <a:r>
              <a:rPr lang="en-US"/>
              <a:t>It may feel like we are giving in, but we are meeting the child where they are at right now, and building in self-regulation by exposing them to multiple experiences where situations de-escalated before things got worse. Someone who has never experienced de-escalation (calming down before things get worse) does not know what it feels like – therefore doesn’t know what it really is</a:t>
            </a:r>
          </a:p>
          <a:p>
            <a:pPr marL="1085850" lvl="2" indent="-171450">
              <a:buFont typeface="Arial" panose="020B0604020202020204" pitchFamily="34" charset="0"/>
              <a:buChar char="•"/>
            </a:pPr>
            <a:r>
              <a:rPr lang="en-US"/>
              <a:t>If they look like they have “had it” and act like they are “running on empty”, then plans may need to change (e.g. don't go to that last store you were planning to go to)</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r>
              <a:rPr lang="en-US"/>
              <a:t>Don’t give their brain work to do</a:t>
            </a:r>
          </a:p>
          <a:p>
            <a:pPr marL="628650" lvl="1" indent="-171450">
              <a:buFont typeface="Arial" panose="020B0604020202020204" pitchFamily="34" charset="0"/>
              <a:buChar char="•"/>
            </a:pPr>
            <a:r>
              <a:rPr lang="en-US"/>
              <a:t>Like asking them to “try your breathing exercises” especially if breathing exercises are new to them</a:t>
            </a:r>
          </a:p>
          <a:p>
            <a:pPr marL="628650" lvl="1" indent="-171450">
              <a:buFont typeface="Arial" panose="020B0604020202020204" pitchFamily="34" charset="0"/>
              <a:buChar char="•"/>
            </a:pPr>
            <a:r>
              <a:rPr lang="en-US"/>
              <a:t>You can talk about emotions and breathing exercises and strategies another time / another day, not now</a:t>
            </a:r>
          </a:p>
          <a:p>
            <a:pPr marL="628650" lvl="1" indent="-171450">
              <a:buFont typeface="Arial" panose="020B0604020202020204" pitchFamily="34" charset="0"/>
              <a:buChar char="•"/>
            </a:pPr>
            <a:r>
              <a:rPr lang="en-US"/>
              <a:t>Use visual cue to start practiced plan</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r>
              <a:rPr lang="en-US"/>
              <a:t>Redirect (take them away from what may be causing them stress in that environment)</a:t>
            </a:r>
          </a:p>
          <a:p>
            <a:pPr marL="628650" lvl="1" indent="-171450">
              <a:buFont typeface="Arial" panose="020B0604020202020204" pitchFamily="34" charset="0"/>
              <a:buChar char="•"/>
            </a:pPr>
            <a:r>
              <a:rPr lang="en-US"/>
              <a:t>Another room</a:t>
            </a:r>
          </a:p>
          <a:p>
            <a:pPr marL="628650" lvl="1" indent="-171450">
              <a:buFont typeface="Arial" panose="020B0604020202020204" pitchFamily="34" charset="0"/>
              <a:buChar char="•"/>
            </a:pPr>
            <a:r>
              <a:rPr lang="en-US"/>
              <a:t>Another easier activity</a:t>
            </a:r>
          </a:p>
          <a:p>
            <a:pPr marL="628650" lvl="1" indent="-171450">
              <a:buFont typeface="Arial" panose="020B0604020202020204" pitchFamily="34" charset="0"/>
              <a:buChar char="•"/>
            </a:pPr>
            <a:r>
              <a:rPr lang="en-US"/>
              <a:t>Some great tools to calm down can also be tools that support sensory processing. For example, rolling up tight in a blanket, putting on noise cancelling headphones, etc. Visuals of options they can choose from can assist you.</a:t>
            </a:r>
          </a:p>
        </p:txBody>
      </p:sp>
      <p:sp>
        <p:nvSpPr>
          <p:cNvPr id="4" name="Slide Number Placeholder 3"/>
          <p:cNvSpPr>
            <a:spLocks noGrp="1"/>
          </p:cNvSpPr>
          <p:nvPr>
            <p:ph type="sldNum" sz="quarter" idx="5"/>
          </p:nvPr>
        </p:nvSpPr>
        <p:spPr/>
        <p:txBody>
          <a:bodyPr/>
          <a:lstStyle/>
          <a:p>
            <a:fld id="{F456718F-CDEA-4F2A-AA9C-566099C9F967}" type="slidenum">
              <a:rPr lang="en-US" smtClean="0"/>
              <a:t>48</a:t>
            </a:fld>
            <a:endParaRPr lang="en-US"/>
          </a:p>
        </p:txBody>
      </p:sp>
    </p:spTree>
    <p:extLst>
      <p:ext uri="{BB962C8B-B14F-4D97-AF65-F5344CB8AC3E}">
        <p14:creationId xmlns:p14="http://schemas.microsoft.com/office/powerpoint/2010/main" val="8115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rewards in a schedule – based on if they do something or not – is the same “no-no”. They should get that scheduled “fun activity” no matter what. Over time (through natural repetition), they will follow through on the schedule more effectively, knowing that the enjoyable parts of the day come consistently and with certainty.</a:t>
            </a:r>
          </a:p>
          <a:p>
            <a:endParaRPr lang="en-US"/>
          </a:p>
          <a:p>
            <a:r>
              <a:rPr lang="en-US"/>
              <a:t>Being consistent will DECREASE anxiety (even if there is initial testing </a:t>
            </a:r>
            <a:r>
              <a:rPr lang="en-US" err="1"/>
              <a:t>behaviour</a:t>
            </a:r>
            <a:r>
              <a:rPr lang="en-US"/>
              <a:t>).</a:t>
            </a:r>
          </a:p>
          <a:p>
            <a:endParaRPr lang="en-US"/>
          </a:p>
          <a:p>
            <a:r>
              <a:rPr lang="en-US"/>
              <a:t>Your child/youth is also more likely to be motivated to enter environments with a consistent schedule and consistent expectations (made apparent to them over time – natural repetition).</a:t>
            </a:r>
          </a:p>
          <a:p>
            <a:endParaRPr lang="en-US"/>
          </a:p>
          <a:p>
            <a:r>
              <a:rPr lang="en-US"/>
              <a:t>Remember, we learn through repetition when it occurs with consistency.</a:t>
            </a:r>
          </a:p>
        </p:txBody>
      </p:sp>
      <p:sp>
        <p:nvSpPr>
          <p:cNvPr id="4" name="Slide Number Placeholder 3"/>
          <p:cNvSpPr>
            <a:spLocks noGrp="1"/>
          </p:cNvSpPr>
          <p:nvPr>
            <p:ph type="sldNum" sz="quarter" idx="5"/>
          </p:nvPr>
        </p:nvSpPr>
        <p:spPr/>
        <p:txBody>
          <a:bodyPr/>
          <a:lstStyle/>
          <a:p>
            <a:fld id="{F456718F-CDEA-4F2A-AA9C-566099C9F967}" type="slidenum">
              <a:rPr lang="en-US" smtClean="0"/>
              <a:t>49</a:t>
            </a:fld>
            <a:endParaRPr lang="en-US"/>
          </a:p>
        </p:txBody>
      </p:sp>
    </p:spTree>
    <p:extLst>
      <p:ext uri="{BB962C8B-B14F-4D97-AF65-F5344CB8AC3E}">
        <p14:creationId xmlns:p14="http://schemas.microsoft.com/office/powerpoint/2010/main" val="126732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may speak up often when our kids are doing something wrong – to “correct them”</a:t>
            </a:r>
          </a:p>
          <a:p>
            <a:endParaRPr lang="en-US"/>
          </a:p>
          <a:p>
            <a:pPr marL="171450" indent="-171450">
              <a:buFont typeface="Arial" panose="020B0604020202020204" pitchFamily="34" charset="0"/>
              <a:buChar char="•"/>
            </a:pPr>
            <a:r>
              <a:rPr lang="en-US"/>
              <a:t>There are many things our children do well, and no one tells them</a:t>
            </a:r>
          </a:p>
          <a:p>
            <a:endParaRPr lang="en-US"/>
          </a:p>
          <a:p>
            <a:pPr marL="171450" indent="-171450">
              <a:buFont typeface="Arial" panose="020B0604020202020204" pitchFamily="34" charset="0"/>
              <a:buChar char="•"/>
            </a:pPr>
            <a:r>
              <a:rPr lang="en-US"/>
              <a:t>So another idea that we want to bring across is to Start putting more of your energy and focus on their strengths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Placing all our attention, all the time, on what our child or youth does wrong, limits their potential, and negates their strengths. It’s an attempt to correct, but it doesn’t tell your child what to do, and it builds on nothing. There is no teaching.</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5</a:t>
            </a:fld>
            <a:endParaRPr lang="en-US"/>
          </a:p>
        </p:txBody>
      </p:sp>
    </p:spTree>
    <p:extLst>
      <p:ext uri="{BB962C8B-B14F-4D97-AF65-F5344CB8AC3E}">
        <p14:creationId xmlns:p14="http://schemas.microsoft.com/office/powerpoint/2010/main" val="2916538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51</a:t>
            </a:fld>
            <a:endParaRPr lang="en-US"/>
          </a:p>
        </p:txBody>
      </p:sp>
    </p:spTree>
    <p:extLst>
      <p:ext uri="{BB962C8B-B14F-4D97-AF65-F5344CB8AC3E}">
        <p14:creationId xmlns:p14="http://schemas.microsoft.com/office/powerpoint/2010/main" val="2467058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 about starting a Circle of Support for your child/youth.</a:t>
            </a:r>
          </a:p>
          <a:p>
            <a:endParaRPr lang="en-US"/>
          </a:p>
          <a:p>
            <a:r>
              <a:rPr lang="en-US"/>
              <a:t>We also want this in place early to provide the caregiver with support, and also in case something happens to caregivers.</a:t>
            </a:r>
          </a:p>
        </p:txBody>
      </p:sp>
      <p:sp>
        <p:nvSpPr>
          <p:cNvPr id="4" name="Slide Number Placeholder 3"/>
          <p:cNvSpPr>
            <a:spLocks noGrp="1"/>
          </p:cNvSpPr>
          <p:nvPr>
            <p:ph type="sldNum" sz="quarter" idx="5"/>
          </p:nvPr>
        </p:nvSpPr>
        <p:spPr/>
        <p:txBody>
          <a:bodyPr/>
          <a:lstStyle/>
          <a:p>
            <a:fld id="{F456718F-CDEA-4F2A-AA9C-566099C9F967}" type="slidenum">
              <a:rPr lang="en-US" smtClean="0"/>
              <a:t>52</a:t>
            </a:fld>
            <a:endParaRPr lang="en-US"/>
          </a:p>
        </p:txBody>
      </p:sp>
    </p:spTree>
    <p:extLst>
      <p:ext uri="{BB962C8B-B14F-4D97-AF65-F5344CB8AC3E}">
        <p14:creationId xmlns:p14="http://schemas.microsoft.com/office/powerpoint/2010/main" val="1045745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Burke, C., &amp; Ball, K. (2015). </a:t>
            </a:r>
            <a:r>
              <a:rPr lang="en-US" sz="1200" i="1">
                <a:effectLst/>
                <a:latin typeface="Calibri" panose="020F0502020204030204" pitchFamily="34" charset="0"/>
                <a:ea typeface="Calibri" panose="020F0502020204030204" pitchFamily="34" charset="0"/>
                <a:cs typeface="Times New Roman" panose="02020603050405020304" pitchFamily="18" charset="0"/>
              </a:rPr>
              <a:t>A guide to circles of support.</a:t>
            </a:r>
            <a:r>
              <a:rPr lang="en-US" sz="1200">
                <a:effectLst/>
                <a:latin typeface="Calibri" panose="020F0502020204030204" pitchFamily="34" charset="0"/>
                <a:ea typeface="Calibri" panose="020F0502020204030204" pitchFamily="34" charset="0"/>
                <a:cs typeface="Times New Roman" panose="02020603050405020304" pitchFamily="18" charset="0"/>
              </a:rPr>
              <a:t> Foundation for People with Learning Disabilities.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https://www.mentalhealth.org.uk/sites/default/files/a-guide-to-circles-of-support.pdf</a:t>
            </a:r>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53</a:t>
            </a:fld>
            <a:endParaRPr lang="en-US"/>
          </a:p>
        </p:txBody>
      </p:sp>
    </p:spTree>
    <p:extLst>
      <p:ext uri="{BB962C8B-B14F-4D97-AF65-F5344CB8AC3E}">
        <p14:creationId xmlns:p14="http://schemas.microsoft.com/office/powerpoint/2010/main" val="4055196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Let’s go into our breakout groups again.</a:t>
            </a: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We talked a lot today of different ways you can support your child, and there are more accommodations found in the resource list that you now have access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(When choosing a challenge to work on at home, it is best to prioritize appropriately, e.g. 1. things that cause a danger to the individual or others (e.g. aggression) and 2. things that are very frequent (e.g. bedtime or morning routines) - other challenges can be addressed later.)</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54</a:t>
            </a:fld>
            <a:endParaRPr lang="en-US"/>
          </a:p>
        </p:txBody>
      </p:sp>
    </p:spTree>
    <p:extLst>
      <p:ext uri="{BB962C8B-B14F-4D97-AF65-F5344CB8AC3E}">
        <p14:creationId xmlns:p14="http://schemas.microsoft.com/office/powerpoint/2010/main" val="2446640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is 8 years old. When her mom asks her to do something, she says, “No.” When her mom takes her by the hand to make her follow through on an instruction, like “brush your teeth”, Amy screams, and cries and runs to her room and slams the door. At school, she fidgets in her chair and sometimes walks around. Other times, she doodles while the other students are working. Her drawings can be quite good, and she can tell you imaginative stories around her drawings. Both her parents are concerned though, because sometimes she might story-tell or make up events when they ask her about her day. After school, she wants to use the computer to watch YouTube videos of people making crafts and drawings. She can be messy when making crafts. She screams when her parents don’t let her. She enjoys going outdoors with her family, such as hiking, camping, and other physical activities, but will scream and cry if her parents say something encouraging or compliment her older brother. Her parents are exhausted as Amy has started to hit and yell at her brother whenever he interacts with mom and dad.</a:t>
            </a:r>
          </a:p>
          <a:p>
            <a:endParaRPr lang="en-US" dirty="0"/>
          </a:p>
          <a:p>
            <a:r>
              <a:rPr lang="en-US" dirty="0"/>
              <a:t>Bill is 17 years old. He is playful, really enjoys being around people, and tries to make everyone laugh. He is well-liked by peers and staff at school but lately has gotten into trouble by pulling simple, harmless pranks on his teachers. His parents suspect he is being influenced by the other boys in his classes, but when Bill recalls the events, he tells his parents it was all his idea. Bill has never been a star student, but he can be quite “handy” with a toolbox after watching his parents since he was very young, and spending time with them as they fix things. Lately, he has taken an interest in cars and being a mechanic. His father has arranged for him to be mentored on the weekends and some afternoons by a family friend who runs his own auto body shop, but Bill never makes it to the body shop, sometimes being with friends playing video games after school, or sleeping over at his new girlfriend’s house on the weekends. Bill’s parents are also very concerned that Bill is having unprotected sex with his girlfriend. When they ask Bill about why he didn’t make it to the shop, Bill seems remorseful and says that he really wants to work at the shop, but then another week goes by, and Bill still hasn’t been to the body shop.</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55</a:t>
            </a:fld>
            <a:endParaRPr lang="en-US"/>
          </a:p>
        </p:txBody>
      </p:sp>
    </p:spTree>
    <p:extLst>
      <p:ext uri="{BB962C8B-B14F-4D97-AF65-F5344CB8AC3E}">
        <p14:creationId xmlns:p14="http://schemas.microsoft.com/office/powerpoint/2010/main" val="3473566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56</a:t>
            </a:fld>
            <a:endParaRPr lang="en-US"/>
          </a:p>
        </p:txBody>
      </p:sp>
    </p:spTree>
    <p:extLst>
      <p:ext uri="{BB962C8B-B14F-4D97-AF65-F5344CB8AC3E}">
        <p14:creationId xmlns:p14="http://schemas.microsoft.com/office/powerpoint/2010/main" val="719380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eLearning module titled Living Life “On the Flip Side” - A Caregivers’ Perspective will soon be available online. This module will complement the content from today’s </a:t>
            </a:r>
            <a:r>
              <a:rPr lang="en-US"/>
              <a:t>workshop presentation.</a:t>
            </a:r>
            <a:endParaRPr lang="en-US"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57</a:t>
            </a:fld>
            <a:endParaRPr lang="en-US"/>
          </a:p>
        </p:txBody>
      </p:sp>
    </p:spTree>
    <p:extLst>
      <p:ext uri="{BB962C8B-B14F-4D97-AF65-F5344CB8AC3E}">
        <p14:creationId xmlns:p14="http://schemas.microsoft.com/office/powerpoint/2010/main" val="3386608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59</a:t>
            </a:fld>
            <a:endParaRPr lang="en-US"/>
          </a:p>
        </p:txBody>
      </p:sp>
    </p:spTree>
    <p:extLst>
      <p:ext uri="{BB962C8B-B14F-4D97-AF65-F5344CB8AC3E}">
        <p14:creationId xmlns:p14="http://schemas.microsoft.com/office/powerpoint/2010/main" val="407728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acknowledge that FASD is not an Indigenous issue – it affects all walks of life, all cultures, all communities.</a:t>
            </a:r>
          </a:p>
          <a:p>
            <a:endParaRPr lang="en-US"/>
          </a:p>
          <a:p>
            <a:r>
              <a:rPr lang="en-US"/>
              <a:t>We also want to highlight a resource today that some of our contributors put together.</a:t>
            </a:r>
          </a:p>
          <a:p>
            <a:endParaRPr lang="en-US"/>
          </a:p>
          <a:p>
            <a:r>
              <a:rPr lang="en-US"/>
              <a:t>Parenting Indigenous Children with FASD: Guide to Culture for Non-Indigenous Caregivers. From FASD Ontario/Health Nexus – provided in resource list.</a:t>
            </a:r>
          </a:p>
          <a:p>
            <a:endParaRPr lang="en-US"/>
          </a:p>
          <a:p>
            <a:r>
              <a:rPr lang="en-US"/>
              <a:t>https://www.fasdinfotsaf.ca/wp-content/uploads/2019/07/FASD_Indigenous_Final_July2019.pdf</a:t>
            </a:r>
          </a:p>
        </p:txBody>
      </p:sp>
      <p:sp>
        <p:nvSpPr>
          <p:cNvPr id="4" name="Slide Number Placeholder 3"/>
          <p:cNvSpPr>
            <a:spLocks noGrp="1"/>
          </p:cNvSpPr>
          <p:nvPr>
            <p:ph type="sldNum" sz="quarter" idx="5"/>
          </p:nvPr>
        </p:nvSpPr>
        <p:spPr/>
        <p:txBody>
          <a:bodyPr/>
          <a:lstStyle/>
          <a:p>
            <a:fld id="{F456718F-CDEA-4F2A-AA9C-566099C9F967}" type="slidenum">
              <a:rPr lang="en-US" smtClean="0"/>
              <a:t>60</a:t>
            </a:fld>
            <a:endParaRPr lang="en-US"/>
          </a:p>
        </p:txBody>
      </p:sp>
    </p:spTree>
    <p:extLst>
      <p:ext uri="{BB962C8B-B14F-4D97-AF65-F5344CB8AC3E}">
        <p14:creationId xmlns:p14="http://schemas.microsoft.com/office/powerpoint/2010/main" val="3164320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Parenting Indigenous Children with FASD: Guide to Culture for Non-Indigenous Caregivers. From FASD Ontario/Health Nexus – provided in resource list.</a:t>
            </a:r>
          </a:p>
          <a:p>
            <a:endParaRPr lang="en-US"/>
          </a:p>
          <a:p>
            <a:r>
              <a:rPr lang="en-US"/>
              <a:t>https://www.fasdinfotsaf.ca/wp-content/uploads/2019/07/FASD_Indigenous_Final_July2019.pdf</a:t>
            </a:r>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61</a:t>
            </a:fld>
            <a:endParaRPr lang="en-US"/>
          </a:p>
        </p:txBody>
      </p:sp>
    </p:spTree>
    <p:extLst>
      <p:ext uri="{BB962C8B-B14F-4D97-AF65-F5344CB8AC3E}">
        <p14:creationId xmlns:p14="http://schemas.microsoft.com/office/powerpoint/2010/main" val="43436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Celebrate their successes</a:t>
            </a:r>
          </a:p>
          <a:p>
            <a:pPr marL="171450" indent="-171450">
              <a:buFont typeface="Arial" panose="020B0604020202020204" pitchFamily="34" charset="0"/>
              <a:buChar char="•"/>
            </a:pPr>
            <a:r>
              <a:rPr lang="en-US"/>
              <a:t>it’ll make it easier for them to recognize something as a success as well, and build self-confidence</a:t>
            </a:r>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6</a:t>
            </a:fld>
            <a:endParaRPr lang="en-US"/>
          </a:p>
        </p:txBody>
      </p:sp>
    </p:spTree>
    <p:extLst>
      <p:ext uri="{BB962C8B-B14F-4D97-AF65-F5344CB8AC3E}">
        <p14:creationId xmlns:p14="http://schemas.microsoft.com/office/powerpoint/2010/main" val="933754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 Ann </a:t>
            </a:r>
            <a:r>
              <a:rPr lang="en-US" err="1"/>
              <a:t>Bunkowsky's</a:t>
            </a:r>
            <a:r>
              <a:rPr lang="en-US"/>
              <a:t> note (parent perspective):</a:t>
            </a:r>
          </a:p>
          <a:p>
            <a:endParaRPr lang="en-US"/>
          </a:p>
          <a:p>
            <a:r>
              <a:rPr lang="en-US"/>
              <a:t>“FASD awareness, education and resources are more readily available in Ontario and around the world. Through organizations like </a:t>
            </a:r>
            <a:r>
              <a:rPr lang="en-US" err="1"/>
              <a:t>CanFASD</a:t>
            </a:r>
            <a:r>
              <a:rPr lang="en-US"/>
              <a:t>, we have access to the most recent research and resources. As our communities continue to grow in awareness and education, we are removing stigma creating positive outcomes for individuals and families.”</a:t>
            </a:r>
          </a:p>
        </p:txBody>
      </p:sp>
      <p:sp>
        <p:nvSpPr>
          <p:cNvPr id="4" name="Slide Number Placeholder 3"/>
          <p:cNvSpPr>
            <a:spLocks noGrp="1"/>
          </p:cNvSpPr>
          <p:nvPr>
            <p:ph type="sldNum" sz="quarter" idx="5"/>
          </p:nvPr>
        </p:nvSpPr>
        <p:spPr/>
        <p:txBody>
          <a:bodyPr/>
          <a:lstStyle/>
          <a:p>
            <a:fld id="{F456718F-CDEA-4F2A-AA9C-566099C9F967}" type="slidenum">
              <a:rPr lang="en-US" smtClean="0"/>
              <a:t>62</a:t>
            </a:fld>
            <a:endParaRPr lang="en-US"/>
          </a:p>
        </p:txBody>
      </p:sp>
    </p:spTree>
    <p:extLst>
      <p:ext uri="{BB962C8B-B14F-4D97-AF65-F5344CB8AC3E}">
        <p14:creationId xmlns:p14="http://schemas.microsoft.com/office/powerpoint/2010/main" val="6611572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63</a:t>
            </a:fld>
            <a:endParaRPr lang="en-US"/>
          </a:p>
        </p:txBody>
      </p:sp>
    </p:spTree>
    <p:extLst>
      <p:ext uri="{BB962C8B-B14F-4D97-AF65-F5344CB8AC3E}">
        <p14:creationId xmlns:p14="http://schemas.microsoft.com/office/powerpoint/2010/main" val="3230609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67</a:t>
            </a:fld>
            <a:endParaRPr lang="en-US"/>
          </a:p>
        </p:txBody>
      </p:sp>
    </p:spTree>
    <p:extLst>
      <p:ext uri="{BB962C8B-B14F-4D97-AF65-F5344CB8AC3E}">
        <p14:creationId xmlns:p14="http://schemas.microsoft.com/office/powerpoint/2010/main" val="159483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child does great stuff. Recognize and compliment their successes.</a:t>
            </a:r>
          </a:p>
          <a:p>
            <a:endParaRPr lang="en-US"/>
          </a:p>
          <a:p>
            <a:r>
              <a:rPr lang="en-US"/>
              <a:t>Be a “strengths detective”, keep a strengths inventory, and keep it updated, changing it as they move to a new stage (e.g. moving to a new school).</a:t>
            </a:r>
          </a:p>
        </p:txBody>
      </p:sp>
      <p:sp>
        <p:nvSpPr>
          <p:cNvPr id="4" name="Slide Number Placeholder 3"/>
          <p:cNvSpPr>
            <a:spLocks noGrp="1"/>
          </p:cNvSpPr>
          <p:nvPr>
            <p:ph type="sldNum" sz="quarter" idx="5"/>
          </p:nvPr>
        </p:nvSpPr>
        <p:spPr/>
        <p:txBody>
          <a:bodyPr/>
          <a:lstStyle/>
          <a:p>
            <a:fld id="{C0002F76-FF58-4F5E-8237-C4C19206F9BD}" type="slidenum">
              <a:rPr lang="en-US" smtClean="0"/>
              <a:t>7</a:t>
            </a:fld>
            <a:endParaRPr lang="en-US"/>
          </a:p>
        </p:txBody>
      </p:sp>
    </p:spTree>
    <p:extLst>
      <p:ext uri="{BB962C8B-B14F-4D97-AF65-F5344CB8AC3E}">
        <p14:creationId xmlns:p14="http://schemas.microsoft.com/office/powerpoint/2010/main" val="277115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Interests can become strengths.</a:t>
            </a:r>
          </a:p>
          <a:p>
            <a:pPr marL="0" indent="0">
              <a:buFontTx/>
              <a:buNone/>
            </a:pPr>
            <a:endParaRPr lang="en-US"/>
          </a:p>
          <a:p>
            <a:pPr marL="171450" indent="-171450">
              <a:buFont typeface="Arial" panose="020B0604020202020204" pitchFamily="34" charset="0"/>
              <a:buChar char="•"/>
            </a:pPr>
            <a:r>
              <a:rPr lang="en-US"/>
              <a:t>Focusing on their interests can take away from all that attention we place on their challenges (e.g. school, trouble with the law) and open up other areas of their lives</a:t>
            </a:r>
          </a:p>
          <a:p>
            <a:pPr marL="171450" indent="-171450">
              <a:buFont typeface="Arial" panose="020B0604020202020204" pitchFamily="34" charset="0"/>
              <a:buChar char="•"/>
            </a:pPr>
            <a:r>
              <a:rPr lang="en-US"/>
              <a:t>As a result, they may place more interest in positive areas as well such as developing a skill, having a part-time job / volunteer role</a:t>
            </a:r>
          </a:p>
          <a:p>
            <a:pPr marL="171450" indent="-171450">
              <a:buFont typeface="Arial" panose="020B0604020202020204" pitchFamily="34" charset="0"/>
              <a:buChar char="•"/>
            </a:pPr>
            <a:r>
              <a:rPr lang="en-US"/>
              <a:t>They can leverage their strengths by developing skills at school / at work (give examples from clients) </a:t>
            </a:r>
          </a:p>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8</a:t>
            </a:fld>
            <a:endParaRPr lang="en-US"/>
          </a:p>
        </p:txBody>
      </p:sp>
    </p:spTree>
    <p:extLst>
      <p:ext uri="{BB962C8B-B14F-4D97-AF65-F5344CB8AC3E}">
        <p14:creationId xmlns:p14="http://schemas.microsoft.com/office/powerpoint/2010/main" val="111905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Interests become strengths, especially when well-supported.</a:t>
            </a:r>
          </a:p>
          <a:p>
            <a:endParaRPr lang="en-US"/>
          </a:p>
          <a:p>
            <a:r>
              <a:rPr lang="en-US"/>
              <a:t>If they like to do a task with you, like doing the groceries – do more of these kinds of activities with them. It will build confidence as they start to have more and more positive experiences. They, too, are not enjoying or benefitting from the repeated tantrums or conflicts they may have with you or with others. They would rather have these positive experiences with you.</a:t>
            </a:r>
          </a:p>
        </p:txBody>
      </p:sp>
      <p:sp>
        <p:nvSpPr>
          <p:cNvPr id="4" name="Slide Number Placeholder 3"/>
          <p:cNvSpPr>
            <a:spLocks noGrp="1"/>
          </p:cNvSpPr>
          <p:nvPr>
            <p:ph type="sldNum" sz="quarter" idx="5"/>
          </p:nvPr>
        </p:nvSpPr>
        <p:spPr/>
        <p:txBody>
          <a:bodyPr/>
          <a:lstStyle/>
          <a:p>
            <a:fld id="{F456718F-CDEA-4F2A-AA9C-566099C9F967}" type="slidenum">
              <a:rPr lang="en-US" smtClean="0"/>
              <a:t>9</a:t>
            </a:fld>
            <a:endParaRPr lang="en-US"/>
          </a:p>
        </p:txBody>
      </p:sp>
    </p:spTree>
    <p:extLst>
      <p:ext uri="{BB962C8B-B14F-4D97-AF65-F5344CB8AC3E}">
        <p14:creationId xmlns:p14="http://schemas.microsoft.com/office/powerpoint/2010/main" val="25339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295F-9B53-4A76-9611-BE5E458A2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667381-9437-4E91-BE13-F7F5BE61D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1D71F-C951-4F6B-BEC6-34E982B67F05}"/>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5" name="Footer Placeholder 4">
            <a:extLst>
              <a:ext uri="{FF2B5EF4-FFF2-40B4-BE49-F238E27FC236}">
                <a16:creationId xmlns:a16="http://schemas.microsoft.com/office/drawing/2014/main" id="{4F904E23-8E0D-4825-A55E-51D942693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8BD9F-470C-43A3-B0CC-43B6D0CAF567}"/>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11890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0C12-489C-42B8-94B7-7FACDA433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A0BE45-393B-418C-A5C7-A26DC3208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56B54-9121-44AA-A1F8-83BE9713374A}"/>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5" name="Footer Placeholder 4">
            <a:extLst>
              <a:ext uri="{FF2B5EF4-FFF2-40B4-BE49-F238E27FC236}">
                <a16:creationId xmlns:a16="http://schemas.microsoft.com/office/drawing/2014/main" id="{4101A597-364E-4B1C-9875-5341DCD77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178E3-55EE-48FA-81CB-96FAEFADE7A3}"/>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26455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0F808-78FF-49E3-8C56-3E1B19F23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06F5-6864-40D5-95FF-88583C4816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3124A-EF9D-49F6-96E6-B3D9A5E4FAA9}"/>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5" name="Footer Placeholder 4">
            <a:extLst>
              <a:ext uri="{FF2B5EF4-FFF2-40B4-BE49-F238E27FC236}">
                <a16:creationId xmlns:a16="http://schemas.microsoft.com/office/drawing/2014/main" id="{DFE72B0C-611B-40A1-9CFC-A1065188A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B73A0-0412-46C3-BE2C-6923960907BB}"/>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23398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74C3-5EE1-471D-B84F-6934ABE26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229E7-368D-4491-87E0-4C3D076D7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92803-E05F-4BC3-8E4B-F4B105EF8C50}"/>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5" name="Footer Placeholder 4">
            <a:extLst>
              <a:ext uri="{FF2B5EF4-FFF2-40B4-BE49-F238E27FC236}">
                <a16:creationId xmlns:a16="http://schemas.microsoft.com/office/drawing/2014/main" id="{01A34C6E-3222-49FD-A28F-340563619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6A2FD-CB9E-4EEF-A78B-ADD1E732AE74}"/>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9099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4B30-F980-411B-81CC-79649F437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FD9A7E-B5A2-40A0-A48F-37D09D63D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5E1F-52F1-4521-A1B1-3956F30F50D9}"/>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5" name="Footer Placeholder 4">
            <a:extLst>
              <a:ext uri="{FF2B5EF4-FFF2-40B4-BE49-F238E27FC236}">
                <a16:creationId xmlns:a16="http://schemas.microsoft.com/office/drawing/2014/main" id="{184E0B8F-A365-4719-A007-2829B61C6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CAD02-4619-48AB-AFEB-FFFA1594658F}"/>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51254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B1E6-2AD6-4591-9CD9-0277C0431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D9C48-D82F-4F3A-921F-C8CD4CED9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3B26-4F42-401B-904C-4D8C61BB5B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F25BF-02F0-423B-AF86-BF29D2D0C83E}"/>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6" name="Footer Placeholder 5">
            <a:extLst>
              <a:ext uri="{FF2B5EF4-FFF2-40B4-BE49-F238E27FC236}">
                <a16:creationId xmlns:a16="http://schemas.microsoft.com/office/drawing/2014/main" id="{4B3538C4-B0B7-4532-91D4-721AC9CDB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3DE92-4D62-4979-9348-CEDD68360310}"/>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137784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3C97-E6EA-4002-BE15-4C369DCE1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A424B-C049-4FF4-BA27-4210620F5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52D02-7EDC-4399-B90B-F335ADDC4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E061A-A474-4542-9FD7-8AC61669E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5BE6E-4C87-4CB8-85A5-A2EB9722D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8182A-E39C-4589-8231-2F18E8CE7E19}"/>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8" name="Footer Placeholder 7">
            <a:extLst>
              <a:ext uri="{FF2B5EF4-FFF2-40B4-BE49-F238E27FC236}">
                <a16:creationId xmlns:a16="http://schemas.microsoft.com/office/drawing/2014/main" id="{8473F160-4419-41D9-929C-0C54C8015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99AE8-2AE8-4D2A-B0C5-B09C73905D29}"/>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120193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1A3D-6106-481C-9E58-FD1460294F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45977-16AF-466B-A7B7-55C60099DE10}"/>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4" name="Footer Placeholder 3">
            <a:extLst>
              <a:ext uri="{FF2B5EF4-FFF2-40B4-BE49-F238E27FC236}">
                <a16:creationId xmlns:a16="http://schemas.microsoft.com/office/drawing/2014/main" id="{0110A070-C18E-452D-B3D9-393B6BF863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61A7F-5904-4048-95F4-75CAE7BC9C65}"/>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289774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3FC23-B1FE-4499-A2FE-8932A8F01704}"/>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3" name="Footer Placeholder 2">
            <a:extLst>
              <a:ext uri="{FF2B5EF4-FFF2-40B4-BE49-F238E27FC236}">
                <a16:creationId xmlns:a16="http://schemas.microsoft.com/office/drawing/2014/main" id="{689F22B7-BE8B-4F4C-9730-D47CBE057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40FB01-79D6-4847-923E-2BA8C136C4A2}"/>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96617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8C38-7CB8-4DE0-96B5-79583F419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8FC50D-4CDC-4639-AC87-47B44868F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49BAE-3B8C-4C78-9FA7-440C56612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9F8EE-80E8-4937-A3FF-5E38C3B4DAF5}"/>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6" name="Footer Placeholder 5">
            <a:extLst>
              <a:ext uri="{FF2B5EF4-FFF2-40B4-BE49-F238E27FC236}">
                <a16:creationId xmlns:a16="http://schemas.microsoft.com/office/drawing/2014/main" id="{579BE544-132A-42A2-9248-CB7110DDD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230D7-EA01-402E-B386-FA52239770C3}"/>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40086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E059-BC3B-4F83-9499-D86D93DBA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2FA0A-D214-4BBB-B4F4-2F01DDAFF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595BE-BFAE-444C-BDC9-3384E7C91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45C50-9E0B-462B-AE69-995349A40018}"/>
              </a:ext>
            </a:extLst>
          </p:cNvPr>
          <p:cNvSpPr>
            <a:spLocks noGrp="1"/>
          </p:cNvSpPr>
          <p:nvPr>
            <p:ph type="dt" sz="half" idx="10"/>
          </p:nvPr>
        </p:nvSpPr>
        <p:spPr/>
        <p:txBody>
          <a:bodyPr/>
          <a:lstStyle/>
          <a:p>
            <a:fld id="{8649E273-2D7A-4D75-A6AE-70E20E904547}" type="datetimeFigureOut">
              <a:rPr lang="en-US" smtClean="0"/>
              <a:t>4/9/2021</a:t>
            </a:fld>
            <a:endParaRPr lang="en-US"/>
          </a:p>
        </p:txBody>
      </p:sp>
      <p:sp>
        <p:nvSpPr>
          <p:cNvPr id="6" name="Footer Placeholder 5">
            <a:extLst>
              <a:ext uri="{FF2B5EF4-FFF2-40B4-BE49-F238E27FC236}">
                <a16:creationId xmlns:a16="http://schemas.microsoft.com/office/drawing/2014/main" id="{CF165C8A-8DAD-45D3-AEA8-A6B385C15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CD899-8E1B-436B-8EE2-9FAF0C1791A9}"/>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410380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C592F-ABB5-45FC-8FD3-0721B7AB5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E474A8-8A83-4C58-9C1A-5D4E082A7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EA08D-C6CB-4FD4-98F8-399FF4F1C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9E273-2D7A-4D75-A6AE-70E20E904547}" type="datetimeFigureOut">
              <a:rPr lang="en-US" smtClean="0"/>
              <a:t>4/9/2021</a:t>
            </a:fld>
            <a:endParaRPr lang="en-US"/>
          </a:p>
        </p:txBody>
      </p:sp>
      <p:sp>
        <p:nvSpPr>
          <p:cNvPr id="5" name="Footer Placeholder 4">
            <a:extLst>
              <a:ext uri="{FF2B5EF4-FFF2-40B4-BE49-F238E27FC236}">
                <a16:creationId xmlns:a16="http://schemas.microsoft.com/office/drawing/2014/main" id="{C3659D6D-40BA-4250-A552-F8E49E502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9B7C6-E6D4-4884-9B1D-8B985CED8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D6B53-B57F-4D6F-9705-B5662B96AE44}" type="slidenum">
              <a:rPr lang="en-US" smtClean="0"/>
              <a:t>‹#›</a:t>
            </a:fld>
            <a:endParaRPr lang="en-US"/>
          </a:p>
        </p:txBody>
      </p:sp>
    </p:spTree>
    <p:extLst>
      <p:ext uri="{BB962C8B-B14F-4D97-AF65-F5344CB8AC3E}">
        <p14:creationId xmlns:p14="http://schemas.microsoft.com/office/powerpoint/2010/main" val="920287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hyperlink" Target="https://www.surreyplace.ca/rsc-fasd-resource-list/"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7.xml.rels><?xml version="1.0" encoding="UTF-8" standalone="yes"?>
<Relationships xmlns="http://schemas.openxmlformats.org/package/2006/relationships"><Relationship Id="rId3" Type="http://schemas.openxmlformats.org/officeDocument/2006/relationships/hyperlink" Target="https://rockonlearn.ca/courses/living-life-on-the-flip-sid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fasdinfotsaf.ca/e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fasdinfotsaf.ca/en/"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anfasd.ca/" TargetMode="External"/><Relationship Id="rId2" Type="http://schemas.openxmlformats.org/officeDocument/2006/relationships/hyperlink" Target="https://www.mentalhealth.org.uk/sites/default/files/a-guide-to-circles-of-support.pdf" TargetMode="External"/><Relationship Id="rId1" Type="http://schemas.openxmlformats.org/officeDocument/2006/relationships/slideLayout" Target="../slideLayouts/slideLayout2.xml"/><Relationship Id="rId5" Type="http://schemas.openxmlformats.org/officeDocument/2006/relationships/hyperlink" Target="https://www.fasdinfotsaf.ca/wp-content/uploads/2019/07/FASD_Indigenous_Final_July2019.pdf" TargetMode="External"/><Relationship Id="rId4" Type="http://schemas.openxmlformats.org/officeDocument/2006/relationships/hyperlink" Target="https://ac965253-06fe-4ffb-8eb5-c38685bfd030.filesusr.com/ugd/6eb9fe_6994664f622a423c879f889abff06b8c.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3CE9610F-6982-49C0-9A25-DAC526FEC34A}"/>
              </a:ext>
            </a:extLst>
          </p:cNvPr>
          <p:cNvSpPr/>
          <p:nvPr/>
        </p:nvSpPr>
        <p:spPr>
          <a:xfrm>
            <a:off x="1" y="0"/>
            <a:ext cx="12192000" cy="6858000"/>
          </a:xfrm>
          <a:prstGeom prst="rect">
            <a:avLst/>
          </a:prstGeom>
          <a:solidFill>
            <a:srgbClr val="0067C4"/>
          </a:solidFill>
          <a:ln w="12700">
            <a:miter lim="400000"/>
          </a:ln>
        </p:spPr>
        <p:txBody>
          <a:bodyPr lIns="34289" rIns="34289"/>
          <a:lstStyle/>
          <a:p>
            <a:endParaRPr/>
          </a:p>
        </p:txBody>
      </p:sp>
      <p:sp>
        <p:nvSpPr>
          <p:cNvPr id="13" name="Rectangle 12">
            <a:extLst>
              <a:ext uri="{FF2B5EF4-FFF2-40B4-BE49-F238E27FC236}">
                <a16:creationId xmlns:a16="http://schemas.microsoft.com/office/drawing/2014/main" id="{C9F8651B-B2FF-48DE-917B-F764892BB8F9}"/>
              </a:ext>
            </a:extLst>
          </p:cNvPr>
          <p:cNvSpPr/>
          <p:nvPr/>
        </p:nvSpPr>
        <p:spPr>
          <a:xfrm rot="16200000">
            <a:off x="4273509" y="-1051847"/>
            <a:ext cx="3644980" cy="12191999"/>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691F05-EBFD-4C2D-BC39-E1971F774737}"/>
              </a:ext>
            </a:extLst>
          </p:cNvPr>
          <p:cNvSpPr>
            <a:spLocks noGrp="1"/>
          </p:cNvSpPr>
          <p:nvPr>
            <p:ph type="subTitle" idx="1"/>
          </p:nvPr>
        </p:nvSpPr>
        <p:spPr>
          <a:xfrm>
            <a:off x="733688" y="3069040"/>
            <a:ext cx="9144000" cy="936433"/>
          </a:xfrm>
        </p:spPr>
        <p:txBody>
          <a:bodyPr>
            <a:normAutofit/>
          </a:bodyPr>
          <a:lstStyle/>
          <a:p>
            <a:pPr algn="l"/>
            <a:r>
              <a:rPr lang="en-US">
                <a:solidFill>
                  <a:schemeClr val="bg1"/>
                </a:solidFill>
                <a:latin typeface="Brandon Grotesque Black" panose="020B0A03020203060202" pitchFamily="34" charset="0"/>
              </a:rPr>
              <a:t>A Workshop for Families</a:t>
            </a:r>
          </a:p>
        </p:txBody>
      </p:sp>
      <p:sp>
        <p:nvSpPr>
          <p:cNvPr id="9" name="object 6">
            <a:extLst>
              <a:ext uri="{FF2B5EF4-FFF2-40B4-BE49-F238E27FC236}">
                <a16:creationId xmlns:a16="http://schemas.microsoft.com/office/drawing/2014/main" id="{21BA093C-03BD-4AE9-9F20-06DADACE0F1C}"/>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chemeClr val="bg1"/>
              </a:solidFill>
            </a:endParaRPr>
          </a:p>
        </p:txBody>
      </p:sp>
      <p:sp>
        <p:nvSpPr>
          <p:cNvPr id="10" name="object 7">
            <a:extLst>
              <a:ext uri="{FF2B5EF4-FFF2-40B4-BE49-F238E27FC236}">
                <a16:creationId xmlns:a16="http://schemas.microsoft.com/office/drawing/2014/main" id="{D777229F-4EEC-468D-8DEE-1132FC4723E7}"/>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1</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C4177C33-F4D8-44C8-86DB-33E37E225F96}"/>
              </a:ext>
            </a:extLst>
          </p:cNvPr>
          <p:cNvSpPr/>
          <p:nvPr/>
        </p:nvSpPr>
        <p:spPr>
          <a:xfrm>
            <a:off x="616915" y="694608"/>
            <a:ext cx="7338365"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6F382-21D5-4037-95BD-2A4C43700980}"/>
              </a:ext>
            </a:extLst>
          </p:cNvPr>
          <p:cNvSpPr/>
          <p:nvPr/>
        </p:nvSpPr>
        <p:spPr>
          <a:xfrm>
            <a:off x="601910" y="1789091"/>
            <a:ext cx="6768708"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DC8A7-395D-4843-849D-88FDDDA19603}"/>
              </a:ext>
            </a:extLst>
          </p:cNvPr>
          <p:cNvSpPr>
            <a:spLocks noGrp="1"/>
          </p:cNvSpPr>
          <p:nvPr>
            <p:ph type="ctrTitle"/>
          </p:nvPr>
        </p:nvSpPr>
        <p:spPr>
          <a:xfrm>
            <a:off x="688876" y="936473"/>
            <a:ext cx="7427053" cy="1890800"/>
          </a:xfrm>
        </p:spPr>
        <p:txBody>
          <a:bodyPr>
            <a:normAutofit fontScale="90000"/>
          </a:bodyPr>
          <a:lstStyle/>
          <a:p>
            <a:pPr algn="l"/>
            <a:r>
              <a:rPr lang="en-US" sz="6700" dirty="0">
                <a:latin typeface="Brandon Grotesque Bold" panose="020B0803020203060202" pitchFamily="34" charset="0"/>
              </a:rPr>
              <a:t>SUPPORTING YOUR</a:t>
            </a:r>
            <a:br>
              <a:rPr lang="en-US" dirty="0">
                <a:solidFill>
                  <a:srgbClr val="005EB4"/>
                </a:solidFill>
                <a:latin typeface="Brandon Grotesque Bold" panose="020B0803020203060202" pitchFamily="34" charset="0"/>
              </a:rPr>
            </a:br>
            <a:r>
              <a:rPr lang="en-US" sz="2200" dirty="0">
                <a:solidFill>
                  <a:srgbClr val="005EB4"/>
                </a:solidFill>
                <a:latin typeface="Brandon Grotesque Bold" panose="020B0803020203060202" pitchFamily="34" charset="0"/>
              </a:rPr>
              <a:t> </a:t>
            </a:r>
            <a:br>
              <a:rPr lang="en-US" dirty="0">
                <a:solidFill>
                  <a:srgbClr val="005EB4"/>
                </a:solidFill>
                <a:latin typeface="Brandon Grotesque Bold" panose="020B0803020203060202" pitchFamily="34" charset="0"/>
              </a:rPr>
            </a:br>
            <a:r>
              <a:rPr lang="en-US" sz="6700" dirty="0">
                <a:latin typeface="Brandon Grotesque Bold" panose="020B0803020203060202" pitchFamily="34" charset="0"/>
              </a:rPr>
              <a:t>CHILD WITH FASD</a:t>
            </a:r>
            <a:endParaRPr lang="en-US" dirty="0">
              <a:latin typeface="Brandon Grotesque Bold" panose="020B0803020203060202" pitchFamily="34" charset="0"/>
            </a:endParaRPr>
          </a:p>
        </p:txBody>
      </p:sp>
      <p:pic>
        <p:nvPicPr>
          <p:cNvPr id="5" name="Picture 4" descr="A picture containing text, crowd&#10;&#10;Description automatically generated">
            <a:extLst>
              <a:ext uri="{FF2B5EF4-FFF2-40B4-BE49-F238E27FC236}">
                <a16:creationId xmlns:a16="http://schemas.microsoft.com/office/drawing/2014/main" id="{B2CECF8D-9630-475B-ADD2-960DA9D83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22" y="3876204"/>
            <a:ext cx="7075061" cy="3223563"/>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218B0023-8677-4254-9E4A-A204D576C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93" y="5793488"/>
            <a:ext cx="2508509" cy="704089"/>
          </a:xfrm>
          <a:prstGeom prst="rect">
            <a:avLst/>
          </a:prstGeom>
        </p:spPr>
      </p:pic>
    </p:spTree>
    <p:extLst>
      <p:ext uri="{BB962C8B-B14F-4D97-AF65-F5344CB8AC3E}">
        <p14:creationId xmlns:p14="http://schemas.microsoft.com/office/powerpoint/2010/main" val="13755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1820BEE-3904-4F65-89AC-C1BECA41FCF7}"/>
              </a:ext>
            </a:extLst>
          </p:cNvPr>
          <p:cNvSpPr/>
          <p:nvPr/>
        </p:nvSpPr>
        <p:spPr>
          <a:xfrm>
            <a:off x="1" y="0"/>
            <a:ext cx="12192000" cy="6858000"/>
          </a:xfrm>
          <a:prstGeom prst="rect">
            <a:avLst/>
          </a:prstGeom>
          <a:solidFill>
            <a:srgbClr val="4D3292"/>
          </a:solidFill>
          <a:ln w="12700">
            <a:miter lim="400000"/>
          </a:ln>
        </p:spPr>
        <p:txBody>
          <a:bodyPr lIns="34289" rIns="34289"/>
          <a:lstStyle/>
          <a:p>
            <a:endParaRPr sz="1086"/>
          </a:p>
        </p:txBody>
      </p:sp>
      <p:sp>
        <p:nvSpPr>
          <p:cNvPr id="9" name="Rectangle 12">
            <a:extLst>
              <a:ext uri="{FF2B5EF4-FFF2-40B4-BE49-F238E27FC236}">
                <a16:creationId xmlns:a16="http://schemas.microsoft.com/office/drawing/2014/main" id="{5FCCAAD3-8141-44F5-90D3-B17D95071E3D}"/>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pic>
        <p:nvPicPr>
          <p:cNvPr id="10" name="pattern-thankyou.png" descr="pattern-thankyou.png">
            <a:extLst>
              <a:ext uri="{FF2B5EF4-FFF2-40B4-BE49-F238E27FC236}">
                <a16:creationId xmlns:a16="http://schemas.microsoft.com/office/drawing/2014/main" id="{6B09F1E6-615A-439C-AA18-71684E69ED12}"/>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4F0F4F06-D7CD-4AAD-A66D-A6F7CC84EA61}"/>
              </a:ext>
            </a:extLst>
          </p:cNvPr>
          <p:cNvSpPr>
            <a:spLocks noGrp="1"/>
          </p:cNvSpPr>
          <p:nvPr>
            <p:ph type="body" idx="1"/>
          </p:nvPr>
        </p:nvSpPr>
        <p:spPr>
          <a:xfrm>
            <a:off x="727075" y="4944462"/>
            <a:ext cx="10515600" cy="1307113"/>
          </a:xfrm>
        </p:spPr>
        <p:txBody>
          <a:bodyPr>
            <a:normAutofit/>
          </a:bodyPr>
          <a:lstStyle/>
          <a:p>
            <a:r>
              <a:rPr lang="en-US">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FASD can affect certain areas of the brain</a:t>
            </a:r>
          </a:p>
        </p:txBody>
      </p:sp>
      <p:sp>
        <p:nvSpPr>
          <p:cNvPr id="6" name="object 6">
            <a:extLst>
              <a:ext uri="{FF2B5EF4-FFF2-40B4-BE49-F238E27FC236}">
                <a16:creationId xmlns:a16="http://schemas.microsoft.com/office/drawing/2014/main" id="{913ABF07-49DF-4AB2-9B09-B21F3047340E}"/>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068F2ECE-41E8-4BF7-81BC-44E45560242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10</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E951B10A-1252-4761-AEA4-B8481DB30CD4}"/>
              </a:ext>
            </a:extLst>
          </p:cNvPr>
          <p:cNvSpPr/>
          <p:nvPr/>
        </p:nvSpPr>
        <p:spPr>
          <a:xfrm>
            <a:off x="623345" y="2527533"/>
            <a:ext cx="7320505"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B516C1-B3FC-4B60-92AB-AF04643F52E8}"/>
              </a:ext>
            </a:extLst>
          </p:cNvPr>
          <p:cNvSpPr/>
          <p:nvPr/>
        </p:nvSpPr>
        <p:spPr>
          <a:xfrm>
            <a:off x="623346" y="3627787"/>
            <a:ext cx="5234530"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BDCC-7ED7-432B-BFDF-C75D14519204}"/>
              </a:ext>
            </a:extLst>
          </p:cNvPr>
          <p:cNvSpPr>
            <a:spLocks noGrp="1"/>
          </p:cNvSpPr>
          <p:nvPr>
            <p:ph type="title"/>
          </p:nvPr>
        </p:nvSpPr>
        <p:spPr>
          <a:xfrm>
            <a:off x="679450" y="1814513"/>
            <a:ext cx="10515600" cy="2852737"/>
          </a:xfrm>
        </p:spPr>
        <p:txBody>
          <a:bodyPr/>
          <a:lstStyle/>
          <a:p>
            <a:r>
              <a:rPr lang="en-US">
                <a:solidFill>
                  <a:srgbClr val="402978"/>
                </a:solidFill>
                <a:latin typeface="Brandon Grotesque Bold" panose="020B0803020203060202" pitchFamily="34" charset="0"/>
              </a:rPr>
              <a:t>EVERYONE LEARNS</a:t>
            </a:r>
            <a:br>
              <a:rPr lang="en-US">
                <a:solidFill>
                  <a:srgbClr val="402978"/>
                </a:solidFill>
                <a:latin typeface="Brandon Grotesque Bold" panose="020B0803020203060202" pitchFamily="34" charset="0"/>
              </a:rPr>
            </a:br>
            <a:r>
              <a:rPr lang="en-US" sz="2000">
                <a:solidFill>
                  <a:srgbClr val="402978"/>
                </a:solidFill>
                <a:latin typeface="Brandon Grotesque Bold" panose="020B0803020203060202" pitchFamily="34" charset="0"/>
              </a:rPr>
              <a:t> </a:t>
            </a:r>
            <a:br>
              <a:rPr lang="en-US">
                <a:solidFill>
                  <a:srgbClr val="402978"/>
                </a:solidFill>
                <a:latin typeface="Brandon Grotesque Bold" panose="020B0803020203060202" pitchFamily="34" charset="0"/>
              </a:rPr>
            </a:br>
            <a:r>
              <a:rPr lang="en-US">
                <a:solidFill>
                  <a:srgbClr val="402978"/>
                </a:solidFill>
                <a:latin typeface="Brandon Grotesque Bold" panose="020B0803020203060202" pitchFamily="34" charset="0"/>
              </a:rPr>
              <a:t>DIFFERENTLY</a:t>
            </a:r>
          </a:p>
        </p:txBody>
      </p:sp>
    </p:spTree>
    <p:extLst>
      <p:ext uri="{BB962C8B-B14F-4D97-AF65-F5344CB8AC3E}">
        <p14:creationId xmlns:p14="http://schemas.microsoft.com/office/powerpoint/2010/main" val="262395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6EF0-64A5-411E-83E9-C4F98CAB0095}"/>
              </a:ext>
            </a:extLst>
          </p:cNvPr>
          <p:cNvSpPr>
            <a:spLocks noGrp="1"/>
          </p:cNvSpPr>
          <p:nvPr>
            <p:ph type="title"/>
          </p:nvPr>
        </p:nvSpPr>
        <p:spPr>
          <a:xfrm>
            <a:off x="520030" y="318721"/>
            <a:ext cx="10515600" cy="1325563"/>
          </a:xfrm>
        </p:spPr>
        <p:txBody>
          <a:bodyPr/>
          <a:lstStyle/>
          <a:p>
            <a:r>
              <a:rPr lang="en-US" err="1">
                <a:latin typeface="Brandon Grotesque Bold" panose="020B0803020203060202" pitchFamily="34" charset="0"/>
              </a:rPr>
              <a:t>CanFASD</a:t>
            </a:r>
            <a:r>
              <a:rPr lang="en-US">
                <a:latin typeface="Brandon Grotesque Bold" panose="020B0803020203060202" pitchFamily="34" charset="0"/>
              </a:rPr>
              <a:t> describes FASD as</a:t>
            </a:r>
          </a:p>
        </p:txBody>
      </p:sp>
      <p:sp>
        <p:nvSpPr>
          <p:cNvPr id="3" name="Content Placeholder 2">
            <a:extLst>
              <a:ext uri="{FF2B5EF4-FFF2-40B4-BE49-F238E27FC236}">
                <a16:creationId xmlns:a16="http://schemas.microsoft.com/office/drawing/2014/main" id="{8D4A3B12-067C-4368-87C5-07B30C1CC073}"/>
              </a:ext>
            </a:extLst>
          </p:cNvPr>
          <p:cNvSpPr>
            <a:spLocks noGrp="1"/>
          </p:cNvSpPr>
          <p:nvPr>
            <p:ph idx="1"/>
          </p:nvPr>
        </p:nvSpPr>
        <p:spPr>
          <a:xfrm>
            <a:off x="1429140" y="2444114"/>
            <a:ext cx="7286624" cy="3643313"/>
          </a:xfrm>
        </p:spPr>
        <p:txBody>
          <a:bodyPr/>
          <a:lstStyle/>
          <a:p>
            <a:pPr marL="0" indent="0">
              <a:buNone/>
            </a:pPr>
            <a:r>
              <a:rPr lang="en-US" i="1">
                <a:latin typeface="Lato" panose="020F0502020204030203" pitchFamily="34" charset="0"/>
                <a:ea typeface="Lato" panose="020F0502020204030203" pitchFamily="34" charset="0"/>
                <a:cs typeface="Lato" panose="020F0502020204030203" pitchFamily="34" charset="0"/>
              </a:rPr>
              <a:t>“a lifelong disability that affects the brain and body of people who were exposed to alcohol in the womb. Each person with FASD has both strengths and challenges and will need special supports to help them succeed with many different parts of their daily lives.”</a:t>
            </a:r>
          </a:p>
        </p:txBody>
      </p:sp>
      <p:sp>
        <p:nvSpPr>
          <p:cNvPr id="6" name="object 6">
            <a:extLst>
              <a:ext uri="{FF2B5EF4-FFF2-40B4-BE49-F238E27FC236}">
                <a16:creationId xmlns:a16="http://schemas.microsoft.com/office/drawing/2014/main" id="{2955B811-DCCD-4D37-8519-93CDFFB85FCF}"/>
              </a:ext>
            </a:extLst>
          </p:cNvPr>
          <p:cNvSpPr/>
          <p:nvPr/>
        </p:nvSpPr>
        <p:spPr>
          <a:xfrm>
            <a:off x="10666953" y="5486400"/>
            <a:ext cx="1" cy="1371600"/>
          </a:xfrm>
          <a:prstGeom prst="line">
            <a:avLst/>
          </a:prstGeom>
          <a:ln>
            <a:solidFill>
              <a:srgbClr val="402978"/>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74843220-46FA-43A7-9E9F-0539369EA44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402978"/>
                </a:solidFill>
                <a:latin typeface="Lato Heavy" panose="020F0502020204030203" pitchFamily="34" charset="0"/>
                <a:ea typeface="Lato Heavy" panose="020F0502020204030203" pitchFamily="34" charset="0"/>
                <a:cs typeface="Lato Heavy" panose="020F0502020204030203" pitchFamily="34" charset="0"/>
              </a:rPr>
              <a:t>11</a:t>
            </a:r>
            <a:endParaRPr sz="900">
              <a:solidFill>
                <a:srgbClr val="40297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85214C78-D9B8-4082-B05A-190EFECAE9A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36E8B746-CB75-48BA-9510-D690F66E2C7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1" name="object 7">
            <a:extLst>
              <a:ext uri="{FF2B5EF4-FFF2-40B4-BE49-F238E27FC236}">
                <a16:creationId xmlns:a16="http://schemas.microsoft.com/office/drawing/2014/main" id="{D6816F5B-3476-4EAF-83EC-B4256EDBE687}"/>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
        <p:nvSpPr>
          <p:cNvPr id="12" name="TextBox 11">
            <a:extLst>
              <a:ext uri="{FF2B5EF4-FFF2-40B4-BE49-F238E27FC236}">
                <a16:creationId xmlns:a16="http://schemas.microsoft.com/office/drawing/2014/main" id="{D7087E07-187D-4E4A-9068-3A7BD0D04421}"/>
              </a:ext>
            </a:extLst>
          </p:cNvPr>
          <p:cNvSpPr txBox="1"/>
          <p:nvPr/>
        </p:nvSpPr>
        <p:spPr>
          <a:xfrm>
            <a:off x="251670" y="2844001"/>
            <a:ext cx="1177470" cy="2646878"/>
          </a:xfrm>
          <a:prstGeom prst="rect">
            <a:avLst/>
          </a:prstGeom>
          <a:noFill/>
        </p:spPr>
        <p:txBody>
          <a:bodyPr wrap="square" rtlCol="0">
            <a:spAutoFit/>
          </a:bodyPr>
          <a:lstStyle/>
          <a:p>
            <a:r>
              <a:rPr lang="en-US" sz="16600" dirty="0">
                <a:solidFill>
                  <a:srgbClr val="402978"/>
                </a:solidFill>
                <a:latin typeface="Brandon Grotesque Black" panose="020B0A03020203060202" pitchFamily="34" charset="0"/>
              </a:rPr>
              <a:t>“</a:t>
            </a:r>
          </a:p>
        </p:txBody>
      </p:sp>
    </p:spTree>
    <p:extLst>
      <p:ext uri="{BB962C8B-B14F-4D97-AF65-F5344CB8AC3E}">
        <p14:creationId xmlns:p14="http://schemas.microsoft.com/office/powerpoint/2010/main" val="399908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8588D9CC-2E8D-46D0-9F1B-97537360DA8F}"/>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DBCB3AA9-8792-4D9E-B65D-7BB56769F4F1}"/>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 name="Title 1">
            <a:extLst>
              <a:ext uri="{FF2B5EF4-FFF2-40B4-BE49-F238E27FC236}">
                <a16:creationId xmlns:a16="http://schemas.microsoft.com/office/drawing/2014/main" id="{B1258A1B-04E4-4C2B-9AAD-8478D846B6DA}"/>
              </a:ext>
            </a:extLst>
          </p:cNvPr>
          <p:cNvSpPr>
            <a:spLocks noGrp="1"/>
          </p:cNvSpPr>
          <p:nvPr>
            <p:ph type="title"/>
          </p:nvPr>
        </p:nvSpPr>
        <p:spPr>
          <a:xfrm>
            <a:off x="504824" y="594325"/>
            <a:ext cx="10515600" cy="1325563"/>
          </a:xfrm>
        </p:spPr>
        <p:txBody>
          <a:bodyPr/>
          <a:lstStyle/>
          <a:p>
            <a:r>
              <a:rPr lang="en-US">
                <a:latin typeface="Brandon Grotesque Bold" panose="020B0803020203060202" pitchFamily="34" charset="0"/>
              </a:rPr>
              <a:t>10 Brain Functions </a:t>
            </a:r>
            <a:br>
              <a:rPr lang="en-US">
                <a:latin typeface="Brandon Grotesque Bold" panose="020B0803020203060202" pitchFamily="34" charset="0"/>
              </a:rPr>
            </a:br>
            <a:r>
              <a:rPr lang="en-US">
                <a:latin typeface="Brandon Grotesque Bold" panose="020B0803020203060202" pitchFamily="34" charset="0"/>
              </a:rPr>
              <a:t>Affected by FASD</a:t>
            </a:r>
          </a:p>
        </p:txBody>
      </p:sp>
      <p:sp>
        <p:nvSpPr>
          <p:cNvPr id="9" name="object 6">
            <a:extLst>
              <a:ext uri="{FF2B5EF4-FFF2-40B4-BE49-F238E27FC236}">
                <a16:creationId xmlns:a16="http://schemas.microsoft.com/office/drawing/2014/main" id="{BF287F16-7DFA-4B76-BD78-3F50020DCC1F}"/>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E0E6C738-6E4A-429E-9574-83EAF7A9896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12</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4" name="Picture 3" descr="Background pattern&#10;&#10;Description automatically generated">
            <a:extLst>
              <a:ext uri="{FF2B5EF4-FFF2-40B4-BE49-F238E27FC236}">
                <a16:creationId xmlns:a16="http://schemas.microsoft.com/office/drawing/2014/main" id="{A90FAC7A-A679-49B2-8F45-96543CC31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005" y="664585"/>
            <a:ext cx="5734041" cy="5712871"/>
          </a:xfrm>
          <a:prstGeom prst="rect">
            <a:avLst/>
          </a:prstGeom>
        </p:spPr>
      </p:pic>
      <p:sp>
        <p:nvSpPr>
          <p:cNvPr id="11" name="TextBox 10">
            <a:extLst>
              <a:ext uri="{FF2B5EF4-FFF2-40B4-BE49-F238E27FC236}">
                <a16:creationId xmlns:a16="http://schemas.microsoft.com/office/drawing/2014/main" id="{3D36AFC8-3BB8-4C56-9905-9BEF41DB3C6B}"/>
              </a:ext>
            </a:extLst>
          </p:cNvPr>
          <p:cNvSpPr txBox="1"/>
          <p:nvPr/>
        </p:nvSpPr>
        <p:spPr>
          <a:xfrm>
            <a:off x="7209338" y="1048270"/>
            <a:ext cx="989374" cy="415498"/>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Academic</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Achievement</a:t>
            </a:r>
          </a:p>
        </p:txBody>
      </p:sp>
      <p:sp>
        <p:nvSpPr>
          <p:cNvPr id="14" name="TextBox 13">
            <a:extLst>
              <a:ext uri="{FF2B5EF4-FFF2-40B4-BE49-F238E27FC236}">
                <a16:creationId xmlns:a16="http://schemas.microsoft.com/office/drawing/2014/main" id="{6C3B5B4D-1E79-4C63-A573-B913C45680BF}"/>
              </a:ext>
            </a:extLst>
          </p:cNvPr>
          <p:cNvSpPr txBox="1"/>
          <p:nvPr/>
        </p:nvSpPr>
        <p:spPr>
          <a:xfrm>
            <a:off x="5950380" y="1504390"/>
            <a:ext cx="840295" cy="415498"/>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Affect</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Regulation</a:t>
            </a:r>
          </a:p>
        </p:txBody>
      </p:sp>
      <p:sp>
        <p:nvSpPr>
          <p:cNvPr id="15" name="TextBox 14">
            <a:extLst>
              <a:ext uri="{FF2B5EF4-FFF2-40B4-BE49-F238E27FC236}">
                <a16:creationId xmlns:a16="http://schemas.microsoft.com/office/drawing/2014/main" id="{9D4473A0-3627-43D3-93EE-93D69685C8D0}"/>
              </a:ext>
            </a:extLst>
          </p:cNvPr>
          <p:cNvSpPr txBox="1"/>
          <p:nvPr/>
        </p:nvSpPr>
        <p:spPr>
          <a:xfrm>
            <a:off x="5064892" y="2686570"/>
            <a:ext cx="920445" cy="253916"/>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Motor Skills</a:t>
            </a:r>
          </a:p>
        </p:txBody>
      </p:sp>
      <p:sp>
        <p:nvSpPr>
          <p:cNvPr id="16" name="TextBox 15">
            <a:extLst>
              <a:ext uri="{FF2B5EF4-FFF2-40B4-BE49-F238E27FC236}">
                <a16:creationId xmlns:a16="http://schemas.microsoft.com/office/drawing/2014/main" id="{3C748309-5C30-48A6-8A26-E81C232CB60E}"/>
              </a:ext>
            </a:extLst>
          </p:cNvPr>
          <p:cNvSpPr txBox="1"/>
          <p:nvPr/>
        </p:nvSpPr>
        <p:spPr>
          <a:xfrm>
            <a:off x="4945472" y="3860365"/>
            <a:ext cx="1228220" cy="738664"/>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Adaptive</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err="1">
                <a:solidFill>
                  <a:schemeClr val="bg1"/>
                </a:solidFill>
                <a:latin typeface="Lato Black" panose="020F0502020204030203" pitchFamily="34" charset="0"/>
                <a:ea typeface="Lato Black" panose="020F0502020204030203" pitchFamily="34" charset="0"/>
                <a:cs typeface="Lato Black" panose="020F0502020204030203" pitchFamily="34" charset="0"/>
              </a:rPr>
              <a:t>Behaviour</a:t>
            </a: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 Social</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Skills and Social</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Communication</a:t>
            </a:r>
          </a:p>
        </p:txBody>
      </p:sp>
      <p:sp>
        <p:nvSpPr>
          <p:cNvPr id="17" name="TextBox 16">
            <a:extLst>
              <a:ext uri="{FF2B5EF4-FFF2-40B4-BE49-F238E27FC236}">
                <a16:creationId xmlns:a16="http://schemas.microsoft.com/office/drawing/2014/main" id="{56962F0B-667B-4ADE-ADBB-91F934942110}"/>
              </a:ext>
            </a:extLst>
          </p:cNvPr>
          <p:cNvSpPr txBox="1"/>
          <p:nvPr/>
        </p:nvSpPr>
        <p:spPr>
          <a:xfrm>
            <a:off x="5916720" y="5145861"/>
            <a:ext cx="907621" cy="415498"/>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Executive</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Functioning</a:t>
            </a:r>
          </a:p>
        </p:txBody>
      </p:sp>
      <p:sp>
        <p:nvSpPr>
          <p:cNvPr id="18" name="TextBox 17">
            <a:extLst>
              <a:ext uri="{FF2B5EF4-FFF2-40B4-BE49-F238E27FC236}">
                <a16:creationId xmlns:a16="http://schemas.microsoft.com/office/drawing/2014/main" id="{0E6B7047-4E22-4437-BB92-02336ED64905}"/>
              </a:ext>
            </a:extLst>
          </p:cNvPr>
          <p:cNvSpPr txBox="1"/>
          <p:nvPr/>
        </p:nvSpPr>
        <p:spPr>
          <a:xfrm>
            <a:off x="8641774" y="1549493"/>
            <a:ext cx="774571" cy="253916"/>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Attention</a:t>
            </a:r>
          </a:p>
        </p:txBody>
      </p:sp>
      <p:sp>
        <p:nvSpPr>
          <p:cNvPr id="19" name="TextBox 18">
            <a:extLst>
              <a:ext uri="{FF2B5EF4-FFF2-40B4-BE49-F238E27FC236}">
                <a16:creationId xmlns:a16="http://schemas.microsoft.com/office/drawing/2014/main" id="{67AED41B-6FFD-4AA2-845F-5F65115D591C}"/>
              </a:ext>
            </a:extLst>
          </p:cNvPr>
          <p:cNvSpPr txBox="1"/>
          <p:nvPr/>
        </p:nvSpPr>
        <p:spPr>
          <a:xfrm>
            <a:off x="9465098" y="2673247"/>
            <a:ext cx="777777" cy="253916"/>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Cognition</a:t>
            </a:r>
          </a:p>
        </p:txBody>
      </p:sp>
      <p:sp>
        <p:nvSpPr>
          <p:cNvPr id="20" name="TextBox 19">
            <a:extLst>
              <a:ext uri="{FF2B5EF4-FFF2-40B4-BE49-F238E27FC236}">
                <a16:creationId xmlns:a16="http://schemas.microsoft.com/office/drawing/2014/main" id="{724981B2-02E4-4B45-99F4-E14B31D66AD4}"/>
              </a:ext>
            </a:extLst>
          </p:cNvPr>
          <p:cNvSpPr txBox="1"/>
          <p:nvPr/>
        </p:nvSpPr>
        <p:spPr>
          <a:xfrm>
            <a:off x="7091519" y="5475634"/>
            <a:ext cx="1225014" cy="738664"/>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Neuroanatomy/</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Neurophysiology</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(Brain structure</a:t>
            </a:r>
            <a:b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and function)</a:t>
            </a:r>
          </a:p>
        </p:txBody>
      </p:sp>
      <p:sp>
        <p:nvSpPr>
          <p:cNvPr id="22" name="TextBox 21">
            <a:extLst>
              <a:ext uri="{FF2B5EF4-FFF2-40B4-BE49-F238E27FC236}">
                <a16:creationId xmlns:a16="http://schemas.microsoft.com/office/drawing/2014/main" id="{10EB2E70-1A8F-4DC5-8C6E-CA2A973ADA97}"/>
              </a:ext>
            </a:extLst>
          </p:cNvPr>
          <p:cNvSpPr txBox="1"/>
          <p:nvPr/>
        </p:nvSpPr>
        <p:spPr>
          <a:xfrm>
            <a:off x="9472313" y="4079393"/>
            <a:ext cx="763351" cy="253916"/>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Language</a:t>
            </a:r>
          </a:p>
        </p:txBody>
      </p:sp>
      <p:sp>
        <p:nvSpPr>
          <p:cNvPr id="23" name="TextBox 22">
            <a:extLst>
              <a:ext uri="{FF2B5EF4-FFF2-40B4-BE49-F238E27FC236}">
                <a16:creationId xmlns:a16="http://schemas.microsoft.com/office/drawing/2014/main" id="{8BB9FB00-6A6C-4BEE-83FB-67F215C20750}"/>
              </a:ext>
            </a:extLst>
          </p:cNvPr>
          <p:cNvSpPr txBox="1"/>
          <p:nvPr/>
        </p:nvSpPr>
        <p:spPr>
          <a:xfrm>
            <a:off x="8677717" y="5231586"/>
            <a:ext cx="702436" cy="253916"/>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Memory</a:t>
            </a:r>
          </a:p>
        </p:txBody>
      </p:sp>
    </p:spTree>
    <p:extLst>
      <p:ext uri="{BB962C8B-B14F-4D97-AF65-F5344CB8AC3E}">
        <p14:creationId xmlns:p14="http://schemas.microsoft.com/office/powerpoint/2010/main" val="153108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EB34EDCF-78F7-4ABB-AD7A-E0904AE64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057" y="1319899"/>
            <a:ext cx="8807477" cy="4714445"/>
          </a:xfrm>
          <a:prstGeom prst="rect">
            <a:avLst/>
          </a:prstGeom>
        </p:spPr>
      </p:pic>
      <p:sp>
        <p:nvSpPr>
          <p:cNvPr id="10" name="Title 9">
            <a:extLst>
              <a:ext uri="{FF2B5EF4-FFF2-40B4-BE49-F238E27FC236}">
                <a16:creationId xmlns:a16="http://schemas.microsoft.com/office/drawing/2014/main" id="{365BDB6F-A5B0-455D-AF6E-794FC4909BBD}"/>
              </a:ext>
            </a:extLst>
          </p:cNvPr>
          <p:cNvSpPr>
            <a:spLocks noGrp="1"/>
          </p:cNvSpPr>
          <p:nvPr>
            <p:ph type="title"/>
          </p:nvPr>
        </p:nvSpPr>
        <p:spPr>
          <a:xfrm>
            <a:off x="482600" y="301625"/>
            <a:ext cx="10515600" cy="1325563"/>
          </a:xfrm>
        </p:spPr>
        <p:txBody>
          <a:bodyPr/>
          <a:lstStyle/>
          <a:p>
            <a:r>
              <a:rPr lang="en-US">
                <a:latin typeface="Brandon Grotesque Bold" panose="020B0803020203060202" pitchFamily="34" charset="0"/>
              </a:rPr>
              <a:t>Breaking it down</a:t>
            </a:r>
          </a:p>
        </p:txBody>
      </p:sp>
      <p:sp>
        <p:nvSpPr>
          <p:cNvPr id="8" name="object 6">
            <a:extLst>
              <a:ext uri="{FF2B5EF4-FFF2-40B4-BE49-F238E27FC236}">
                <a16:creationId xmlns:a16="http://schemas.microsoft.com/office/drawing/2014/main" id="{DD96C22E-2F44-4666-92BB-BAE297AC4AC8}"/>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6D17AE1-61B8-4ED5-902A-0816AA1616E6}"/>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13</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Rectangle 12">
            <a:extLst>
              <a:ext uri="{FF2B5EF4-FFF2-40B4-BE49-F238E27FC236}">
                <a16:creationId xmlns:a16="http://schemas.microsoft.com/office/drawing/2014/main" id="{06B0005C-F074-4CD1-92DB-53CA87DD8061}"/>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8" name="Rectangle 12">
            <a:extLst>
              <a:ext uri="{FF2B5EF4-FFF2-40B4-BE49-F238E27FC236}">
                <a16:creationId xmlns:a16="http://schemas.microsoft.com/office/drawing/2014/main" id="{7E64DEF4-FE75-468C-A085-B99E56C0E15D}"/>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4" name="TextBox 13">
            <a:extLst>
              <a:ext uri="{FF2B5EF4-FFF2-40B4-BE49-F238E27FC236}">
                <a16:creationId xmlns:a16="http://schemas.microsoft.com/office/drawing/2014/main" id="{AE17FBAA-8048-4A36-B6B9-FAF1D8628FB6}"/>
              </a:ext>
            </a:extLst>
          </p:cNvPr>
          <p:cNvSpPr txBox="1"/>
          <p:nvPr/>
        </p:nvSpPr>
        <p:spPr>
          <a:xfrm>
            <a:off x="4524158" y="1651028"/>
            <a:ext cx="1361270" cy="738664"/>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Control</a:t>
            </a:r>
            <a:b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a:t>
            </a:r>
            <a:r>
              <a:rPr lang="en-US" sz="1400" err="1">
                <a:solidFill>
                  <a:schemeClr val="bg1"/>
                </a:solidFill>
                <a:latin typeface="Lato Black" panose="020F0502020204030203" pitchFamily="34" charset="0"/>
                <a:ea typeface="Lato Black" panose="020F0502020204030203" pitchFamily="34" charset="0"/>
                <a:cs typeface="Lato Black" panose="020F0502020204030203" pitchFamily="34" charset="0"/>
              </a:rPr>
              <a:t>behavioural</a:t>
            </a: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 &amp;</a:t>
            </a:r>
            <a:b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emotional)</a:t>
            </a:r>
          </a:p>
        </p:txBody>
      </p:sp>
      <p:sp>
        <p:nvSpPr>
          <p:cNvPr id="15" name="TextBox 14">
            <a:extLst>
              <a:ext uri="{FF2B5EF4-FFF2-40B4-BE49-F238E27FC236}">
                <a16:creationId xmlns:a16="http://schemas.microsoft.com/office/drawing/2014/main" id="{C175BD56-A915-4CDE-AC35-70D6D68AF0A4}"/>
              </a:ext>
            </a:extLst>
          </p:cNvPr>
          <p:cNvSpPr txBox="1"/>
          <p:nvPr/>
        </p:nvSpPr>
        <p:spPr>
          <a:xfrm>
            <a:off x="3436715" y="2337883"/>
            <a:ext cx="748924"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Attention</a:t>
            </a:r>
          </a:p>
        </p:txBody>
      </p:sp>
      <p:sp>
        <p:nvSpPr>
          <p:cNvPr id="19" name="TextBox 18">
            <a:extLst>
              <a:ext uri="{FF2B5EF4-FFF2-40B4-BE49-F238E27FC236}">
                <a16:creationId xmlns:a16="http://schemas.microsoft.com/office/drawing/2014/main" id="{FA873AB8-2F0F-4088-AB34-A56FBBA6C290}"/>
              </a:ext>
            </a:extLst>
          </p:cNvPr>
          <p:cNvSpPr txBox="1"/>
          <p:nvPr/>
        </p:nvSpPr>
        <p:spPr>
          <a:xfrm>
            <a:off x="6156270" y="2273372"/>
            <a:ext cx="873958" cy="400110"/>
          </a:xfrm>
          <a:prstGeom prst="rect">
            <a:avLst/>
          </a:prstGeom>
          <a:noFill/>
        </p:spPr>
        <p:txBody>
          <a:bodyPr wrap="none" rtlCol="0">
            <a:spAutoFit/>
          </a:bodyPr>
          <a:lstStyle/>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Executive</a:t>
            </a:r>
            <a:b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Functioning</a:t>
            </a:r>
          </a:p>
        </p:txBody>
      </p:sp>
      <p:sp>
        <p:nvSpPr>
          <p:cNvPr id="20" name="TextBox 19">
            <a:extLst>
              <a:ext uri="{FF2B5EF4-FFF2-40B4-BE49-F238E27FC236}">
                <a16:creationId xmlns:a16="http://schemas.microsoft.com/office/drawing/2014/main" id="{A19827D6-CEDD-4332-B3C8-6FF76DEFA8EE}"/>
              </a:ext>
            </a:extLst>
          </p:cNvPr>
          <p:cNvSpPr txBox="1"/>
          <p:nvPr/>
        </p:nvSpPr>
        <p:spPr>
          <a:xfrm>
            <a:off x="4799074" y="3273511"/>
            <a:ext cx="811441" cy="400110"/>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Affect</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Regulation</a:t>
            </a:r>
          </a:p>
        </p:txBody>
      </p:sp>
      <p:sp>
        <p:nvSpPr>
          <p:cNvPr id="21" name="TextBox 20">
            <a:extLst>
              <a:ext uri="{FF2B5EF4-FFF2-40B4-BE49-F238E27FC236}">
                <a16:creationId xmlns:a16="http://schemas.microsoft.com/office/drawing/2014/main" id="{2AB422EE-C08F-4048-9BCD-AFC995EE0E4F}"/>
              </a:ext>
            </a:extLst>
          </p:cNvPr>
          <p:cNvSpPr txBox="1"/>
          <p:nvPr/>
        </p:nvSpPr>
        <p:spPr>
          <a:xfrm>
            <a:off x="2660365" y="4023524"/>
            <a:ext cx="554959" cy="400110"/>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Motor</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Skills</a:t>
            </a:r>
          </a:p>
        </p:txBody>
      </p:sp>
      <p:sp>
        <p:nvSpPr>
          <p:cNvPr id="22" name="TextBox 21">
            <a:extLst>
              <a:ext uri="{FF2B5EF4-FFF2-40B4-BE49-F238E27FC236}">
                <a16:creationId xmlns:a16="http://schemas.microsoft.com/office/drawing/2014/main" id="{B72D6EB8-D206-488E-89DB-9BE53EE1D916}"/>
              </a:ext>
            </a:extLst>
          </p:cNvPr>
          <p:cNvSpPr txBox="1"/>
          <p:nvPr/>
        </p:nvSpPr>
        <p:spPr>
          <a:xfrm>
            <a:off x="3900955" y="4485243"/>
            <a:ext cx="851515" cy="307777"/>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Physical</a:t>
            </a:r>
          </a:p>
        </p:txBody>
      </p:sp>
      <p:sp>
        <p:nvSpPr>
          <p:cNvPr id="23" name="TextBox 22">
            <a:extLst>
              <a:ext uri="{FF2B5EF4-FFF2-40B4-BE49-F238E27FC236}">
                <a16:creationId xmlns:a16="http://schemas.microsoft.com/office/drawing/2014/main" id="{D840167A-ABB3-42C3-BB29-B4732AAE3835}"/>
              </a:ext>
            </a:extLst>
          </p:cNvPr>
          <p:cNvSpPr txBox="1"/>
          <p:nvPr/>
        </p:nvSpPr>
        <p:spPr>
          <a:xfrm>
            <a:off x="5249912" y="4939853"/>
            <a:ext cx="974946" cy="338554"/>
          </a:xfrm>
          <a:prstGeom prst="rect">
            <a:avLst/>
          </a:prstGeom>
          <a:noFill/>
        </p:spPr>
        <p:txBody>
          <a:bodyPr wrap="none" rtlCol="0">
            <a:spAutoFit/>
          </a:bodyPr>
          <a:lstStyle/>
          <a:p>
            <a:pPr algn="ctr"/>
            <a: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t>Neuroanatomy/</a:t>
            </a:r>
            <a:b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t>Neurophysiology</a:t>
            </a:r>
          </a:p>
        </p:txBody>
      </p:sp>
      <p:sp>
        <p:nvSpPr>
          <p:cNvPr id="24" name="TextBox 23">
            <a:extLst>
              <a:ext uri="{FF2B5EF4-FFF2-40B4-BE49-F238E27FC236}">
                <a16:creationId xmlns:a16="http://schemas.microsoft.com/office/drawing/2014/main" id="{0E4622B0-81C1-4849-8855-AF2768ADADC6}"/>
              </a:ext>
            </a:extLst>
          </p:cNvPr>
          <p:cNvSpPr txBox="1"/>
          <p:nvPr/>
        </p:nvSpPr>
        <p:spPr>
          <a:xfrm>
            <a:off x="6162834" y="3797177"/>
            <a:ext cx="809837"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Academics</a:t>
            </a:r>
          </a:p>
        </p:txBody>
      </p:sp>
      <p:sp>
        <p:nvSpPr>
          <p:cNvPr id="25" name="TextBox 24">
            <a:extLst>
              <a:ext uri="{FF2B5EF4-FFF2-40B4-BE49-F238E27FC236}">
                <a16:creationId xmlns:a16="http://schemas.microsoft.com/office/drawing/2014/main" id="{02ACBC91-5F32-4B57-8223-3452044697C6}"/>
              </a:ext>
            </a:extLst>
          </p:cNvPr>
          <p:cNvSpPr txBox="1"/>
          <p:nvPr/>
        </p:nvSpPr>
        <p:spPr>
          <a:xfrm>
            <a:off x="7489165" y="4223579"/>
            <a:ext cx="950902" cy="307777"/>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Daily Life</a:t>
            </a:r>
          </a:p>
        </p:txBody>
      </p:sp>
      <p:sp>
        <p:nvSpPr>
          <p:cNvPr id="26" name="TextBox 25">
            <a:extLst>
              <a:ext uri="{FF2B5EF4-FFF2-40B4-BE49-F238E27FC236}">
                <a16:creationId xmlns:a16="http://schemas.microsoft.com/office/drawing/2014/main" id="{69F51489-5138-44E0-9CC2-B1FE1C019161}"/>
              </a:ext>
            </a:extLst>
          </p:cNvPr>
          <p:cNvSpPr txBox="1"/>
          <p:nvPr/>
        </p:nvSpPr>
        <p:spPr>
          <a:xfrm>
            <a:off x="8907868" y="2888769"/>
            <a:ext cx="894797" cy="307777"/>
          </a:xfrm>
          <a:prstGeom prst="rect">
            <a:avLst/>
          </a:prstGeom>
          <a:noFill/>
        </p:spPr>
        <p:txBody>
          <a:bodyPr wrap="none" rtlCol="0">
            <a:spAutoFit/>
          </a:bodyPr>
          <a:lstStyle/>
          <a:p>
            <a:pPr algn="ctr"/>
            <a:r>
              <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Thinking</a:t>
            </a:r>
          </a:p>
        </p:txBody>
      </p:sp>
      <p:sp>
        <p:nvSpPr>
          <p:cNvPr id="27" name="TextBox 26">
            <a:extLst>
              <a:ext uri="{FF2B5EF4-FFF2-40B4-BE49-F238E27FC236}">
                <a16:creationId xmlns:a16="http://schemas.microsoft.com/office/drawing/2014/main" id="{478289C6-697F-4665-8695-9759AB0E8734}"/>
              </a:ext>
            </a:extLst>
          </p:cNvPr>
          <p:cNvSpPr txBox="1"/>
          <p:nvPr/>
        </p:nvSpPr>
        <p:spPr>
          <a:xfrm>
            <a:off x="8343977" y="5262362"/>
            <a:ext cx="976549" cy="584775"/>
          </a:xfrm>
          <a:prstGeom prst="rect">
            <a:avLst/>
          </a:prstGeom>
          <a:noFill/>
        </p:spPr>
        <p:txBody>
          <a:bodyPr wrap="none" rtlCol="0">
            <a:spAutoFit/>
          </a:bodyPr>
          <a:lstStyle/>
          <a:p>
            <a:pPr algn="ctr"/>
            <a: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t>Adaptive</a:t>
            </a:r>
            <a:b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800" err="1">
                <a:solidFill>
                  <a:schemeClr val="bg1"/>
                </a:solidFill>
                <a:latin typeface="Lato Black" panose="020F0502020204030203" pitchFamily="34" charset="0"/>
                <a:ea typeface="Lato Black" panose="020F0502020204030203" pitchFamily="34" charset="0"/>
                <a:cs typeface="Lato Black" panose="020F0502020204030203" pitchFamily="34" charset="0"/>
              </a:rPr>
              <a:t>Behaviour</a:t>
            </a:r>
            <a: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t>, Social</a:t>
            </a:r>
            <a:b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t>Skills And Social</a:t>
            </a:r>
            <a:b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800">
                <a:solidFill>
                  <a:schemeClr val="bg1"/>
                </a:solidFill>
                <a:latin typeface="Lato Black" panose="020F0502020204030203" pitchFamily="34" charset="0"/>
                <a:ea typeface="Lato Black" panose="020F0502020204030203" pitchFamily="34" charset="0"/>
                <a:cs typeface="Lato Black" panose="020F0502020204030203" pitchFamily="34" charset="0"/>
              </a:rPr>
              <a:t>Communication</a:t>
            </a:r>
          </a:p>
        </p:txBody>
      </p:sp>
      <p:sp>
        <p:nvSpPr>
          <p:cNvPr id="28" name="TextBox 27">
            <a:extLst>
              <a:ext uri="{FF2B5EF4-FFF2-40B4-BE49-F238E27FC236}">
                <a16:creationId xmlns:a16="http://schemas.microsoft.com/office/drawing/2014/main" id="{0B2C0C98-72D4-412A-B4B1-E25DE564F8FB}"/>
              </a:ext>
            </a:extLst>
          </p:cNvPr>
          <p:cNvSpPr txBox="1"/>
          <p:nvPr/>
        </p:nvSpPr>
        <p:spPr>
          <a:xfrm>
            <a:off x="7590153" y="2460993"/>
            <a:ext cx="748924"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Cognition</a:t>
            </a:r>
          </a:p>
        </p:txBody>
      </p:sp>
      <p:sp>
        <p:nvSpPr>
          <p:cNvPr id="29" name="TextBox 28">
            <a:extLst>
              <a:ext uri="{FF2B5EF4-FFF2-40B4-BE49-F238E27FC236}">
                <a16:creationId xmlns:a16="http://schemas.microsoft.com/office/drawing/2014/main" id="{497DCEDE-26CE-41A0-AE4B-496EAA4F5412}"/>
              </a:ext>
            </a:extLst>
          </p:cNvPr>
          <p:cNvSpPr txBox="1"/>
          <p:nvPr/>
        </p:nvSpPr>
        <p:spPr>
          <a:xfrm>
            <a:off x="9854428" y="4062448"/>
            <a:ext cx="737702"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Language</a:t>
            </a:r>
          </a:p>
        </p:txBody>
      </p:sp>
      <p:sp>
        <p:nvSpPr>
          <p:cNvPr id="30" name="TextBox 29">
            <a:extLst>
              <a:ext uri="{FF2B5EF4-FFF2-40B4-BE49-F238E27FC236}">
                <a16:creationId xmlns:a16="http://schemas.microsoft.com/office/drawing/2014/main" id="{0A5882CA-BABC-4C31-BF80-E3665B2E6A9D}"/>
              </a:ext>
            </a:extLst>
          </p:cNvPr>
          <p:cNvSpPr txBox="1"/>
          <p:nvPr/>
        </p:nvSpPr>
        <p:spPr>
          <a:xfrm>
            <a:off x="10410257" y="2437547"/>
            <a:ext cx="678391"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Memory</a:t>
            </a:r>
          </a:p>
        </p:txBody>
      </p:sp>
    </p:spTree>
    <p:extLst>
      <p:ext uri="{BB962C8B-B14F-4D97-AF65-F5344CB8AC3E}">
        <p14:creationId xmlns:p14="http://schemas.microsoft.com/office/powerpoint/2010/main" val="259204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Shape&#10;&#10;Description automatically generated">
            <a:extLst>
              <a:ext uri="{FF2B5EF4-FFF2-40B4-BE49-F238E27FC236}">
                <a16:creationId xmlns:a16="http://schemas.microsoft.com/office/drawing/2014/main" id="{C4E22246-CEC6-4A31-BC01-0CAB30C70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74170">
            <a:off x="7724238" y="4593742"/>
            <a:ext cx="1616195" cy="1050895"/>
          </a:xfrm>
          <a:prstGeom prst="rect">
            <a:avLst/>
          </a:prstGeom>
        </p:spPr>
      </p:pic>
      <p:pic>
        <p:nvPicPr>
          <p:cNvPr id="4" name="Picture 3" descr="Icon&#10;&#10;Description automatically generated">
            <a:extLst>
              <a:ext uri="{FF2B5EF4-FFF2-40B4-BE49-F238E27FC236}">
                <a16:creationId xmlns:a16="http://schemas.microsoft.com/office/drawing/2014/main" id="{630DE293-2ACD-4FF5-B07F-AE224722A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200" y="1770938"/>
            <a:ext cx="4115546" cy="4115546"/>
          </a:xfrm>
          <a:prstGeom prst="rect">
            <a:avLst/>
          </a:prstGeom>
        </p:spPr>
      </p:pic>
      <p:sp>
        <p:nvSpPr>
          <p:cNvPr id="2" name="Title 1">
            <a:extLst>
              <a:ext uri="{FF2B5EF4-FFF2-40B4-BE49-F238E27FC236}">
                <a16:creationId xmlns:a16="http://schemas.microsoft.com/office/drawing/2014/main" id="{384B857E-B381-4814-A92C-1A923CC6AA11}"/>
              </a:ext>
            </a:extLst>
          </p:cNvPr>
          <p:cNvSpPr>
            <a:spLocks noGrp="1"/>
          </p:cNvSpPr>
          <p:nvPr>
            <p:ph type="title"/>
          </p:nvPr>
        </p:nvSpPr>
        <p:spPr>
          <a:xfrm>
            <a:off x="511030" y="298123"/>
            <a:ext cx="10515600" cy="1325563"/>
          </a:xfrm>
        </p:spPr>
        <p:txBody>
          <a:bodyPr/>
          <a:lstStyle/>
          <a:p>
            <a:r>
              <a:rPr lang="en-US">
                <a:latin typeface="Brandon Grotesque Bold" panose="020B0803020203060202" pitchFamily="34" charset="0"/>
              </a:rPr>
              <a:t>Control (</a:t>
            </a:r>
            <a:r>
              <a:rPr lang="en-US" err="1">
                <a:latin typeface="Brandon Grotesque Bold" panose="020B0803020203060202" pitchFamily="34" charset="0"/>
              </a:rPr>
              <a:t>behavioural</a:t>
            </a:r>
            <a:r>
              <a:rPr lang="en-US">
                <a:latin typeface="Brandon Grotesque Bold" panose="020B0803020203060202" pitchFamily="34" charset="0"/>
              </a:rPr>
              <a:t> &amp; emotional) </a:t>
            </a:r>
          </a:p>
        </p:txBody>
      </p:sp>
      <p:sp>
        <p:nvSpPr>
          <p:cNvPr id="6" name="object 6">
            <a:extLst>
              <a:ext uri="{FF2B5EF4-FFF2-40B4-BE49-F238E27FC236}">
                <a16:creationId xmlns:a16="http://schemas.microsoft.com/office/drawing/2014/main" id="{40073F89-E041-42F2-832C-C22E2ECBF174}"/>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A77A90F6-723C-4E03-8523-C161C5E88685}"/>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14</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B80B6CCC-0937-4ABA-BEA8-55DF25FBD8B4}"/>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4" name="Rectangle 12">
            <a:extLst>
              <a:ext uri="{FF2B5EF4-FFF2-40B4-BE49-F238E27FC236}">
                <a16:creationId xmlns:a16="http://schemas.microsoft.com/office/drawing/2014/main" id="{516741C7-B993-49C3-984C-CCBF3CFB9011}"/>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8" name="Picture 27" descr="Shape&#10;&#10;Description automatically generated">
            <a:extLst>
              <a:ext uri="{FF2B5EF4-FFF2-40B4-BE49-F238E27FC236}">
                <a16:creationId xmlns:a16="http://schemas.microsoft.com/office/drawing/2014/main" id="{E8F577C6-481A-40B6-89D6-FD69BA0BD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972649">
            <a:off x="5922459" y="2372324"/>
            <a:ext cx="1629339" cy="1060411"/>
          </a:xfrm>
          <a:prstGeom prst="rect">
            <a:avLst/>
          </a:prstGeom>
        </p:spPr>
      </p:pic>
      <p:pic>
        <p:nvPicPr>
          <p:cNvPr id="52" name="Picture 51" descr="Shape&#10;&#10;Description automatically generated">
            <a:extLst>
              <a:ext uri="{FF2B5EF4-FFF2-40B4-BE49-F238E27FC236}">
                <a16:creationId xmlns:a16="http://schemas.microsoft.com/office/drawing/2014/main" id="{D2C9D1C6-3F5D-4B68-8598-DFEEAE88C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89441">
            <a:off x="7148918" y="3351253"/>
            <a:ext cx="1641984" cy="1067664"/>
          </a:xfrm>
          <a:prstGeom prst="rect">
            <a:avLst/>
          </a:prstGeom>
        </p:spPr>
      </p:pic>
      <p:pic>
        <p:nvPicPr>
          <p:cNvPr id="54" name="Picture 53" descr="Shape&#10;&#10;Description automatically generated">
            <a:extLst>
              <a:ext uri="{FF2B5EF4-FFF2-40B4-BE49-F238E27FC236}">
                <a16:creationId xmlns:a16="http://schemas.microsoft.com/office/drawing/2014/main" id="{02DAE043-F1C6-462C-9466-CA6EBAFAD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47728">
            <a:off x="5450202" y="4064055"/>
            <a:ext cx="1607416" cy="1045187"/>
          </a:xfrm>
          <a:prstGeom prst="rect">
            <a:avLst/>
          </a:prstGeom>
        </p:spPr>
      </p:pic>
      <p:pic>
        <p:nvPicPr>
          <p:cNvPr id="47" name="Picture 46" descr="Shape, circle&#10;&#10;Description automatically generated">
            <a:extLst>
              <a:ext uri="{FF2B5EF4-FFF2-40B4-BE49-F238E27FC236}">
                <a16:creationId xmlns:a16="http://schemas.microsoft.com/office/drawing/2014/main" id="{FB6A2E88-13CC-4A5E-90ED-E236CDB507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321" y="1770938"/>
            <a:ext cx="1268707" cy="1268707"/>
          </a:xfrm>
          <a:prstGeom prst="rect">
            <a:avLst/>
          </a:prstGeom>
        </p:spPr>
      </p:pic>
      <p:pic>
        <p:nvPicPr>
          <p:cNvPr id="48" name="Picture 47" descr="Shape, circle&#10;&#10;Description automatically generated">
            <a:extLst>
              <a:ext uri="{FF2B5EF4-FFF2-40B4-BE49-F238E27FC236}">
                <a16:creationId xmlns:a16="http://schemas.microsoft.com/office/drawing/2014/main" id="{40625B6E-8EF1-4F16-84A9-9DC97BCC7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8372" y="2297328"/>
            <a:ext cx="1268707" cy="1268707"/>
          </a:xfrm>
          <a:prstGeom prst="rect">
            <a:avLst/>
          </a:prstGeom>
        </p:spPr>
      </p:pic>
      <p:pic>
        <p:nvPicPr>
          <p:cNvPr id="50" name="Picture 49" descr="Shape, circle&#10;&#10;Description automatically generated">
            <a:extLst>
              <a:ext uri="{FF2B5EF4-FFF2-40B4-BE49-F238E27FC236}">
                <a16:creationId xmlns:a16="http://schemas.microsoft.com/office/drawing/2014/main" id="{AD62D741-82F4-4352-A76E-4C0B197705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8124" y="4217693"/>
            <a:ext cx="1268707" cy="1268707"/>
          </a:xfrm>
          <a:prstGeom prst="rect">
            <a:avLst/>
          </a:prstGeom>
        </p:spPr>
      </p:pic>
      <p:sp>
        <p:nvSpPr>
          <p:cNvPr id="56" name="TextBox 55">
            <a:extLst>
              <a:ext uri="{FF2B5EF4-FFF2-40B4-BE49-F238E27FC236}">
                <a16:creationId xmlns:a16="http://schemas.microsoft.com/office/drawing/2014/main" id="{E97378E9-4FB1-4A55-B360-53BD20FE000A}"/>
              </a:ext>
            </a:extLst>
          </p:cNvPr>
          <p:cNvSpPr txBox="1"/>
          <p:nvPr/>
        </p:nvSpPr>
        <p:spPr>
          <a:xfrm>
            <a:off x="8903965" y="2777792"/>
            <a:ext cx="973343" cy="307777"/>
          </a:xfrm>
          <a:prstGeom prst="rect">
            <a:avLst/>
          </a:prstGeom>
          <a:noFill/>
        </p:spPr>
        <p:txBody>
          <a:bodyPr wrap="none" rtlCol="0">
            <a:spAutoFit/>
          </a:bodyPr>
          <a:lstStyle/>
          <a:p>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Attention</a:t>
            </a:r>
          </a:p>
        </p:txBody>
      </p:sp>
      <p:sp>
        <p:nvSpPr>
          <p:cNvPr id="57" name="TextBox 56">
            <a:extLst>
              <a:ext uri="{FF2B5EF4-FFF2-40B4-BE49-F238E27FC236}">
                <a16:creationId xmlns:a16="http://schemas.microsoft.com/office/drawing/2014/main" id="{912E9325-629A-450D-957A-16ED38CB566E}"/>
              </a:ext>
            </a:extLst>
          </p:cNvPr>
          <p:cNvSpPr txBox="1"/>
          <p:nvPr/>
        </p:nvSpPr>
        <p:spPr>
          <a:xfrm>
            <a:off x="7224921" y="2137089"/>
            <a:ext cx="1061509" cy="523220"/>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Affect</a:t>
            </a:r>
            <a:b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Regulation</a:t>
            </a:r>
          </a:p>
        </p:txBody>
      </p:sp>
      <p:sp>
        <p:nvSpPr>
          <p:cNvPr id="58" name="TextBox 57">
            <a:extLst>
              <a:ext uri="{FF2B5EF4-FFF2-40B4-BE49-F238E27FC236}">
                <a16:creationId xmlns:a16="http://schemas.microsoft.com/office/drawing/2014/main" id="{764C193E-9495-442C-9338-F7E9A24FEAA6}"/>
              </a:ext>
            </a:extLst>
          </p:cNvPr>
          <p:cNvSpPr txBox="1"/>
          <p:nvPr/>
        </p:nvSpPr>
        <p:spPr>
          <a:xfrm>
            <a:off x="6064128" y="2801550"/>
            <a:ext cx="957313" cy="553998"/>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Controlling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and adjusting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our emotions</a:t>
            </a:r>
          </a:p>
        </p:txBody>
      </p:sp>
      <p:sp>
        <p:nvSpPr>
          <p:cNvPr id="59" name="TextBox 58">
            <a:extLst>
              <a:ext uri="{FF2B5EF4-FFF2-40B4-BE49-F238E27FC236}">
                <a16:creationId xmlns:a16="http://schemas.microsoft.com/office/drawing/2014/main" id="{2325AC9F-B64D-4B0C-826C-29037C5BAFCE}"/>
              </a:ext>
            </a:extLst>
          </p:cNvPr>
          <p:cNvSpPr txBox="1"/>
          <p:nvPr/>
        </p:nvSpPr>
        <p:spPr>
          <a:xfrm>
            <a:off x="6799232" y="4581695"/>
            <a:ext cx="1148071" cy="523220"/>
          </a:xfrm>
          <a:prstGeom prst="rect">
            <a:avLst/>
          </a:prstGeom>
          <a:noFill/>
        </p:spPr>
        <p:txBody>
          <a:bodyPr wrap="none" rtlCol="0">
            <a:spAutoFit/>
          </a:bodyPr>
          <a:lstStyle/>
          <a:p>
            <a:pPr algn="ctr"/>
            <a:r>
              <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Executive</a:t>
            </a:r>
          </a:p>
          <a:p>
            <a:pPr algn="ctr"/>
            <a:r>
              <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Functioning</a:t>
            </a:r>
          </a:p>
        </p:txBody>
      </p:sp>
      <p:sp>
        <p:nvSpPr>
          <p:cNvPr id="61" name="TextBox 60">
            <a:extLst>
              <a:ext uri="{FF2B5EF4-FFF2-40B4-BE49-F238E27FC236}">
                <a16:creationId xmlns:a16="http://schemas.microsoft.com/office/drawing/2014/main" id="{A1203630-38F0-4BE8-A1C7-A73B3A180674}"/>
              </a:ext>
            </a:extLst>
          </p:cNvPr>
          <p:cNvSpPr txBox="1"/>
          <p:nvPr/>
        </p:nvSpPr>
        <p:spPr>
          <a:xfrm>
            <a:off x="5576860" y="4033049"/>
            <a:ext cx="906017" cy="707886"/>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Problem</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solving,</a:t>
            </a:r>
          </a:p>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planning,</a:t>
            </a:r>
          </a:p>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organization</a:t>
            </a:r>
          </a:p>
        </p:txBody>
      </p:sp>
      <p:sp>
        <p:nvSpPr>
          <p:cNvPr id="62" name="TextBox 61">
            <a:extLst>
              <a:ext uri="{FF2B5EF4-FFF2-40B4-BE49-F238E27FC236}">
                <a16:creationId xmlns:a16="http://schemas.microsoft.com/office/drawing/2014/main" id="{D5DA59CB-B5AE-4D6F-885D-720A7189244F}"/>
              </a:ext>
            </a:extLst>
          </p:cNvPr>
          <p:cNvSpPr txBox="1"/>
          <p:nvPr/>
        </p:nvSpPr>
        <p:spPr>
          <a:xfrm>
            <a:off x="7787661" y="3511172"/>
            <a:ext cx="832279" cy="400110"/>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Controlling</a:t>
            </a:r>
          </a:p>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impulsivity</a:t>
            </a:r>
          </a:p>
        </p:txBody>
      </p:sp>
      <p:sp>
        <p:nvSpPr>
          <p:cNvPr id="63" name="TextBox 62">
            <a:extLst>
              <a:ext uri="{FF2B5EF4-FFF2-40B4-BE49-F238E27FC236}">
                <a16:creationId xmlns:a16="http://schemas.microsoft.com/office/drawing/2014/main" id="{756742B8-BA05-4FF7-83FE-0D798AFBAA65}"/>
              </a:ext>
            </a:extLst>
          </p:cNvPr>
          <p:cNvSpPr txBox="1"/>
          <p:nvPr/>
        </p:nvSpPr>
        <p:spPr>
          <a:xfrm>
            <a:off x="8190576" y="4955843"/>
            <a:ext cx="1157689" cy="707886"/>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Understanding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cause and effect,</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abstract</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concepts</a:t>
            </a:r>
          </a:p>
        </p:txBody>
      </p:sp>
    </p:spTree>
    <p:extLst>
      <p:ext uri="{BB962C8B-B14F-4D97-AF65-F5344CB8AC3E}">
        <p14:creationId xmlns:p14="http://schemas.microsoft.com/office/powerpoint/2010/main" val="39055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235366E7-D9BD-4E7F-98C0-3F53D4C4C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5071" y="1699969"/>
            <a:ext cx="3808016" cy="3733933"/>
          </a:xfrm>
          <a:prstGeom prst="rect">
            <a:avLst/>
          </a:prstGeom>
        </p:spPr>
      </p:pic>
      <p:sp>
        <p:nvSpPr>
          <p:cNvPr id="2" name="Title 1">
            <a:extLst>
              <a:ext uri="{FF2B5EF4-FFF2-40B4-BE49-F238E27FC236}">
                <a16:creationId xmlns:a16="http://schemas.microsoft.com/office/drawing/2014/main" id="{AF362724-2631-4BF5-AD8D-BF0563B961CE}"/>
              </a:ext>
            </a:extLst>
          </p:cNvPr>
          <p:cNvSpPr>
            <a:spLocks noGrp="1"/>
          </p:cNvSpPr>
          <p:nvPr>
            <p:ph type="title"/>
          </p:nvPr>
        </p:nvSpPr>
        <p:spPr>
          <a:xfrm>
            <a:off x="519418" y="289624"/>
            <a:ext cx="10515600" cy="1325563"/>
          </a:xfrm>
        </p:spPr>
        <p:txBody>
          <a:bodyPr/>
          <a:lstStyle/>
          <a:p>
            <a:r>
              <a:rPr lang="en-US">
                <a:latin typeface="Brandon Grotesque Bold" panose="020B0803020203060202" pitchFamily="34" charset="0"/>
              </a:rPr>
              <a:t>Thinking</a:t>
            </a:r>
          </a:p>
        </p:txBody>
      </p:sp>
      <p:sp>
        <p:nvSpPr>
          <p:cNvPr id="6" name="object 6">
            <a:extLst>
              <a:ext uri="{FF2B5EF4-FFF2-40B4-BE49-F238E27FC236}">
                <a16:creationId xmlns:a16="http://schemas.microsoft.com/office/drawing/2014/main" id="{3B35AB21-68D1-42C0-8291-D13C03E61A0C}"/>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C5C5218E-9458-4073-A058-B97370C1A81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15</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520EFE82-62FC-4BFA-A8F9-726838E868E0}"/>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4681DDB3-DF93-477A-BEB9-D319D73BA7A8}"/>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2" name="Picture 21" descr="Shape&#10;&#10;Description automatically generated">
            <a:extLst>
              <a:ext uri="{FF2B5EF4-FFF2-40B4-BE49-F238E27FC236}">
                <a16:creationId xmlns:a16="http://schemas.microsoft.com/office/drawing/2014/main" id="{48FC5CE9-2105-44DE-99B6-402989DE4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9270">
            <a:off x="4851795" y="2073895"/>
            <a:ext cx="1685791" cy="1097151"/>
          </a:xfrm>
          <a:prstGeom prst="rect">
            <a:avLst/>
          </a:prstGeom>
        </p:spPr>
      </p:pic>
      <p:pic>
        <p:nvPicPr>
          <p:cNvPr id="23" name="Picture 22" descr="Shape&#10;&#10;Description automatically generated">
            <a:extLst>
              <a:ext uri="{FF2B5EF4-FFF2-40B4-BE49-F238E27FC236}">
                <a16:creationId xmlns:a16="http://schemas.microsoft.com/office/drawing/2014/main" id="{CE5AD64E-87CB-45ED-8C4C-D14840C0A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5953">
            <a:off x="8618730" y="1740095"/>
            <a:ext cx="1621408" cy="1054285"/>
          </a:xfrm>
          <a:prstGeom prst="rect">
            <a:avLst/>
          </a:prstGeom>
        </p:spPr>
      </p:pic>
      <p:pic>
        <p:nvPicPr>
          <p:cNvPr id="24" name="Picture 23" descr="Shape&#10;&#10;Description automatically generated">
            <a:extLst>
              <a:ext uri="{FF2B5EF4-FFF2-40B4-BE49-F238E27FC236}">
                <a16:creationId xmlns:a16="http://schemas.microsoft.com/office/drawing/2014/main" id="{575BC29E-0EB4-463C-BC4E-98A214B20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41865">
            <a:off x="6505518" y="2556485"/>
            <a:ext cx="1621408" cy="1054285"/>
          </a:xfrm>
          <a:prstGeom prst="rect">
            <a:avLst/>
          </a:prstGeom>
        </p:spPr>
      </p:pic>
      <p:pic>
        <p:nvPicPr>
          <p:cNvPr id="25" name="Picture 24" descr="Shape&#10;&#10;Description automatically generated">
            <a:extLst>
              <a:ext uri="{FF2B5EF4-FFF2-40B4-BE49-F238E27FC236}">
                <a16:creationId xmlns:a16="http://schemas.microsoft.com/office/drawing/2014/main" id="{20D2BBC3-F96A-49D3-8EF7-42FA0FB799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87709">
            <a:off x="5976369" y="4581001"/>
            <a:ext cx="1506960" cy="1006524"/>
          </a:xfrm>
          <a:prstGeom prst="rect">
            <a:avLst/>
          </a:prstGeom>
        </p:spPr>
      </p:pic>
      <p:pic>
        <p:nvPicPr>
          <p:cNvPr id="26" name="Picture 25" descr="Shape&#10;&#10;Description automatically generated">
            <a:extLst>
              <a:ext uri="{FF2B5EF4-FFF2-40B4-BE49-F238E27FC236}">
                <a16:creationId xmlns:a16="http://schemas.microsoft.com/office/drawing/2014/main" id="{BB058504-E237-4B24-BA3A-C343D1335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153147">
            <a:off x="8328530" y="3627134"/>
            <a:ext cx="1506960" cy="1006524"/>
          </a:xfrm>
          <a:prstGeom prst="rect">
            <a:avLst/>
          </a:prstGeom>
        </p:spPr>
      </p:pic>
      <p:pic>
        <p:nvPicPr>
          <p:cNvPr id="19" name="Picture 18" descr="Shape, circle&#10;&#10;Description automatically generated">
            <a:extLst>
              <a:ext uri="{FF2B5EF4-FFF2-40B4-BE49-F238E27FC236}">
                <a16:creationId xmlns:a16="http://schemas.microsoft.com/office/drawing/2014/main" id="{3CDCE6F3-F272-4122-B678-154505FDB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402" y="1250184"/>
            <a:ext cx="1468355" cy="1468355"/>
          </a:xfrm>
          <a:prstGeom prst="rect">
            <a:avLst/>
          </a:prstGeom>
        </p:spPr>
      </p:pic>
      <p:pic>
        <p:nvPicPr>
          <p:cNvPr id="20" name="Picture 19" descr="Shape, circle&#10;&#10;Description automatically generated">
            <a:extLst>
              <a:ext uri="{FF2B5EF4-FFF2-40B4-BE49-F238E27FC236}">
                <a16:creationId xmlns:a16="http://schemas.microsoft.com/office/drawing/2014/main" id="{1519F5FA-09BA-4BFD-9739-FD9D5FC7AE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0151" y="3862536"/>
            <a:ext cx="1468355" cy="1468355"/>
          </a:xfrm>
          <a:prstGeom prst="rect">
            <a:avLst/>
          </a:prstGeom>
        </p:spPr>
      </p:pic>
      <p:pic>
        <p:nvPicPr>
          <p:cNvPr id="21" name="Picture 20" descr="Shape, circle&#10;&#10;Description automatically generated">
            <a:extLst>
              <a:ext uri="{FF2B5EF4-FFF2-40B4-BE49-F238E27FC236}">
                <a16:creationId xmlns:a16="http://schemas.microsoft.com/office/drawing/2014/main" id="{41E55D26-1E7F-4A0A-A4E3-0D76A9E75C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0219" y="3150969"/>
            <a:ext cx="1468355" cy="1468355"/>
          </a:xfrm>
          <a:prstGeom prst="rect">
            <a:avLst/>
          </a:prstGeom>
        </p:spPr>
      </p:pic>
      <p:sp>
        <p:nvSpPr>
          <p:cNvPr id="27" name="TextBox 26">
            <a:extLst>
              <a:ext uri="{FF2B5EF4-FFF2-40B4-BE49-F238E27FC236}">
                <a16:creationId xmlns:a16="http://schemas.microsoft.com/office/drawing/2014/main" id="{FE72D4C2-1DCF-49F5-AEFC-ABFD1221D286}"/>
              </a:ext>
            </a:extLst>
          </p:cNvPr>
          <p:cNvSpPr txBox="1"/>
          <p:nvPr/>
        </p:nvSpPr>
        <p:spPr>
          <a:xfrm>
            <a:off x="7422705" y="4443285"/>
            <a:ext cx="976549" cy="307777"/>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Cognition</a:t>
            </a:r>
          </a:p>
        </p:txBody>
      </p:sp>
      <p:sp>
        <p:nvSpPr>
          <p:cNvPr id="28" name="TextBox 27">
            <a:extLst>
              <a:ext uri="{FF2B5EF4-FFF2-40B4-BE49-F238E27FC236}">
                <a16:creationId xmlns:a16="http://schemas.microsoft.com/office/drawing/2014/main" id="{0005B84A-D06D-480E-A110-5B2422C17456}"/>
              </a:ext>
            </a:extLst>
          </p:cNvPr>
          <p:cNvSpPr txBox="1"/>
          <p:nvPr/>
        </p:nvSpPr>
        <p:spPr>
          <a:xfrm>
            <a:off x="8867503" y="3597569"/>
            <a:ext cx="780983" cy="707886"/>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Thinking,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reasoning,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solving </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problems</a:t>
            </a:r>
          </a:p>
        </p:txBody>
      </p:sp>
      <p:sp>
        <p:nvSpPr>
          <p:cNvPr id="29" name="TextBox 28">
            <a:extLst>
              <a:ext uri="{FF2B5EF4-FFF2-40B4-BE49-F238E27FC236}">
                <a16:creationId xmlns:a16="http://schemas.microsoft.com/office/drawing/2014/main" id="{AD19FD22-A78D-492C-84A8-8462D196F3FF}"/>
              </a:ext>
            </a:extLst>
          </p:cNvPr>
          <p:cNvSpPr txBox="1"/>
          <p:nvPr/>
        </p:nvSpPr>
        <p:spPr>
          <a:xfrm>
            <a:off x="5994193" y="5044142"/>
            <a:ext cx="1080744" cy="415498"/>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Understanding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complex ideas</a:t>
            </a:r>
          </a:p>
        </p:txBody>
      </p:sp>
      <p:sp>
        <p:nvSpPr>
          <p:cNvPr id="30" name="TextBox 29">
            <a:extLst>
              <a:ext uri="{FF2B5EF4-FFF2-40B4-BE49-F238E27FC236}">
                <a16:creationId xmlns:a16="http://schemas.microsoft.com/office/drawing/2014/main" id="{5E6C9F7E-167F-4475-A7FA-6C6D5586B1B8}"/>
              </a:ext>
            </a:extLst>
          </p:cNvPr>
          <p:cNvSpPr txBox="1"/>
          <p:nvPr/>
        </p:nvSpPr>
        <p:spPr>
          <a:xfrm>
            <a:off x="5050886" y="2022120"/>
            <a:ext cx="1130438" cy="707886"/>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Understanding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language and/or</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expressing</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yourself</a:t>
            </a:r>
          </a:p>
        </p:txBody>
      </p:sp>
      <p:sp>
        <p:nvSpPr>
          <p:cNvPr id="31" name="TextBox 30">
            <a:extLst>
              <a:ext uri="{FF2B5EF4-FFF2-40B4-BE49-F238E27FC236}">
                <a16:creationId xmlns:a16="http://schemas.microsoft.com/office/drawing/2014/main" id="{13BD7A28-9A70-4A4E-BC6C-6BD3804FFD4B}"/>
              </a:ext>
            </a:extLst>
          </p:cNvPr>
          <p:cNvSpPr txBox="1"/>
          <p:nvPr/>
        </p:nvSpPr>
        <p:spPr>
          <a:xfrm>
            <a:off x="6660772" y="2901239"/>
            <a:ext cx="875561" cy="769441"/>
          </a:xfrm>
          <a:prstGeom prst="rect">
            <a:avLst/>
          </a:prstGeom>
          <a:noFill/>
        </p:spPr>
        <p:txBody>
          <a:bodyPr wrap="none" rtlCol="0">
            <a:spAutoFit/>
          </a:bodyPr>
          <a:lstStyle/>
          <a:p>
            <a:pPr algn="ct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Long-term</a:t>
            </a:r>
            <a:b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and/or</a:t>
            </a:r>
            <a:b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short-term</a:t>
            </a:r>
            <a:b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memory</a:t>
            </a:r>
          </a:p>
        </p:txBody>
      </p:sp>
      <p:sp>
        <p:nvSpPr>
          <p:cNvPr id="32" name="TextBox 31">
            <a:extLst>
              <a:ext uri="{FF2B5EF4-FFF2-40B4-BE49-F238E27FC236}">
                <a16:creationId xmlns:a16="http://schemas.microsoft.com/office/drawing/2014/main" id="{627E4A70-4445-44FE-A710-817B22087435}"/>
              </a:ext>
            </a:extLst>
          </p:cNvPr>
          <p:cNvSpPr txBox="1"/>
          <p:nvPr/>
        </p:nvSpPr>
        <p:spPr>
          <a:xfrm>
            <a:off x="7610921" y="1831398"/>
            <a:ext cx="870752" cy="307777"/>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Memory</a:t>
            </a:r>
          </a:p>
        </p:txBody>
      </p:sp>
      <p:sp>
        <p:nvSpPr>
          <p:cNvPr id="33" name="TextBox 32">
            <a:extLst>
              <a:ext uri="{FF2B5EF4-FFF2-40B4-BE49-F238E27FC236}">
                <a16:creationId xmlns:a16="http://schemas.microsoft.com/office/drawing/2014/main" id="{35100DE5-F706-45B3-90D6-98E45DD3CD43}"/>
              </a:ext>
            </a:extLst>
          </p:cNvPr>
          <p:cNvSpPr txBox="1"/>
          <p:nvPr/>
        </p:nvSpPr>
        <p:spPr>
          <a:xfrm>
            <a:off x="5098083" y="3740672"/>
            <a:ext cx="958917" cy="307777"/>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Language</a:t>
            </a:r>
          </a:p>
        </p:txBody>
      </p:sp>
      <p:sp>
        <p:nvSpPr>
          <p:cNvPr id="35" name="TextBox 34">
            <a:extLst>
              <a:ext uri="{FF2B5EF4-FFF2-40B4-BE49-F238E27FC236}">
                <a16:creationId xmlns:a16="http://schemas.microsoft.com/office/drawing/2014/main" id="{58A26DD4-3C46-40A1-810D-35376D31D178}"/>
              </a:ext>
            </a:extLst>
          </p:cNvPr>
          <p:cNvSpPr txBox="1"/>
          <p:nvPr/>
        </p:nvSpPr>
        <p:spPr>
          <a:xfrm>
            <a:off x="9182645" y="2067393"/>
            <a:ext cx="936475" cy="769441"/>
          </a:xfrm>
          <a:prstGeom prst="rect">
            <a:avLst/>
          </a:prstGeom>
          <a:noFill/>
        </p:spPr>
        <p:txBody>
          <a:bodyPr wrap="none" rtlCol="0">
            <a:spAutoFit/>
          </a:bodyPr>
          <a:lstStyle/>
          <a:p>
            <a:pPr algn="ct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Accessing</a:t>
            </a:r>
            <a:b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information</a:t>
            </a:r>
            <a:b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when</a:t>
            </a:r>
            <a:b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needed</a:t>
            </a:r>
          </a:p>
        </p:txBody>
      </p:sp>
    </p:spTree>
    <p:extLst>
      <p:ext uri="{BB962C8B-B14F-4D97-AF65-F5344CB8AC3E}">
        <p14:creationId xmlns:p14="http://schemas.microsoft.com/office/powerpoint/2010/main" val="12477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06040E79-3EBB-4516-984A-A70287843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5" y="2185173"/>
            <a:ext cx="3278490" cy="3058591"/>
          </a:xfrm>
          <a:prstGeom prst="rect">
            <a:avLst/>
          </a:prstGeom>
        </p:spPr>
      </p:pic>
      <p:sp>
        <p:nvSpPr>
          <p:cNvPr id="2" name="Title 1">
            <a:extLst>
              <a:ext uri="{FF2B5EF4-FFF2-40B4-BE49-F238E27FC236}">
                <a16:creationId xmlns:a16="http://schemas.microsoft.com/office/drawing/2014/main" id="{E979395A-C4C7-450E-808D-FC077373E0B4}"/>
              </a:ext>
            </a:extLst>
          </p:cNvPr>
          <p:cNvSpPr>
            <a:spLocks noGrp="1"/>
          </p:cNvSpPr>
          <p:nvPr>
            <p:ph type="title"/>
          </p:nvPr>
        </p:nvSpPr>
        <p:spPr>
          <a:xfrm>
            <a:off x="485862" y="293614"/>
            <a:ext cx="10515600" cy="1325563"/>
          </a:xfrm>
        </p:spPr>
        <p:txBody>
          <a:bodyPr/>
          <a:lstStyle/>
          <a:p>
            <a:r>
              <a:rPr lang="en-US">
                <a:latin typeface="Brandon Grotesque Bold" panose="020B0803020203060202" pitchFamily="34" charset="0"/>
              </a:rPr>
              <a:t>Daily Life</a:t>
            </a:r>
          </a:p>
        </p:txBody>
      </p:sp>
      <p:sp>
        <p:nvSpPr>
          <p:cNvPr id="6" name="object 6">
            <a:extLst>
              <a:ext uri="{FF2B5EF4-FFF2-40B4-BE49-F238E27FC236}">
                <a16:creationId xmlns:a16="http://schemas.microsoft.com/office/drawing/2014/main" id="{3928949E-B61E-466B-92BC-EC06C5F79A31}"/>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6F792241-7F6D-418B-976E-DDD2A2D74D1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16</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55301480-3671-4FEB-A697-ABAD18C2AD42}"/>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EB46358E-6FCC-4FB1-839F-32F00D2735F7}"/>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0" name="Picture 19" descr="Shape&#10;&#10;Description automatically generated">
            <a:extLst>
              <a:ext uri="{FF2B5EF4-FFF2-40B4-BE49-F238E27FC236}">
                <a16:creationId xmlns:a16="http://schemas.microsoft.com/office/drawing/2014/main" id="{375B51A3-5167-4085-B8E6-25973A23B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953">
            <a:off x="8452092" y="3514030"/>
            <a:ext cx="1619252" cy="1052883"/>
          </a:xfrm>
          <a:prstGeom prst="rect">
            <a:avLst/>
          </a:prstGeom>
        </p:spPr>
      </p:pic>
      <p:pic>
        <p:nvPicPr>
          <p:cNvPr id="21" name="Picture 20" descr="Shape&#10;&#10;Description automatically generated">
            <a:extLst>
              <a:ext uri="{FF2B5EF4-FFF2-40B4-BE49-F238E27FC236}">
                <a16:creationId xmlns:a16="http://schemas.microsoft.com/office/drawing/2014/main" id="{5FDCD8B5-FE10-41D2-9C7E-135CA15BB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30801">
            <a:off x="8016838" y="2292006"/>
            <a:ext cx="1400950" cy="910937"/>
          </a:xfrm>
          <a:prstGeom prst="rect">
            <a:avLst/>
          </a:prstGeom>
        </p:spPr>
      </p:pic>
      <p:pic>
        <p:nvPicPr>
          <p:cNvPr id="22" name="Picture 21" descr="Shape&#10;&#10;Description automatically generated">
            <a:extLst>
              <a:ext uri="{FF2B5EF4-FFF2-40B4-BE49-F238E27FC236}">
                <a16:creationId xmlns:a16="http://schemas.microsoft.com/office/drawing/2014/main" id="{CBF7C787-A00B-4218-BBAA-5E39BA34A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29025">
            <a:off x="7471579" y="4458489"/>
            <a:ext cx="1400950" cy="910937"/>
          </a:xfrm>
          <a:prstGeom prst="rect">
            <a:avLst/>
          </a:prstGeom>
        </p:spPr>
      </p:pic>
      <p:pic>
        <p:nvPicPr>
          <p:cNvPr id="23" name="Picture 22" descr="Shape&#10;&#10;Description automatically generated">
            <a:extLst>
              <a:ext uri="{FF2B5EF4-FFF2-40B4-BE49-F238E27FC236}">
                <a16:creationId xmlns:a16="http://schemas.microsoft.com/office/drawing/2014/main" id="{7913887C-6FCC-4EC0-A946-4686D8A2B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97212" y="3714469"/>
            <a:ext cx="1400950" cy="910937"/>
          </a:xfrm>
          <a:prstGeom prst="rect">
            <a:avLst/>
          </a:prstGeom>
        </p:spPr>
      </p:pic>
      <p:pic>
        <p:nvPicPr>
          <p:cNvPr id="24" name="Picture 23" descr="Shape&#10;&#10;Description automatically generated">
            <a:extLst>
              <a:ext uri="{FF2B5EF4-FFF2-40B4-BE49-F238E27FC236}">
                <a16:creationId xmlns:a16="http://schemas.microsoft.com/office/drawing/2014/main" id="{F9935B63-5F85-4A93-B584-BEB4DABA7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098" y="2152240"/>
            <a:ext cx="1400951" cy="911771"/>
          </a:xfrm>
          <a:prstGeom prst="rect">
            <a:avLst/>
          </a:prstGeom>
        </p:spPr>
      </p:pic>
      <p:pic>
        <p:nvPicPr>
          <p:cNvPr id="18" name="Picture 17" descr="Shape, circle&#10;&#10;Description automatically generated">
            <a:extLst>
              <a:ext uri="{FF2B5EF4-FFF2-40B4-BE49-F238E27FC236}">
                <a16:creationId xmlns:a16="http://schemas.microsoft.com/office/drawing/2014/main" id="{D85969C6-F3A0-445A-979C-7B0BFC4B3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5386" y="1538612"/>
            <a:ext cx="1268707" cy="1268707"/>
          </a:xfrm>
          <a:prstGeom prst="rect">
            <a:avLst/>
          </a:prstGeom>
        </p:spPr>
      </p:pic>
      <p:pic>
        <p:nvPicPr>
          <p:cNvPr id="19" name="Picture 18" descr="Shape, circle&#10;&#10;Description automatically generated">
            <a:extLst>
              <a:ext uri="{FF2B5EF4-FFF2-40B4-BE49-F238E27FC236}">
                <a16:creationId xmlns:a16="http://schemas.microsoft.com/office/drawing/2014/main" id="{BB5A1D22-4C51-403C-9CEC-64033F2964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2030" y="3113111"/>
            <a:ext cx="1338778" cy="1338778"/>
          </a:xfrm>
          <a:prstGeom prst="rect">
            <a:avLst/>
          </a:prstGeom>
        </p:spPr>
      </p:pic>
      <p:sp>
        <p:nvSpPr>
          <p:cNvPr id="25" name="TextBox 24">
            <a:extLst>
              <a:ext uri="{FF2B5EF4-FFF2-40B4-BE49-F238E27FC236}">
                <a16:creationId xmlns:a16="http://schemas.microsoft.com/office/drawing/2014/main" id="{4871D199-6FAB-4168-99D5-A8B700AAD5CC}"/>
              </a:ext>
            </a:extLst>
          </p:cNvPr>
          <p:cNvSpPr txBox="1"/>
          <p:nvPr/>
        </p:nvSpPr>
        <p:spPr>
          <a:xfrm>
            <a:off x="6758688" y="2319114"/>
            <a:ext cx="1016624" cy="553998"/>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Reading, </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math, abstract</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concepts</a:t>
            </a:r>
          </a:p>
        </p:txBody>
      </p:sp>
      <p:sp>
        <p:nvSpPr>
          <p:cNvPr id="26" name="TextBox 25">
            <a:extLst>
              <a:ext uri="{FF2B5EF4-FFF2-40B4-BE49-F238E27FC236}">
                <a16:creationId xmlns:a16="http://schemas.microsoft.com/office/drawing/2014/main" id="{6A6A850A-4847-40DA-A115-E74D55C8E23D}"/>
              </a:ext>
            </a:extLst>
          </p:cNvPr>
          <p:cNvSpPr txBox="1"/>
          <p:nvPr/>
        </p:nvSpPr>
        <p:spPr>
          <a:xfrm>
            <a:off x="5290400" y="1911375"/>
            <a:ext cx="1258678" cy="523220"/>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Academic</a:t>
            </a:r>
            <a:b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Achievement</a:t>
            </a:r>
          </a:p>
        </p:txBody>
      </p:sp>
      <p:sp>
        <p:nvSpPr>
          <p:cNvPr id="27" name="TextBox 26">
            <a:extLst>
              <a:ext uri="{FF2B5EF4-FFF2-40B4-BE49-F238E27FC236}">
                <a16:creationId xmlns:a16="http://schemas.microsoft.com/office/drawing/2014/main" id="{3C95A733-117C-4C93-9064-742A495A7831}"/>
              </a:ext>
            </a:extLst>
          </p:cNvPr>
          <p:cNvSpPr txBox="1"/>
          <p:nvPr/>
        </p:nvSpPr>
        <p:spPr>
          <a:xfrm>
            <a:off x="8971527" y="3945643"/>
            <a:ext cx="1061508" cy="553998"/>
          </a:xfrm>
          <a:prstGeom prst="rect">
            <a:avLst/>
          </a:prstGeom>
          <a:noFill/>
        </p:spPr>
        <p:txBody>
          <a:bodyPr wrap="none" rtlCol="0">
            <a:spAutoFit/>
          </a:bodyPr>
          <a:lstStyle/>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Taking another</a:t>
            </a:r>
            <a:b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person’s</a:t>
            </a:r>
            <a:b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perspective</a:t>
            </a:r>
          </a:p>
        </p:txBody>
      </p:sp>
      <p:sp>
        <p:nvSpPr>
          <p:cNvPr id="28" name="TextBox 27">
            <a:extLst>
              <a:ext uri="{FF2B5EF4-FFF2-40B4-BE49-F238E27FC236}">
                <a16:creationId xmlns:a16="http://schemas.microsoft.com/office/drawing/2014/main" id="{F21FDA2B-66A0-4035-928B-40399DB70E68}"/>
              </a:ext>
            </a:extLst>
          </p:cNvPr>
          <p:cNvSpPr txBox="1"/>
          <p:nvPr/>
        </p:nvSpPr>
        <p:spPr>
          <a:xfrm>
            <a:off x="7497497" y="3310980"/>
            <a:ext cx="1192955" cy="938719"/>
          </a:xfrm>
          <a:prstGeom prst="rect">
            <a:avLst/>
          </a:prstGeom>
          <a:noFill/>
        </p:spPr>
        <p:txBody>
          <a:bodyPr wrap="none" rtlCol="0">
            <a:spAutoFit/>
          </a:bodyPr>
          <a:lstStyle/>
          <a:p>
            <a:pPr algn="ctr"/>
            <a: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Adaptive</a:t>
            </a:r>
            <a:b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Behaviour</a:t>
            </a:r>
            <a: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b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Social Skills,</a:t>
            </a:r>
            <a:b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And Social</a:t>
            </a:r>
            <a:b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Communication</a:t>
            </a:r>
          </a:p>
        </p:txBody>
      </p:sp>
      <p:sp>
        <p:nvSpPr>
          <p:cNvPr id="30" name="TextBox 29">
            <a:extLst>
              <a:ext uri="{FF2B5EF4-FFF2-40B4-BE49-F238E27FC236}">
                <a16:creationId xmlns:a16="http://schemas.microsoft.com/office/drawing/2014/main" id="{9F50AD8D-08AD-4DDE-A690-E36ADEE6F494}"/>
              </a:ext>
            </a:extLst>
          </p:cNvPr>
          <p:cNvSpPr txBox="1"/>
          <p:nvPr/>
        </p:nvSpPr>
        <p:spPr>
          <a:xfrm>
            <a:off x="8488635" y="2318021"/>
            <a:ext cx="859531" cy="553998"/>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Personal</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boundaries,</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social cues</a:t>
            </a:r>
          </a:p>
        </p:txBody>
      </p:sp>
      <p:sp>
        <p:nvSpPr>
          <p:cNvPr id="31" name="TextBox 30">
            <a:extLst>
              <a:ext uri="{FF2B5EF4-FFF2-40B4-BE49-F238E27FC236}">
                <a16:creationId xmlns:a16="http://schemas.microsoft.com/office/drawing/2014/main" id="{5440FEEA-C70D-483B-9545-A36692F4137D}"/>
              </a:ext>
            </a:extLst>
          </p:cNvPr>
          <p:cNvSpPr txBox="1"/>
          <p:nvPr/>
        </p:nvSpPr>
        <p:spPr>
          <a:xfrm>
            <a:off x="6383822" y="4036256"/>
            <a:ext cx="699230" cy="246221"/>
          </a:xfrm>
          <a:prstGeom prst="rect">
            <a:avLst/>
          </a:prstGeom>
          <a:noFill/>
        </p:spPr>
        <p:txBody>
          <a:bodyPr wrap="none" rtlCol="0">
            <a:spAutoFit/>
          </a:bodyPr>
          <a:lstStyle/>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Maturity</a:t>
            </a:r>
          </a:p>
        </p:txBody>
      </p:sp>
      <p:sp>
        <p:nvSpPr>
          <p:cNvPr id="32" name="TextBox 31">
            <a:extLst>
              <a:ext uri="{FF2B5EF4-FFF2-40B4-BE49-F238E27FC236}">
                <a16:creationId xmlns:a16="http://schemas.microsoft.com/office/drawing/2014/main" id="{E6B4E429-066A-4012-B2C6-711EC5E33489}"/>
              </a:ext>
            </a:extLst>
          </p:cNvPr>
          <p:cNvSpPr txBox="1"/>
          <p:nvPr/>
        </p:nvSpPr>
        <p:spPr>
          <a:xfrm>
            <a:off x="7783214" y="5018677"/>
            <a:ext cx="667170"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Hygiene</a:t>
            </a:r>
          </a:p>
        </p:txBody>
      </p:sp>
    </p:spTree>
    <p:extLst>
      <p:ext uri="{BB962C8B-B14F-4D97-AF65-F5344CB8AC3E}">
        <p14:creationId xmlns:p14="http://schemas.microsoft.com/office/powerpoint/2010/main" val="149819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vector graphics&#10;&#10;Description automatically generated">
            <a:extLst>
              <a:ext uri="{FF2B5EF4-FFF2-40B4-BE49-F238E27FC236}">
                <a16:creationId xmlns:a16="http://schemas.microsoft.com/office/drawing/2014/main" id="{2A791550-D9FD-4520-B8C7-2C7E1FDEA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10" y="1601077"/>
            <a:ext cx="4433582" cy="4433582"/>
          </a:xfrm>
          <a:prstGeom prst="rect">
            <a:avLst/>
          </a:prstGeom>
        </p:spPr>
      </p:pic>
      <p:sp>
        <p:nvSpPr>
          <p:cNvPr id="2" name="Title 1">
            <a:extLst>
              <a:ext uri="{FF2B5EF4-FFF2-40B4-BE49-F238E27FC236}">
                <a16:creationId xmlns:a16="http://schemas.microsoft.com/office/drawing/2014/main" id="{CDC00209-60DE-48A7-8CA7-70191E91C809}"/>
              </a:ext>
            </a:extLst>
          </p:cNvPr>
          <p:cNvSpPr>
            <a:spLocks noGrp="1"/>
          </p:cNvSpPr>
          <p:nvPr>
            <p:ph type="title"/>
          </p:nvPr>
        </p:nvSpPr>
        <p:spPr>
          <a:xfrm>
            <a:off x="485862" y="275514"/>
            <a:ext cx="10515600" cy="1325563"/>
          </a:xfrm>
        </p:spPr>
        <p:txBody>
          <a:bodyPr/>
          <a:lstStyle/>
          <a:p>
            <a:r>
              <a:rPr lang="en-US">
                <a:latin typeface="Brandon Grotesque Bold" panose="020B0803020203060202" pitchFamily="34" charset="0"/>
              </a:rPr>
              <a:t>Physical</a:t>
            </a:r>
          </a:p>
        </p:txBody>
      </p:sp>
      <p:sp>
        <p:nvSpPr>
          <p:cNvPr id="6" name="object 6">
            <a:extLst>
              <a:ext uri="{FF2B5EF4-FFF2-40B4-BE49-F238E27FC236}">
                <a16:creationId xmlns:a16="http://schemas.microsoft.com/office/drawing/2014/main" id="{B18C5C79-BD7A-4268-9728-12D302867E9F}"/>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E14DA873-0EAF-43B5-A9E8-DF2EA19808D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17</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48D7B5C7-E118-423B-83C8-E72E7643C3A1}"/>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8BA8F462-D95B-4C2B-808F-0ACDEA8440A6}"/>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1" name="Picture 20" descr="Shape&#10;&#10;Description automatically generated">
            <a:extLst>
              <a:ext uri="{FF2B5EF4-FFF2-40B4-BE49-F238E27FC236}">
                <a16:creationId xmlns:a16="http://schemas.microsoft.com/office/drawing/2014/main" id="{31EDF9C0-D31C-4508-AA26-301C32894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878250" y="3429000"/>
            <a:ext cx="1462166" cy="950741"/>
          </a:xfrm>
          <a:prstGeom prst="rect">
            <a:avLst/>
          </a:prstGeom>
        </p:spPr>
      </p:pic>
      <p:pic>
        <p:nvPicPr>
          <p:cNvPr id="19" name="Picture 18" descr="Shape, circle&#10;&#10;Description automatically generated">
            <a:extLst>
              <a:ext uri="{FF2B5EF4-FFF2-40B4-BE49-F238E27FC236}">
                <a16:creationId xmlns:a16="http://schemas.microsoft.com/office/drawing/2014/main" id="{8BD50204-3A53-4D6B-A911-646467F59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772" y="2213070"/>
            <a:ext cx="1268707" cy="1268707"/>
          </a:xfrm>
          <a:prstGeom prst="rect">
            <a:avLst/>
          </a:prstGeom>
        </p:spPr>
      </p:pic>
      <p:pic>
        <p:nvPicPr>
          <p:cNvPr id="20" name="Picture 19" descr="Shape, circle&#10;&#10;Description automatically generated">
            <a:extLst>
              <a:ext uri="{FF2B5EF4-FFF2-40B4-BE49-F238E27FC236}">
                <a16:creationId xmlns:a16="http://schemas.microsoft.com/office/drawing/2014/main" id="{919B6DD8-0711-4BC7-9A6E-67851AEECC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919" y="2847423"/>
            <a:ext cx="1268707" cy="1268707"/>
          </a:xfrm>
          <a:prstGeom prst="rect">
            <a:avLst/>
          </a:prstGeom>
        </p:spPr>
      </p:pic>
      <p:sp>
        <p:nvSpPr>
          <p:cNvPr id="22" name="TextBox 21">
            <a:extLst>
              <a:ext uri="{FF2B5EF4-FFF2-40B4-BE49-F238E27FC236}">
                <a16:creationId xmlns:a16="http://schemas.microsoft.com/office/drawing/2014/main" id="{CA559F7C-4CED-4231-8555-66FF6A45B9C6}"/>
              </a:ext>
            </a:extLst>
          </p:cNvPr>
          <p:cNvSpPr txBox="1"/>
          <p:nvPr/>
        </p:nvSpPr>
        <p:spPr>
          <a:xfrm>
            <a:off x="6818707" y="3728164"/>
            <a:ext cx="1058302" cy="400110"/>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Brain structure</a:t>
            </a:r>
            <a:b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and function</a:t>
            </a:r>
          </a:p>
        </p:txBody>
      </p:sp>
      <p:sp>
        <p:nvSpPr>
          <p:cNvPr id="23" name="TextBox 22">
            <a:extLst>
              <a:ext uri="{FF2B5EF4-FFF2-40B4-BE49-F238E27FC236}">
                <a16:creationId xmlns:a16="http://schemas.microsoft.com/office/drawing/2014/main" id="{D7AF4DE4-1E5A-48A9-86F8-D3600261F2F5}"/>
              </a:ext>
            </a:extLst>
          </p:cNvPr>
          <p:cNvSpPr txBox="1"/>
          <p:nvPr/>
        </p:nvSpPr>
        <p:spPr>
          <a:xfrm>
            <a:off x="6174210" y="2614992"/>
            <a:ext cx="704039" cy="523220"/>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Motor</a:t>
            </a:r>
            <a:b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Skills</a:t>
            </a:r>
          </a:p>
        </p:txBody>
      </p:sp>
      <p:sp>
        <p:nvSpPr>
          <p:cNvPr id="24" name="TextBox 23">
            <a:extLst>
              <a:ext uri="{FF2B5EF4-FFF2-40B4-BE49-F238E27FC236}">
                <a16:creationId xmlns:a16="http://schemas.microsoft.com/office/drawing/2014/main" id="{6AFD9127-9B6D-41D9-B269-C8E907E074DC}"/>
              </a:ext>
            </a:extLst>
          </p:cNvPr>
          <p:cNvSpPr txBox="1"/>
          <p:nvPr/>
        </p:nvSpPr>
        <p:spPr>
          <a:xfrm>
            <a:off x="7999522" y="3266332"/>
            <a:ext cx="1273104" cy="430887"/>
          </a:xfrm>
          <a:prstGeom prst="rect">
            <a:avLst/>
          </a:prstGeom>
          <a:noFill/>
        </p:spPr>
        <p:txBody>
          <a:bodyPr wrap="none" rtlCol="0">
            <a:spAutoFit/>
          </a:bodyPr>
          <a:lstStyle/>
          <a:p>
            <a:pPr algn="ct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Neuroanatomy/</a:t>
            </a:r>
            <a:b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en-US" sz="1100">
                <a:solidFill>
                  <a:schemeClr val="bg1"/>
                </a:solidFill>
                <a:latin typeface="Lato Black" panose="020F0502020204030203" pitchFamily="34" charset="0"/>
                <a:ea typeface="Lato Black" panose="020F0502020204030203" pitchFamily="34" charset="0"/>
                <a:cs typeface="Lato Black" panose="020F0502020204030203" pitchFamily="34" charset="0"/>
              </a:rPr>
              <a:t>Neurophysiology</a:t>
            </a:r>
          </a:p>
        </p:txBody>
      </p:sp>
    </p:spTree>
    <p:extLst>
      <p:ext uri="{BB962C8B-B14F-4D97-AF65-F5344CB8AC3E}">
        <p14:creationId xmlns:p14="http://schemas.microsoft.com/office/powerpoint/2010/main" val="8271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2739-E37D-4CCA-82B8-3C31CA36420E}"/>
              </a:ext>
            </a:extLst>
          </p:cNvPr>
          <p:cNvSpPr>
            <a:spLocks noGrp="1"/>
          </p:cNvSpPr>
          <p:nvPr>
            <p:ph type="title"/>
          </p:nvPr>
        </p:nvSpPr>
        <p:spPr>
          <a:xfrm>
            <a:off x="522302" y="292796"/>
            <a:ext cx="10515600" cy="1325563"/>
          </a:xfrm>
        </p:spPr>
        <p:txBody>
          <a:bodyPr/>
          <a:lstStyle/>
          <a:p>
            <a:r>
              <a:rPr lang="en-US">
                <a:latin typeface="Brandon Grotesque Bold" panose="020B0803020203060202" pitchFamily="34" charset="0"/>
              </a:rPr>
              <a:t>There may also be Sensory issues</a:t>
            </a:r>
          </a:p>
        </p:txBody>
      </p:sp>
      <p:sp>
        <p:nvSpPr>
          <p:cNvPr id="3" name="Content Placeholder 2">
            <a:extLst>
              <a:ext uri="{FF2B5EF4-FFF2-40B4-BE49-F238E27FC236}">
                <a16:creationId xmlns:a16="http://schemas.microsoft.com/office/drawing/2014/main" id="{ACF87833-EE84-4A94-AD83-F7F50CB95DFF}"/>
              </a:ext>
            </a:extLst>
          </p:cNvPr>
          <p:cNvSpPr>
            <a:spLocks noGrp="1"/>
          </p:cNvSpPr>
          <p:nvPr>
            <p:ph idx="1"/>
          </p:nvPr>
        </p:nvSpPr>
        <p:spPr>
          <a:xfrm>
            <a:off x="533027" y="2457973"/>
            <a:ext cx="7995399" cy="3962269"/>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We process information through senses such as sight, hearing, touch, smell and taste, and also through balance, movement, and what our internal organs feel</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This processed information helps us to either respond or ignore sensory input (things coming at us during the day)</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Children and youth with FASD may have difficulty processing this information – they might feel “flooded” with sensory input – or actively seek more input</a:t>
            </a:r>
          </a:p>
        </p:txBody>
      </p:sp>
      <p:sp>
        <p:nvSpPr>
          <p:cNvPr id="13" name="object 6">
            <a:extLst>
              <a:ext uri="{FF2B5EF4-FFF2-40B4-BE49-F238E27FC236}">
                <a16:creationId xmlns:a16="http://schemas.microsoft.com/office/drawing/2014/main" id="{21ADD56B-83EB-4177-B577-26E27003FFFA}"/>
              </a:ext>
            </a:extLst>
          </p:cNvPr>
          <p:cNvSpPr/>
          <p:nvPr/>
        </p:nvSpPr>
        <p:spPr>
          <a:xfrm>
            <a:off x="10666953" y="5486400"/>
            <a:ext cx="1" cy="1371600"/>
          </a:xfrm>
          <a:prstGeom prst="line">
            <a:avLst/>
          </a:prstGeom>
          <a:ln>
            <a:solidFill>
              <a:srgbClr val="402978"/>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4" name="object 7">
            <a:extLst>
              <a:ext uri="{FF2B5EF4-FFF2-40B4-BE49-F238E27FC236}">
                <a16:creationId xmlns:a16="http://schemas.microsoft.com/office/drawing/2014/main" id="{8705B84B-ACE9-4DEA-A31E-8A5F48DCDD6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402978"/>
                </a:solidFill>
                <a:latin typeface="Lato Heavy" panose="020F0502020204030203" pitchFamily="34" charset="0"/>
                <a:ea typeface="Lato Heavy" panose="020F0502020204030203" pitchFamily="34" charset="0"/>
                <a:cs typeface="Lato Heavy" panose="020F0502020204030203" pitchFamily="34" charset="0"/>
              </a:rPr>
              <a:t>18</a:t>
            </a:r>
            <a:endParaRPr sz="900">
              <a:solidFill>
                <a:srgbClr val="40297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 name="Rectangle 12">
            <a:extLst>
              <a:ext uri="{FF2B5EF4-FFF2-40B4-BE49-F238E27FC236}">
                <a16:creationId xmlns:a16="http://schemas.microsoft.com/office/drawing/2014/main" id="{5061FC60-99AC-43FF-8AEB-47DD052A176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6" name="Rectangle 12">
            <a:extLst>
              <a:ext uri="{FF2B5EF4-FFF2-40B4-BE49-F238E27FC236}">
                <a16:creationId xmlns:a16="http://schemas.microsoft.com/office/drawing/2014/main" id="{5939F895-2B33-4897-8A37-818E70366978}"/>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7" name="object 7">
            <a:extLst>
              <a:ext uri="{FF2B5EF4-FFF2-40B4-BE49-F238E27FC236}">
                <a16:creationId xmlns:a16="http://schemas.microsoft.com/office/drawing/2014/main" id="{FDAE3694-7E7C-4929-A212-35BCE7AD2365}"/>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Tree>
    <p:extLst>
      <p:ext uri="{BB962C8B-B14F-4D97-AF65-F5344CB8AC3E}">
        <p14:creationId xmlns:p14="http://schemas.microsoft.com/office/powerpoint/2010/main" val="27952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6548-59E1-4E9F-B888-FDC231335602}"/>
              </a:ext>
            </a:extLst>
          </p:cNvPr>
          <p:cNvSpPr>
            <a:spLocks noGrp="1"/>
          </p:cNvSpPr>
          <p:nvPr>
            <p:ph type="title"/>
          </p:nvPr>
        </p:nvSpPr>
        <p:spPr>
          <a:xfrm>
            <a:off x="539080" y="295135"/>
            <a:ext cx="10515600" cy="1325563"/>
          </a:xfrm>
        </p:spPr>
        <p:txBody>
          <a:bodyPr/>
          <a:lstStyle/>
          <a:p>
            <a:r>
              <a:rPr lang="en-US" dirty="0">
                <a:latin typeface="Brandon Grotesque Bold" panose="020B0803020203060202" pitchFamily="34" charset="0"/>
              </a:rPr>
              <a:t>Activity </a:t>
            </a:r>
          </a:p>
        </p:txBody>
      </p:sp>
      <p:sp>
        <p:nvSpPr>
          <p:cNvPr id="3" name="Content Placeholder 2">
            <a:extLst>
              <a:ext uri="{FF2B5EF4-FFF2-40B4-BE49-F238E27FC236}">
                <a16:creationId xmlns:a16="http://schemas.microsoft.com/office/drawing/2014/main" id="{2E5388C6-EFC9-479C-A8B8-E0BCD03C85B5}"/>
              </a:ext>
            </a:extLst>
          </p:cNvPr>
          <p:cNvSpPr>
            <a:spLocks noGrp="1"/>
          </p:cNvSpPr>
          <p:nvPr>
            <p:ph idx="1"/>
          </p:nvPr>
        </p:nvSpPr>
        <p:spPr>
          <a:xfrm>
            <a:off x="539080" y="2050498"/>
            <a:ext cx="9151009" cy="4351338"/>
          </a:xfrm>
        </p:spPr>
        <p:txBody>
          <a:bodyPr>
            <a:no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We will look at 2 different scenarios on the next slide</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Choose 1</a:t>
            </a: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We are going to be “detectives” and try to figure out where certain “challenges” might come from</a:t>
            </a: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Use the chart provided as a guide  – what brain domain(s) might be contributing to some of these challenges? Does sensory play a role? Are current relationships and life events also affecting or bringing about certain challenges?</a:t>
            </a: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en-US" sz="2000" dirty="0">
                <a:latin typeface="Lato" panose="020F0502020204030203" pitchFamily="34" charset="0"/>
                <a:ea typeface="Lato" panose="020F0502020204030203" pitchFamily="34" charset="0"/>
                <a:cs typeface="Lato" panose="020F0502020204030203" pitchFamily="34" charset="0"/>
              </a:rPr>
              <a:t>Knowing the brain domain(s) affected / and other influencing factors – can help guide caregivers as they try appropriate accommodations (or strategies)</a:t>
            </a:r>
          </a:p>
        </p:txBody>
      </p:sp>
      <p:sp>
        <p:nvSpPr>
          <p:cNvPr id="6" name="object 6">
            <a:extLst>
              <a:ext uri="{FF2B5EF4-FFF2-40B4-BE49-F238E27FC236}">
                <a16:creationId xmlns:a16="http://schemas.microsoft.com/office/drawing/2014/main" id="{61514FF6-746F-49C8-912D-279A6D8BB8CC}"/>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2EDC4397-F1A3-467C-9404-0052A37D4CC7}"/>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19</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95B5AD0B-A870-48D1-AC8D-4086BF518D6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FB1B9B90-3C2E-48D6-B711-91199404F5D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7">
            <a:extLst>
              <a:ext uri="{FF2B5EF4-FFF2-40B4-BE49-F238E27FC236}">
                <a16:creationId xmlns:a16="http://schemas.microsoft.com/office/drawing/2014/main" id="{70DDA479-2198-40A5-B0FF-ECFE1FED8DAD}"/>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Tree>
    <p:extLst>
      <p:ext uri="{BB962C8B-B14F-4D97-AF65-F5344CB8AC3E}">
        <p14:creationId xmlns:p14="http://schemas.microsoft.com/office/powerpoint/2010/main" val="216089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4C932147-31E2-4364-AF76-097D62FB61D8}"/>
              </a:ext>
            </a:extLst>
          </p:cNvPr>
          <p:cNvSpPr/>
          <p:nvPr/>
        </p:nvSpPr>
        <p:spPr>
          <a:xfrm>
            <a:off x="1667049" y="0"/>
            <a:ext cx="10524951" cy="6858000"/>
          </a:xfrm>
          <a:prstGeom prst="rect">
            <a:avLst/>
          </a:prstGeom>
          <a:solidFill>
            <a:srgbClr val="0067C4"/>
          </a:solidFill>
          <a:ln w="12700">
            <a:miter lim="400000"/>
          </a:ln>
        </p:spPr>
        <p:txBody>
          <a:bodyPr lIns="34289" rIns="34289"/>
          <a:lstStyle/>
          <a:p>
            <a:endParaRPr/>
          </a:p>
        </p:txBody>
      </p:sp>
      <p:sp>
        <p:nvSpPr>
          <p:cNvPr id="15" name="Rectangle 12">
            <a:extLst>
              <a:ext uri="{FF2B5EF4-FFF2-40B4-BE49-F238E27FC236}">
                <a16:creationId xmlns:a16="http://schemas.microsoft.com/office/drawing/2014/main" id="{E770BE97-0F2A-47CA-9C0F-C62955A1FBA4}"/>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00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attern-thankyou.png" descr="pattern-thankyou.png">
            <a:extLst>
              <a:ext uri="{FF2B5EF4-FFF2-40B4-BE49-F238E27FC236}">
                <a16:creationId xmlns:a16="http://schemas.microsoft.com/office/drawing/2014/main" id="{16931EE5-8702-4906-9E32-59D01E9CA266}"/>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8" name="object 6">
            <a:extLst>
              <a:ext uri="{FF2B5EF4-FFF2-40B4-BE49-F238E27FC236}">
                <a16:creationId xmlns:a16="http://schemas.microsoft.com/office/drawing/2014/main" id="{1D5E56C3-07B2-448C-A2D2-A6B79D93E56E}"/>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chemeClr val="bg1"/>
              </a:solidFill>
            </a:endParaRPr>
          </a:p>
        </p:txBody>
      </p:sp>
      <p:sp>
        <p:nvSpPr>
          <p:cNvPr id="9" name="object 7">
            <a:extLst>
              <a:ext uri="{FF2B5EF4-FFF2-40B4-BE49-F238E27FC236}">
                <a16:creationId xmlns:a16="http://schemas.microsoft.com/office/drawing/2014/main" id="{C775F78B-E7BE-48F8-A719-F9F7ECCB565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2</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 name="Rectangle 2">
            <a:extLst>
              <a:ext uri="{FF2B5EF4-FFF2-40B4-BE49-F238E27FC236}">
                <a16:creationId xmlns:a16="http://schemas.microsoft.com/office/drawing/2014/main" id="{6E7A8949-6258-40B5-814B-2DAE11F65CB7}"/>
              </a:ext>
            </a:extLst>
          </p:cNvPr>
          <p:cNvSpPr/>
          <p:nvPr/>
        </p:nvSpPr>
        <p:spPr>
          <a:xfrm>
            <a:off x="623345" y="3429000"/>
            <a:ext cx="4292605"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4D307-B157-40B1-971A-0FEE3D181265}"/>
              </a:ext>
            </a:extLst>
          </p:cNvPr>
          <p:cNvSpPr>
            <a:spLocks noGrp="1"/>
          </p:cNvSpPr>
          <p:nvPr>
            <p:ph type="title"/>
          </p:nvPr>
        </p:nvSpPr>
        <p:spPr>
          <a:xfrm>
            <a:off x="690564" y="3202217"/>
            <a:ext cx="4225386" cy="1276350"/>
          </a:xfrm>
        </p:spPr>
        <p:txBody>
          <a:bodyPr>
            <a:normAutofit/>
          </a:bodyPr>
          <a:lstStyle/>
          <a:p>
            <a:r>
              <a:rPr lang="en-US">
                <a:latin typeface="Brandon Grotesque Bold" panose="020B0803020203060202" pitchFamily="34" charset="0"/>
              </a:rPr>
              <a:t>WELCOME!</a:t>
            </a:r>
          </a:p>
        </p:txBody>
      </p:sp>
    </p:spTree>
    <p:extLst>
      <p:ext uri="{BB962C8B-B14F-4D97-AF65-F5344CB8AC3E}">
        <p14:creationId xmlns:p14="http://schemas.microsoft.com/office/powerpoint/2010/main" val="274091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738807FB-3F8C-4403-9430-C3A6F9C7B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01" y="1500957"/>
            <a:ext cx="959381" cy="1024691"/>
          </a:xfrm>
          <a:prstGeom prst="rect">
            <a:avLst/>
          </a:prstGeom>
        </p:spPr>
      </p:pic>
      <p:sp>
        <p:nvSpPr>
          <p:cNvPr id="2" name="Title 1">
            <a:extLst>
              <a:ext uri="{FF2B5EF4-FFF2-40B4-BE49-F238E27FC236}">
                <a16:creationId xmlns:a16="http://schemas.microsoft.com/office/drawing/2014/main" id="{4070FE62-4FF9-4B97-B1FB-5E271AF4BE71}"/>
              </a:ext>
            </a:extLst>
          </p:cNvPr>
          <p:cNvSpPr>
            <a:spLocks noGrp="1"/>
          </p:cNvSpPr>
          <p:nvPr>
            <p:ph type="title"/>
          </p:nvPr>
        </p:nvSpPr>
        <p:spPr>
          <a:xfrm>
            <a:off x="533400" y="276225"/>
            <a:ext cx="10515600" cy="1325563"/>
          </a:xfrm>
        </p:spPr>
        <p:txBody>
          <a:bodyPr/>
          <a:lstStyle/>
          <a:p>
            <a:r>
              <a:rPr lang="en-US" dirty="0">
                <a:latin typeface="Brandon Grotesque Bold"/>
              </a:rPr>
              <a:t>Amy 8 &amp; Bill 17</a:t>
            </a:r>
          </a:p>
        </p:txBody>
      </p:sp>
      <p:sp>
        <p:nvSpPr>
          <p:cNvPr id="3" name="Content Placeholder 2">
            <a:extLst>
              <a:ext uri="{FF2B5EF4-FFF2-40B4-BE49-F238E27FC236}">
                <a16:creationId xmlns:a16="http://schemas.microsoft.com/office/drawing/2014/main" id="{A828EC2D-74C8-4596-9898-27A2E3A19101}"/>
              </a:ext>
            </a:extLst>
          </p:cNvPr>
          <p:cNvSpPr>
            <a:spLocks noGrp="1"/>
          </p:cNvSpPr>
          <p:nvPr>
            <p:ph sz="half" idx="1"/>
          </p:nvPr>
        </p:nvSpPr>
        <p:spPr>
          <a:xfrm>
            <a:off x="533400" y="2753610"/>
            <a:ext cx="4355427" cy="4351338"/>
          </a:xfrm>
        </p:spPr>
        <p:txBody>
          <a:bodyPr>
            <a:normAutofit/>
          </a:bodyPr>
          <a:lstStyle/>
          <a:p>
            <a:r>
              <a:rPr lang="en-US" sz="1600">
                <a:latin typeface="Lato" panose="020F0502020204030203" pitchFamily="34" charset="0"/>
                <a:ea typeface="Lato" panose="020F0502020204030203" pitchFamily="34" charset="0"/>
                <a:cs typeface="Lato" panose="020F0502020204030203" pitchFamily="34" charset="0"/>
              </a:rPr>
              <a:t>Amy is 8 years old</a:t>
            </a:r>
          </a:p>
          <a:p>
            <a:r>
              <a:rPr lang="en-US" sz="1600">
                <a:latin typeface="Lato" panose="020F0502020204030203" pitchFamily="34" charset="0"/>
                <a:ea typeface="Lato" panose="020F0502020204030203" pitchFamily="34" charset="0"/>
                <a:cs typeface="Lato" panose="020F0502020204030203" pitchFamily="34" charset="0"/>
              </a:rPr>
              <a:t>Refuses when told instructions</a:t>
            </a:r>
          </a:p>
          <a:p>
            <a:r>
              <a:rPr lang="en-US" sz="1600">
                <a:latin typeface="Lato" panose="020F0502020204030203" pitchFamily="34" charset="0"/>
                <a:ea typeface="Lato" panose="020F0502020204030203" pitchFamily="34" charset="0"/>
                <a:cs typeface="Lato" panose="020F0502020204030203" pitchFamily="34" charset="0"/>
              </a:rPr>
              <a:t>Screams when led by hand</a:t>
            </a:r>
          </a:p>
          <a:p>
            <a:r>
              <a:rPr lang="en-US" sz="1600">
                <a:latin typeface="Lato" panose="020F0502020204030203" pitchFamily="34" charset="0"/>
                <a:ea typeface="Lato" panose="020F0502020204030203" pitchFamily="34" charset="0"/>
                <a:cs typeface="Lato" panose="020F0502020204030203" pitchFamily="34" charset="0"/>
              </a:rPr>
              <a:t>Fidgets, wanders, doodles in class</a:t>
            </a:r>
          </a:p>
          <a:p>
            <a:r>
              <a:rPr lang="en-US" sz="1600">
                <a:latin typeface="Lato" panose="020F0502020204030203" pitchFamily="34" charset="0"/>
                <a:ea typeface="Lato" panose="020F0502020204030203" pitchFamily="34" charset="0"/>
                <a:cs typeface="Lato" panose="020F0502020204030203" pitchFamily="34" charset="0"/>
              </a:rPr>
              <a:t>“Story-tells” about her drawings/day’s events</a:t>
            </a:r>
          </a:p>
          <a:p>
            <a:r>
              <a:rPr lang="en-US" sz="1600">
                <a:latin typeface="Lato" panose="020F0502020204030203" pitchFamily="34" charset="0"/>
                <a:ea typeface="Lato" panose="020F0502020204030203" pitchFamily="34" charset="0"/>
                <a:cs typeface="Lato" panose="020F0502020204030203" pitchFamily="34" charset="0"/>
              </a:rPr>
              <a:t>Watches YouTube craft videos/creates nice drawings but makes a mess</a:t>
            </a:r>
          </a:p>
          <a:p>
            <a:r>
              <a:rPr lang="en-US" sz="1600">
                <a:latin typeface="Lato" panose="020F0502020204030203" pitchFamily="34" charset="0"/>
                <a:ea typeface="Lato" panose="020F0502020204030203" pitchFamily="34" charset="0"/>
                <a:cs typeface="Lato" panose="020F0502020204030203" pitchFamily="34" charset="0"/>
              </a:rPr>
              <a:t>Loves hiking in trails with her family</a:t>
            </a:r>
          </a:p>
          <a:p>
            <a:r>
              <a:rPr lang="en-US" sz="1600">
                <a:latin typeface="Lato" panose="020F0502020204030203" pitchFamily="34" charset="0"/>
                <a:ea typeface="Lato" panose="020F0502020204030203" pitchFamily="34" charset="0"/>
                <a:cs typeface="Lato" panose="020F0502020204030203" pitchFamily="34" charset="0"/>
              </a:rPr>
              <a:t>Has started to scream at/hit brother; she acts jealous</a:t>
            </a:r>
          </a:p>
        </p:txBody>
      </p:sp>
      <p:sp>
        <p:nvSpPr>
          <p:cNvPr id="7" name="object 6">
            <a:extLst>
              <a:ext uri="{FF2B5EF4-FFF2-40B4-BE49-F238E27FC236}">
                <a16:creationId xmlns:a16="http://schemas.microsoft.com/office/drawing/2014/main" id="{303FA95B-55EA-4C29-B22F-F9F4B8D12346}"/>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1E2C047F-D37F-4748-B6D9-891D18B19ABD}"/>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20</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B231B25E-0CEF-4444-9205-5F33DF480A9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50A3B2D6-B6C6-47D0-8C67-BA7F9398271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cxnSp>
        <p:nvCxnSpPr>
          <p:cNvPr id="15" name="Straight Connector 14">
            <a:extLst>
              <a:ext uri="{FF2B5EF4-FFF2-40B4-BE49-F238E27FC236}">
                <a16:creationId xmlns:a16="http://schemas.microsoft.com/office/drawing/2014/main" id="{156BDE6F-71AD-4556-BD07-AC8EC38D7040}"/>
              </a:ext>
            </a:extLst>
          </p:cNvPr>
          <p:cNvCxnSpPr>
            <a:cxnSpLocks/>
          </p:cNvCxnSpPr>
          <p:nvPr/>
        </p:nvCxnSpPr>
        <p:spPr>
          <a:xfrm>
            <a:off x="625679" y="2640544"/>
            <a:ext cx="4231547" cy="0"/>
          </a:xfrm>
          <a:prstGeom prst="line">
            <a:avLst/>
          </a:prstGeom>
          <a:ln>
            <a:solidFill>
              <a:srgbClr val="402978"/>
            </a:solidFill>
          </a:ln>
        </p:spPr>
        <p:style>
          <a:lnRef idx="3">
            <a:schemeClr val="accent4"/>
          </a:lnRef>
          <a:fillRef idx="0">
            <a:schemeClr val="accent4"/>
          </a:fillRef>
          <a:effectRef idx="2">
            <a:schemeClr val="accent4"/>
          </a:effectRef>
          <a:fontRef idx="minor">
            <a:schemeClr val="tx1"/>
          </a:fontRef>
        </p:style>
      </p:cxnSp>
      <p:pic>
        <p:nvPicPr>
          <p:cNvPr id="11" name="Picture 10" descr="Icon&#10;&#10;Description automatically generated">
            <a:extLst>
              <a:ext uri="{FF2B5EF4-FFF2-40B4-BE49-F238E27FC236}">
                <a16:creationId xmlns:a16="http://schemas.microsoft.com/office/drawing/2014/main" id="{FBCFA44B-10DA-4DCD-A093-B9D0050A1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307" y="1295757"/>
            <a:ext cx="1170665" cy="1231511"/>
          </a:xfrm>
          <a:prstGeom prst="rect">
            <a:avLst/>
          </a:prstGeom>
        </p:spPr>
      </p:pic>
      <p:sp>
        <p:nvSpPr>
          <p:cNvPr id="13" name="Content Placeholder 3">
            <a:extLst>
              <a:ext uri="{FF2B5EF4-FFF2-40B4-BE49-F238E27FC236}">
                <a16:creationId xmlns:a16="http://schemas.microsoft.com/office/drawing/2014/main" id="{B203F1AB-6335-47AD-9739-A55FF7A288D3}"/>
              </a:ext>
            </a:extLst>
          </p:cNvPr>
          <p:cNvSpPr>
            <a:spLocks noGrp="1"/>
          </p:cNvSpPr>
          <p:nvPr>
            <p:ph sz="half" idx="2"/>
          </p:nvPr>
        </p:nvSpPr>
        <p:spPr>
          <a:xfrm>
            <a:off x="5108567" y="2745994"/>
            <a:ext cx="4606254" cy="3973499"/>
          </a:xfrm>
        </p:spPr>
        <p:txBody>
          <a:bodyPr>
            <a:noAutofit/>
          </a:bodyPr>
          <a:lstStyle/>
          <a:p>
            <a:r>
              <a:rPr lang="en-US" sz="1600" dirty="0">
                <a:latin typeface="Lato" panose="020F0502020204030203" pitchFamily="34" charset="0"/>
                <a:ea typeface="Lato" panose="020F0502020204030203" pitchFamily="34" charset="0"/>
                <a:cs typeface="Lato" panose="020F0502020204030203" pitchFamily="34" charset="0"/>
              </a:rPr>
              <a:t>Bill is 17 years old</a:t>
            </a:r>
          </a:p>
          <a:p>
            <a:r>
              <a:rPr lang="en-US" sz="1600" dirty="0">
                <a:latin typeface="Lato" panose="020F0502020204030203" pitchFamily="34" charset="0"/>
                <a:ea typeface="Lato" panose="020F0502020204030203" pitchFamily="34" charset="0"/>
                <a:cs typeface="Lato" panose="020F0502020204030203" pitchFamily="34" charset="0"/>
              </a:rPr>
              <a:t>Playful, enjoys people, likes to make others laugh</a:t>
            </a:r>
          </a:p>
          <a:p>
            <a:r>
              <a:rPr lang="en-US" sz="1600" dirty="0">
                <a:latin typeface="Lato" panose="020F0502020204030203" pitchFamily="34" charset="0"/>
                <a:ea typeface="Lato" panose="020F0502020204030203" pitchFamily="34" charset="0"/>
                <a:cs typeface="Lato" panose="020F0502020204030203" pitchFamily="34" charset="0"/>
              </a:rPr>
              <a:t>Well-liked at school by peers and staff</a:t>
            </a:r>
          </a:p>
          <a:p>
            <a:r>
              <a:rPr lang="en-US" sz="1600" dirty="0">
                <a:latin typeface="Lato" panose="020F0502020204030203" pitchFamily="34" charset="0"/>
                <a:ea typeface="Lato" panose="020F0502020204030203" pitchFamily="34" charset="0"/>
                <a:cs typeface="Lato" panose="020F0502020204030203" pitchFamily="34" charset="0"/>
              </a:rPr>
              <a:t>Lately, involved in pranks on teachers</a:t>
            </a:r>
          </a:p>
          <a:p>
            <a:r>
              <a:rPr lang="en-US" sz="1600" dirty="0">
                <a:latin typeface="Lato" panose="020F0502020204030203" pitchFamily="34" charset="0"/>
                <a:ea typeface="Lato" panose="020F0502020204030203" pitchFamily="34" charset="0"/>
                <a:cs typeface="Lato" panose="020F0502020204030203" pitchFamily="34" charset="0"/>
              </a:rPr>
              <a:t>Has taken the “fall” for all pranks</a:t>
            </a:r>
          </a:p>
          <a:p>
            <a:r>
              <a:rPr lang="en-US" sz="1600" dirty="0">
                <a:latin typeface="Lato" panose="020F0502020204030203" pitchFamily="34" charset="0"/>
                <a:ea typeface="Lato" panose="020F0502020204030203" pitchFamily="34" charset="0"/>
                <a:cs typeface="Lato" panose="020F0502020204030203" pitchFamily="34" charset="0"/>
              </a:rPr>
              <a:t>Can be “handy” with a toolbox, after watching his parents his whole life use the tools around the house</a:t>
            </a:r>
          </a:p>
          <a:p>
            <a:r>
              <a:rPr lang="en-US" sz="1600" dirty="0">
                <a:latin typeface="Lato" panose="020F0502020204030203" pitchFamily="34" charset="0"/>
                <a:ea typeface="Lato" panose="020F0502020204030203" pitchFamily="34" charset="0"/>
                <a:cs typeface="Lato" panose="020F0502020204030203" pitchFamily="34" charset="0"/>
              </a:rPr>
              <a:t>Interested in cars / being mechanic</a:t>
            </a:r>
          </a:p>
          <a:p>
            <a:r>
              <a:rPr lang="en-US" sz="1600" dirty="0">
                <a:latin typeface="Lato" panose="020F0502020204030203" pitchFamily="34" charset="0"/>
                <a:ea typeface="Lato" panose="020F0502020204030203" pitchFamily="34" charset="0"/>
                <a:cs typeface="Lato" panose="020F0502020204030203" pitchFamily="34" charset="0"/>
              </a:rPr>
              <a:t>Repeatedly fails to show up at his mentorship at the auto body shop</a:t>
            </a:r>
          </a:p>
          <a:p>
            <a:r>
              <a:rPr lang="en-US" sz="1600" dirty="0">
                <a:latin typeface="Lato" panose="020F0502020204030203" pitchFamily="34" charset="0"/>
                <a:ea typeface="Lato" panose="020F0502020204030203" pitchFamily="34" charset="0"/>
                <a:cs typeface="Lato" panose="020F0502020204030203" pitchFamily="34" charset="0"/>
              </a:rPr>
              <a:t>Has unprotected sex with girlfriend</a:t>
            </a:r>
          </a:p>
          <a:p>
            <a:endParaRPr lang="en-US" sz="1600" dirty="0">
              <a:latin typeface="Lato" panose="020F0502020204030203" pitchFamily="34" charset="0"/>
              <a:ea typeface="Lato" panose="020F0502020204030203" pitchFamily="34" charset="0"/>
              <a:cs typeface="Lato" panose="020F0502020204030203" pitchFamily="34" charset="0"/>
            </a:endParaRPr>
          </a:p>
        </p:txBody>
      </p:sp>
      <p:cxnSp>
        <p:nvCxnSpPr>
          <p:cNvPr id="14" name="Straight Connector 13">
            <a:extLst>
              <a:ext uri="{FF2B5EF4-FFF2-40B4-BE49-F238E27FC236}">
                <a16:creationId xmlns:a16="http://schemas.microsoft.com/office/drawing/2014/main" id="{6A9A62FA-3378-4782-BAFA-DFCFA35E025F}"/>
              </a:ext>
            </a:extLst>
          </p:cNvPr>
          <p:cNvCxnSpPr>
            <a:cxnSpLocks/>
          </p:cNvCxnSpPr>
          <p:nvPr/>
        </p:nvCxnSpPr>
        <p:spPr>
          <a:xfrm>
            <a:off x="5180641" y="2640544"/>
            <a:ext cx="4617700" cy="0"/>
          </a:xfrm>
          <a:prstGeom prst="line">
            <a:avLst/>
          </a:prstGeom>
          <a:ln>
            <a:solidFill>
              <a:srgbClr val="402978"/>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880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58499EEA-61FF-4450-98C6-75DC717992B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EED1D7E-534C-4B57-81CB-9E254CD315F6}"/>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7" name="Title 6">
            <a:extLst>
              <a:ext uri="{FF2B5EF4-FFF2-40B4-BE49-F238E27FC236}">
                <a16:creationId xmlns:a16="http://schemas.microsoft.com/office/drawing/2014/main" id="{C14E8532-69E3-4F9E-8666-6E41AA17DECA}"/>
              </a:ext>
            </a:extLst>
          </p:cNvPr>
          <p:cNvSpPr>
            <a:spLocks noGrp="1"/>
          </p:cNvSpPr>
          <p:nvPr>
            <p:ph type="title"/>
          </p:nvPr>
        </p:nvSpPr>
        <p:spPr>
          <a:xfrm>
            <a:off x="519418" y="581999"/>
            <a:ext cx="10515600" cy="1325563"/>
          </a:xfrm>
        </p:spPr>
        <p:txBody>
          <a:bodyPr>
            <a:normAutofit/>
          </a:bodyPr>
          <a:lstStyle/>
          <a:p>
            <a:r>
              <a:rPr lang="en-US">
                <a:latin typeface="Brandon Grotesque Bold" panose="020B0803020203060202" pitchFamily="34" charset="0"/>
              </a:rPr>
              <a:t>10 Brain Domains + Sensory </a:t>
            </a:r>
            <a:br>
              <a:rPr lang="en-US">
                <a:latin typeface="Brandon Grotesque Bold" panose="020B0803020203060202" pitchFamily="34" charset="0"/>
              </a:rPr>
            </a:br>
            <a:r>
              <a:rPr lang="en-US">
                <a:latin typeface="Brandon Grotesque Bold" panose="020B0803020203060202" pitchFamily="34" charset="0"/>
              </a:rPr>
              <a:t>+ Life Events</a:t>
            </a:r>
          </a:p>
        </p:txBody>
      </p:sp>
      <p:graphicFrame>
        <p:nvGraphicFramePr>
          <p:cNvPr id="4" name="Content Placeholder 3">
            <a:extLst>
              <a:ext uri="{FF2B5EF4-FFF2-40B4-BE49-F238E27FC236}">
                <a16:creationId xmlns:a16="http://schemas.microsoft.com/office/drawing/2014/main" id="{87F4F6C9-1D55-4C15-BC20-B8DAB8201A87}"/>
              </a:ext>
            </a:extLst>
          </p:cNvPr>
          <p:cNvGraphicFramePr>
            <a:graphicFrameLocks noGrp="1"/>
          </p:cNvGraphicFramePr>
          <p:nvPr>
            <p:ph idx="1"/>
            <p:extLst>
              <p:ext uri="{D42A27DB-BD31-4B8C-83A1-F6EECF244321}">
                <p14:modId xmlns:p14="http://schemas.microsoft.com/office/powerpoint/2010/main" val="3831090497"/>
              </p:ext>
            </p:extLst>
          </p:nvPr>
        </p:nvGraphicFramePr>
        <p:xfrm>
          <a:off x="620788" y="2053332"/>
          <a:ext cx="8766584" cy="4447231"/>
        </p:xfrm>
        <a:graphic>
          <a:graphicData uri="http://schemas.openxmlformats.org/drawingml/2006/table">
            <a:tbl>
              <a:tblPr firstRow="1" firstCol="1" bandRow="1"/>
              <a:tblGrid>
                <a:gridCol w="4228148">
                  <a:extLst>
                    <a:ext uri="{9D8B030D-6E8A-4147-A177-3AD203B41FA5}">
                      <a16:colId xmlns:a16="http://schemas.microsoft.com/office/drawing/2014/main" val="1270665371"/>
                    </a:ext>
                  </a:extLst>
                </a:gridCol>
                <a:gridCol w="4538436">
                  <a:extLst>
                    <a:ext uri="{9D8B030D-6E8A-4147-A177-3AD203B41FA5}">
                      <a16:colId xmlns:a16="http://schemas.microsoft.com/office/drawing/2014/main" val="1781879562"/>
                    </a:ext>
                  </a:extLst>
                </a:gridCol>
              </a:tblGrid>
              <a:tr h="0">
                <a:tc>
                  <a:txBody>
                    <a:bodyPr/>
                    <a:lstStyle/>
                    <a:p>
                      <a:pPr marL="0" marR="0">
                        <a:lnSpc>
                          <a:spcPct val="107000"/>
                        </a:lnSpc>
                        <a:spcBef>
                          <a:spcPts val="0"/>
                        </a:spcBef>
                        <a:spcAft>
                          <a:spcPts val="0"/>
                        </a:spcAft>
                      </a:pPr>
                      <a:r>
                        <a:rPr lang="en-US" sz="14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Brain Domain</a:t>
                      </a:r>
                      <a:endPar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4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May have issues with:</a:t>
                      </a:r>
                      <a:endPar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773759"/>
                  </a:ext>
                </a:extLst>
              </a:tr>
              <a:tr h="0">
                <a:tc>
                  <a:txBody>
                    <a:bodyPr/>
                    <a:lstStyle/>
                    <a:p>
                      <a:pPr marL="0" marR="0" algn="l">
                        <a:lnSpc>
                          <a:spcPct val="107000"/>
                        </a:lnSpc>
                        <a:spcBef>
                          <a:spcPts val="0"/>
                        </a:spcBef>
                        <a:spcAft>
                          <a:spcPts val="0"/>
                        </a:spcAft>
                      </a:pPr>
                      <a:endParaRPr lang="en-US" sz="1200" b="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b="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Control</a:t>
                      </a:r>
                      <a:endParaRPr lang="en-US" sz="1100" b="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90921"/>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Attention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Being distracted, paying attention and sitting still</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530928"/>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Affect Regulation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Adjusting and controlling emotions</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930830"/>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Executive Functioning</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Impulsivity, hyperactivity, cause and effect, planning, abstract ideas (e.g. time), changes/transitions</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198272"/>
                  </a:ext>
                </a:extLst>
              </a:tr>
              <a:tr h="0">
                <a:tc>
                  <a:txBody>
                    <a:bodyPr/>
                    <a:lstStyle/>
                    <a:p>
                      <a:pPr marL="0" marR="0" algn="l">
                        <a:lnSpc>
                          <a:spcPct val="107000"/>
                        </a:lnSpc>
                        <a:spcBef>
                          <a:spcPts val="0"/>
                        </a:spcBef>
                        <a:spcAft>
                          <a:spcPts val="0"/>
                        </a:spcAft>
                      </a:pPr>
                      <a:endPar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Thinking</a:t>
                      </a:r>
                      <a:endParaRPr lang="en-US" sz="11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776311"/>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Cognition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Solving problems, complexity</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665259"/>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Memory</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Long-term and/or short-term memory, accessing information when needed, appearing to “lie” (confabulation)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028602"/>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Language</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Understanding language and/or expressing themselves</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23036"/>
                  </a:ext>
                </a:extLst>
              </a:tr>
              <a:tr h="0">
                <a:tc>
                  <a:txBody>
                    <a:bodyPr/>
                    <a:lstStyle/>
                    <a:p>
                      <a:pPr marL="0" marR="0" algn="l">
                        <a:lnSpc>
                          <a:spcPct val="107000"/>
                        </a:lnSpc>
                        <a:spcBef>
                          <a:spcPts val="0"/>
                        </a:spcBef>
                        <a:spcAft>
                          <a:spcPts val="0"/>
                        </a:spcAft>
                      </a:pPr>
                      <a:endPar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Daily Life</a:t>
                      </a:r>
                      <a:endParaRPr lang="en-US" sz="11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55779"/>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Academic Achievement</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Reading, math, abstract concepts</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525770"/>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Social Skills </a:t>
                      </a:r>
                      <a:r>
                        <a:rPr lang="en-US" sz="1000">
                          <a:effectLst/>
                          <a:latin typeface="Lato" panose="020F0502020204030203" pitchFamily="34" charset="0"/>
                          <a:ea typeface="Lato" panose="020F0502020204030203" pitchFamily="34" charset="0"/>
                          <a:cs typeface="Lato" panose="020F0502020204030203" pitchFamily="34" charset="0"/>
                        </a:rPr>
                        <a:t>(Adaptive </a:t>
                      </a:r>
                      <a:r>
                        <a:rPr lang="en-US" sz="1000" err="1">
                          <a:effectLst/>
                          <a:latin typeface="Lato" panose="020F0502020204030203" pitchFamily="34" charset="0"/>
                          <a:ea typeface="Lato" panose="020F0502020204030203" pitchFamily="34" charset="0"/>
                          <a:cs typeface="Lato" panose="020F0502020204030203" pitchFamily="34" charset="0"/>
                        </a:rPr>
                        <a:t>Behaviour</a:t>
                      </a:r>
                      <a:r>
                        <a:rPr lang="en-US" sz="1000">
                          <a:effectLst/>
                          <a:latin typeface="Lato" panose="020F0502020204030203" pitchFamily="34" charset="0"/>
                          <a:ea typeface="Lato" panose="020F0502020204030203" pitchFamily="34" charset="0"/>
                          <a:cs typeface="Lato" panose="020F0502020204030203" pitchFamily="34" charset="0"/>
                        </a:rPr>
                        <a:t>, Social Skills &amp; Social Communication)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Personal boundaries, social cues, maturity, taking another person’s perspective, hygiene</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379033"/>
                  </a:ext>
                </a:extLst>
              </a:tr>
              <a:tr h="0">
                <a:tc>
                  <a:txBody>
                    <a:bodyPr/>
                    <a:lstStyle/>
                    <a:p>
                      <a:pPr marL="0" marR="0" algn="l">
                        <a:lnSpc>
                          <a:spcPct val="107000"/>
                        </a:lnSpc>
                        <a:spcBef>
                          <a:spcPts val="0"/>
                        </a:spcBef>
                        <a:spcAft>
                          <a:spcPts val="0"/>
                        </a:spcAft>
                      </a:pPr>
                      <a:endPar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Physical</a:t>
                      </a:r>
                      <a:endParaRPr lang="en-US" sz="1100" i="1">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35871"/>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Neuroanatomy/Physiology</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Brain structure, brain size</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96371"/>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Motor Skills</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Fine and gross motor skills</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8975326"/>
                  </a:ext>
                </a:extLst>
              </a:tr>
              <a:tr h="0">
                <a:tc>
                  <a:txBody>
                    <a:bodyPr/>
                    <a:lstStyle/>
                    <a:p>
                      <a:pPr marL="0" marR="0" algn="ctr">
                        <a:lnSpc>
                          <a:spcPct val="107000"/>
                        </a:lnSpc>
                        <a:spcBef>
                          <a:spcPts val="0"/>
                        </a:spcBef>
                        <a:spcAft>
                          <a:spcPts val="0"/>
                        </a:spcAft>
                      </a:pP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121774"/>
                  </a:ext>
                </a:extLst>
              </a:tr>
              <a:tr h="0">
                <a:tc>
                  <a:txBody>
                    <a:bodyPr/>
                    <a:lstStyle/>
                    <a:p>
                      <a:pPr marL="0" marR="0" algn="ctr">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Other considerations: Life Events, Sensory</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77086"/>
                  </a:ext>
                </a:extLst>
              </a:tr>
            </a:tbl>
          </a:graphicData>
        </a:graphic>
      </p:graphicFrame>
      <p:sp>
        <p:nvSpPr>
          <p:cNvPr id="8" name="object 6">
            <a:extLst>
              <a:ext uri="{FF2B5EF4-FFF2-40B4-BE49-F238E27FC236}">
                <a16:creationId xmlns:a16="http://schemas.microsoft.com/office/drawing/2014/main" id="{8060818E-4C13-48A8-913C-CB5D0947DD05}"/>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15BA7456-34B9-46B9-AD64-C096F06B4D0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21</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66933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202868FA-F9D5-437C-9337-D29E24AA5F69}"/>
              </a:ext>
            </a:extLst>
          </p:cNvPr>
          <p:cNvSpPr/>
          <p:nvPr/>
        </p:nvSpPr>
        <p:spPr>
          <a:xfrm>
            <a:off x="1667049" y="0"/>
            <a:ext cx="10524951" cy="6858000"/>
          </a:xfrm>
          <a:prstGeom prst="rect">
            <a:avLst/>
          </a:prstGeom>
          <a:solidFill>
            <a:srgbClr val="71D2E5"/>
          </a:solidFill>
          <a:ln w="12700">
            <a:miter lim="400000"/>
          </a:ln>
        </p:spPr>
        <p:txBody>
          <a:bodyPr lIns="34289" rIns="34289"/>
          <a:lstStyle/>
          <a:p>
            <a:endParaRPr/>
          </a:p>
        </p:txBody>
      </p:sp>
      <p:sp>
        <p:nvSpPr>
          <p:cNvPr id="17" name="Rectangle 12">
            <a:extLst>
              <a:ext uri="{FF2B5EF4-FFF2-40B4-BE49-F238E27FC236}">
                <a16:creationId xmlns:a16="http://schemas.microsoft.com/office/drawing/2014/main" id="{753019C7-9A1E-43EC-9750-9E0D2D7A89DF}"/>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attern-thankyou.png" descr="pattern-thankyou.png">
            <a:extLst>
              <a:ext uri="{FF2B5EF4-FFF2-40B4-BE49-F238E27FC236}">
                <a16:creationId xmlns:a16="http://schemas.microsoft.com/office/drawing/2014/main" id="{86792A5C-E864-4B70-B5AC-8EA20BC96AE4}"/>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310370AF-8C38-483D-8A1E-514F075B930E}"/>
              </a:ext>
            </a:extLst>
          </p:cNvPr>
          <p:cNvSpPr>
            <a:spLocks noGrp="1"/>
          </p:cNvSpPr>
          <p:nvPr>
            <p:ph type="body" idx="1"/>
          </p:nvPr>
        </p:nvSpPr>
        <p:spPr>
          <a:xfrm>
            <a:off x="698500" y="4932363"/>
            <a:ext cx="10515600" cy="1500187"/>
          </a:xfrm>
        </p:spPr>
        <p:txBody>
          <a:bodyPr/>
          <a:lstStyle/>
          <a:p>
            <a:r>
              <a:rPr lang="en-US">
                <a:solidFill>
                  <a:schemeClr val="tx1"/>
                </a:solidFill>
                <a:latin typeface="Brandon Grotesque Black" panose="020B0A03020203060202" pitchFamily="34" charset="0"/>
                <a:ea typeface="Lato Heavy" panose="020F0502020204030203" pitchFamily="34" charset="0"/>
                <a:cs typeface="Lato Heavy" panose="020F0502020204030203" pitchFamily="34" charset="0"/>
              </a:rPr>
              <a:t>Providing Accommodations</a:t>
            </a:r>
          </a:p>
        </p:txBody>
      </p:sp>
      <p:sp>
        <p:nvSpPr>
          <p:cNvPr id="6" name="object 6">
            <a:extLst>
              <a:ext uri="{FF2B5EF4-FFF2-40B4-BE49-F238E27FC236}">
                <a16:creationId xmlns:a16="http://schemas.microsoft.com/office/drawing/2014/main" id="{72F91CC4-099A-4044-8BD5-4F57F6F03A90}"/>
              </a:ext>
            </a:extLst>
          </p:cNvPr>
          <p:cNvSpPr/>
          <p:nvPr/>
        </p:nvSpPr>
        <p:spPr>
          <a:xfrm>
            <a:off x="10666953" y="5486400"/>
            <a:ext cx="1" cy="137160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200AEA72-AB8B-457A-A613-0DFBDA3F287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5DBD835F-B739-4FD3-B1A2-F4D54860175C}"/>
              </a:ext>
            </a:extLst>
          </p:cNvPr>
          <p:cNvSpPr/>
          <p:nvPr/>
        </p:nvSpPr>
        <p:spPr>
          <a:xfrm>
            <a:off x="623346" y="2527533"/>
            <a:ext cx="3539080"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58B64E-27FE-4C95-B42D-442003F06F3B}"/>
              </a:ext>
            </a:extLst>
          </p:cNvPr>
          <p:cNvSpPr/>
          <p:nvPr/>
        </p:nvSpPr>
        <p:spPr>
          <a:xfrm>
            <a:off x="623346" y="3627787"/>
            <a:ext cx="4009233"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CD96EE28-2232-4A79-955B-E62C15E2C2EC}"/>
              </a:ext>
            </a:extLst>
          </p:cNvPr>
          <p:cNvSpPr txBox="1">
            <a:spLocks/>
          </p:cNvSpPr>
          <p:nvPr/>
        </p:nvSpPr>
        <p:spPr>
          <a:xfrm>
            <a:off x="679450" y="1814513"/>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atin typeface="Brandon Grotesque Bold" panose="020B0803020203060202" pitchFamily="34" charset="0"/>
              </a:rPr>
              <a:t>HOW WE</a:t>
            </a:r>
          </a:p>
          <a:p>
            <a:r>
              <a:rPr lang="en-US" sz="2000">
                <a:latin typeface="Brandon Grotesque Bold" panose="020B0803020203060202" pitchFamily="34" charset="0"/>
              </a:rPr>
              <a:t> </a:t>
            </a:r>
          </a:p>
          <a:p>
            <a:r>
              <a:rPr lang="en-US">
                <a:latin typeface="Brandon Grotesque Bold" panose="020B0803020203060202" pitchFamily="34" charset="0"/>
              </a:rPr>
              <a:t>CAN HELP</a:t>
            </a:r>
          </a:p>
        </p:txBody>
      </p:sp>
    </p:spTree>
    <p:extLst>
      <p:ext uri="{BB962C8B-B14F-4D97-AF65-F5344CB8AC3E}">
        <p14:creationId xmlns:p14="http://schemas.microsoft.com/office/powerpoint/2010/main" val="269622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7DBB-E150-4328-9701-9318955513DF}"/>
              </a:ext>
            </a:extLst>
          </p:cNvPr>
          <p:cNvSpPr>
            <a:spLocks noGrp="1"/>
          </p:cNvSpPr>
          <p:nvPr>
            <p:ph type="title"/>
          </p:nvPr>
        </p:nvSpPr>
        <p:spPr>
          <a:xfrm>
            <a:off x="480357" y="597147"/>
            <a:ext cx="10515600" cy="1325563"/>
          </a:xfrm>
        </p:spPr>
        <p:txBody>
          <a:bodyPr/>
          <a:lstStyle/>
          <a:p>
            <a:r>
              <a:rPr lang="en-US">
                <a:latin typeface="Brandon Grotesque Bold" panose="020B0803020203060202" pitchFamily="34" charset="0"/>
              </a:rPr>
              <a:t>Brain Domain affected:</a:t>
            </a:r>
            <a:br>
              <a:rPr lang="en-US">
                <a:latin typeface="Brandon Grotesque Bold" panose="020B0803020203060202" pitchFamily="34" charset="0"/>
              </a:rPr>
            </a:br>
            <a:r>
              <a:rPr lang="en-US">
                <a:latin typeface="Brandon Grotesque Bold" panose="020B0803020203060202" pitchFamily="34" charset="0"/>
              </a:rPr>
              <a:t>Language</a:t>
            </a:r>
          </a:p>
        </p:txBody>
      </p:sp>
      <p:sp>
        <p:nvSpPr>
          <p:cNvPr id="3" name="Content Placeholder 2">
            <a:extLst>
              <a:ext uri="{FF2B5EF4-FFF2-40B4-BE49-F238E27FC236}">
                <a16:creationId xmlns:a16="http://schemas.microsoft.com/office/drawing/2014/main" id="{A918442C-1F33-47A0-8A58-25B81E369535}"/>
              </a:ext>
            </a:extLst>
          </p:cNvPr>
          <p:cNvSpPr>
            <a:spLocks noGrp="1"/>
          </p:cNvSpPr>
          <p:nvPr>
            <p:ph idx="1"/>
          </p:nvPr>
        </p:nvSpPr>
        <p:spPr>
          <a:xfrm>
            <a:off x="552101" y="2644683"/>
            <a:ext cx="8214394"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They may have difficulty with complex, abstract, symbolic language (e.g. metaphors, sarcasm)</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They may not understand what is being asked of them</a:t>
            </a:r>
          </a:p>
          <a:p>
            <a:pPr lvl="1"/>
            <a:r>
              <a:rPr lang="en-US" sz="2000">
                <a:latin typeface="Lato" panose="020F0502020204030203" pitchFamily="34" charset="0"/>
                <a:ea typeface="Lato" panose="020F0502020204030203" pitchFamily="34" charset="0"/>
                <a:cs typeface="Lato" panose="020F0502020204030203" pitchFamily="34" charset="0"/>
              </a:rPr>
              <a:t>They don’t understand the words</a:t>
            </a:r>
          </a:p>
          <a:p>
            <a:pPr lvl="1"/>
            <a:r>
              <a:rPr lang="en-US" sz="2000">
                <a:latin typeface="Lato" panose="020F0502020204030203" pitchFamily="34" charset="0"/>
                <a:ea typeface="Lato" panose="020F0502020204030203" pitchFamily="34" charset="0"/>
                <a:cs typeface="Lato" panose="020F0502020204030203" pitchFamily="34" charset="0"/>
              </a:rPr>
              <a:t>Only picked up a few words</a:t>
            </a:r>
          </a:p>
          <a:p>
            <a:pPr lvl="1"/>
            <a:r>
              <a:rPr lang="en-US" sz="2000">
                <a:latin typeface="Lato" panose="020F0502020204030203" pitchFamily="34" charset="0"/>
                <a:ea typeface="Lato" panose="020F0502020204030203" pitchFamily="34" charset="0"/>
                <a:cs typeface="Lato" panose="020F0502020204030203" pitchFamily="34" charset="0"/>
              </a:rPr>
              <a:t>Took a while to process what the words mean</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They may fail to follow through on something they agreed to do</a:t>
            </a:r>
          </a:p>
          <a:p>
            <a:pPr lvl="1"/>
            <a:r>
              <a:rPr lang="en-US" sz="2000">
                <a:latin typeface="Lato" panose="020F0502020204030203" pitchFamily="34" charset="0"/>
                <a:ea typeface="Lato" panose="020F0502020204030203" pitchFamily="34" charset="0"/>
                <a:cs typeface="Lato" panose="020F0502020204030203" pitchFamily="34" charset="0"/>
              </a:rPr>
              <a:t>They didn’t understand the instruction</a:t>
            </a:r>
          </a:p>
          <a:p>
            <a:pPr lvl="1"/>
            <a:r>
              <a:rPr lang="en-US" sz="2000">
                <a:latin typeface="Lato" panose="020F0502020204030203" pitchFamily="34" charset="0"/>
                <a:ea typeface="Lato" panose="020F0502020204030203" pitchFamily="34" charset="0"/>
                <a:cs typeface="Lato" panose="020F0502020204030203" pitchFamily="34" charset="0"/>
              </a:rPr>
              <a:t>Or they may have forgotten the instruction (memory impairment)</a:t>
            </a: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6" name="object 6">
            <a:extLst>
              <a:ext uri="{FF2B5EF4-FFF2-40B4-BE49-F238E27FC236}">
                <a16:creationId xmlns:a16="http://schemas.microsoft.com/office/drawing/2014/main" id="{DE23F546-4862-42F4-91F7-AA6D9CED1B2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0668AF3F-45D5-4656-9D40-5F5B60F2E8A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70C8C116-56EF-4079-9364-C6363E433A8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5BA125A3-0AD6-41C2-9F97-50EC53EE882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0" name="object 7">
            <a:extLst>
              <a:ext uri="{FF2B5EF4-FFF2-40B4-BE49-F238E27FC236}">
                <a16:creationId xmlns:a16="http://schemas.microsoft.com/office/drawing/2014/main" id="{DF72E307-0351-4A01-A918-F41D9163967F}"/>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195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5DB7-8AE3-4DF4-87C6-867E1DFD4942}"/>
              </a:ext>
            </a:extLst>
          </p:cNvPr>
          <p:cNvSpPr>
            <a:spLocks noGrp="1"/>
          </p:cNvSpPr>
          <p:nvPr>
            <p:ph type="title"/>
          </p:nvPr>
        </p:nvSpPr>
        <p:spPr>
          <a:xfrm>
            <a:off x="480357" y="289920"/>
            <a:ext cx="10515600" cy="1325563"/>
          </a:xfrm>
        </p:spPr>
        <p:txBody>
          <a:bodyPr/>
          <a:lstStyle/>
          <a:p>
            <a:r>
              <a:rPr lang="en-US">
                <a:latin typeface="Brandon Grotesque Bold" panose="020B0803020203060202" pitchFamily="34" charset="0"/>
              </a:rPr>
              <a:t>Language – Accommodations</a:t>
            </a:r>
          </a:p>
        </p:txBody>
      </p:sp>
      <p:sp>
        <p:nvSpPr>
          <p:cNvPr id="3" name="Content Placeholder 2">
            <a:extLst>
              <a:ext uri="{FF2B5EF4-FFF2-40B4-BE49-F238E27FC236}">
                <a16:creationId xmlns:a16="http://schemas.microsoft.com/office/drawing/2014/main" id="{E2BF6718-E263-48C8-AD0A-CD53A511A1A6}"/>
              </a:ext>
            </a:extLst>
          </p:cNvPr>
          <p:cNvSpPr>
            <a:spLocks noGrp="1"/>
          </p:cNvSpPr>
          <p:nvPr>
            <p:ph idx="1"/>
          </p:nvPr>
        </p:nvSpPr>
        <p:spPr>
          <a:xfrm>
            <a:off x="524638" y="2447939"/>
            <a:ext cx="1051560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Say their name first, and make eye contact</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Say what you mean</a:t>
            </a:r>
          </a:p>
          <a:p>
            <a:pPr marL="0" indent="0">
              <a:buNone/>
            </a:pPr>
            <a:endParaRPr lang="en-US" sz="200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000">
                <a:solidFill>
                  <a:prstClr val="black"/>
                </a:solidFill>
                <a:latin typeface="Lato" panose="020F0502020204030203" pitchFamily="34" charset="0"/>
                <a:ea typeface="Lato" panose="020F0502020204030203" pitchFamily="34" charset="0"/>
                <a:cs typeface="Lato" panose="020F0502020204030203" pitchFamily="34" charset="0"/>
              </a:rPr>
              <a:t>State </a:t>
            </a:r>
            <a:r>
              <a:rPr lang="en-US" sz="2000" u="sng">
                <a:solidFill>
                  <a:prstClr val="black"/>
                </a:solidFill>
                <a:latin typeface="Lato" panose="020F0502020204030203" pitchFamily="34" charset="0"/>
                <a:ea typeface="Lato" panose="020F0502020204030203" pitchFamily="34" charset="0"/>
                <a:cs typeface="Lato" panose="020F0502020204030203" pitchFamily="34" charset="0"/>
              </a:rPr>
              <a:t>exactly what to do</a:t>
            </a:r>
          </a:p>
          <a:p>
            <a:pPr lvl="1"/>
            <a:r>
              <a:rPr lang="en-US" sz="2000">
                <a:latin typeface="Lato Heavy" panose="020F0502020204030203" pitchFamily="34" charset="0"/>
                <a:ea typeface="Lato Heavy" panose="020F0502020204030203" pitchFamily="34" charset="0"/>
                <a:cs typeface="Lato Heavy" panose="020F0502020204030203" pitchFamily="34" charset="0"/>
              </a:rPr>
              <a:t>Show them how, do it alongside them</a:t>
            </a:r>
          </a:p>
          <a:p>
            <a:pPr lvl="2"/>
            <a:r>
              <a:rPr lang="en-US">
                <a:latin typeface="Lato Heavy" panose="020F0502020204030203" pitchFamily="34" charset="0"/>
                <a:ea typeface="Lato Heavy" panose="020F0502020204030203" pitchFamily="34" charset="0"/>
                <a:cs typeface="Lato Heavy" panose="020F0502020204030203" pitchFamily="34" charset="0"/>
              </a:rPr>
              <a:t>Strength: “hands on” learner</a:t>
            </a:r>
          </a:p>
        </p:txBody>
      </p:sp>
      <p:sp>
        <p:nvSpPr>
          <p:cNvPr id="8" name="object 6">
            <a:extLst>
              <a:ext uri="{FF2B5EF4-FFF2-40B4-BE49-F238E27FC236}">
                <a16:creationId xmlns:a16="http://schemas.microsoft.com/office/drawing/2014/main" id="{9E878077-6EC4-4F42-9E39-01B2A9D3423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3FB63FBE-324F-46D4-899C-5BB9888BEB8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724F5C4-0E79-4B6C-AA03-5BB16F935B1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56F4C0F6-0F9F-4EA3-A5DC-6D83619D3B1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ED2C76B7-85EB-41D8-A837-13D2C4B33CAE}"/>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3" name="Picture 12" descr="Logo, icon&#10;&#10;Description automatically generated">
            <a:extLst>
              <a:ext uri="{FF2B5EF4-FFF2-40B4-BE49-F238E27FC236}">
                <a16:creationId xmlns:a16="http://schemas.microsoft.com/office/drawing/2014/main" id="{374B07DE-201C-40A2-9FDF-05D39322A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523" y="4561762"/>
            <a:ext cx="413514" cy="442532"/>
          </a:xfrm>
          <a:prstGeom prst="rect">
            <a:avLst/>
          </a:prstGeom>
        </p:spPr>
      </p:pic>
    </p:spTree>
    <p:extLst>
      <p:ext uri="{BB962C8B-B14F-4D97-AF65-F5344CB8AC3E}">
        <p14:creationId xmlns:p14="http://schemas.microsoft.com/office/powerpoint/2010/main" val="133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8ABC-98F6-4390-9DA1-E8DD0F0BA70C}"/>
              </a:ext>
            </a:extLst>
          </p:cNvPr>
          <p:cNvSpPr>
            <a:spLocks noGrp="1"/>
          </p:cNvSpPr>
          <p:nvPr>
            <p:ph type="title"/>
          </p:nvPr>
        </p:nvSpPr>
        <p:spPr>
          <a:xfrm>
            <a:off x="480357" y="289974"/>
            <a:ext cx="10515600" cy="1325563"/>
          </a:xfrm>
        </p:spPr>
        <p:txBody>
          <a:bodyPr/>
          <a:lstStyle/>
          <a:p>
            <a:r>
              <a:rPr lang="en-US">
                <a:latin typeface="Brandon Grotesque Bold" panose="020B0803020203060202" pitchFamily="34" charset="0"/>
              </a:rPr>
              <a:t>Language – Accommodations</a:t>
            </a:r>
          </a:p>
        </p:txBody>
      </p:sp>
      <p:sp>
        <p:nvSpPr>
          <p:cNvPr id="3" name="Content Placeholder 2">
            <a:extLst>
              <a:ext uri="{FF2B5EF4-FFF2-40B4-BE49-F238E27FC236}">
                <a16:creationId xmlns:a16="http://schemas.microsoft.com/office/drawing/2014/main" id="{363D5E57-B4C2-4C33-B90B-C2337697915C}"/>
              </a:ext>
            </a:extLst>
          </p:cNvPr>
          <p:cNvSpPr>
            <a:spLocks noGrp="1"/>
          </p:cNvSpPr>
          <p:nvPr>
            <p:ph idx="1"/>
          </p:nvPr>
        </p:nvSpPr>
        <p:spPr>
          <a:xfrm>
            <a:off x="519419" y="2456328"/>
            <a:ext cx="1051560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Break everything down to simple pieces</a:t>
            </a:r>
          </a:p>
          <a:p>
            <a:pPr lvl="1"/>
            <a:r>
              <a:rPr lang="en-US" sz="2000">
                <a:latin typeface="Lato" panose="020F0502020204030203" pitchFamily="34" charset="0"/>
                <a:ea typeface="Lato" panose="020F0502020204030203" pitchFamily="34" charset="0"/>
                <a:cs typeface="Lato" panose="020F0502020204030203" pitchFamily="34" charset="0"/>
              </a:rPr>
              <a:t>1-step instructions, given one at a time</a:t>
            </a:r>
          </a:p>
          <a:p>
            <a:pPr lvl="1"/>
            <a:r>
              <a:rPr lang="en-US" sz="2000">
                <a:latin typeface="Lato Heavy" panose="020F0502020204030203" pitchFamily="34" charset="0"/>
                <a:ea typeface="Lato Heavy" panose="020F0502020204030203" pitchFamily="34" charset="0"/>
                <a:cs typeface="Lato Heavy" panose="020F0502020204030203" pitchFamily="34" charset="0"/>
              </a:rPr>
              <a:t>Visuals help – such as showing how/modelling a task/instruction</a:t>
            </a:r>
          </a:p>
          <a:p>
            <a:pPr lvl="2"/>
            <a:r>
              <a:rPr lang="en-US">
                <a:latin typeface="Lato Heavy" panose="020F0502020204030203" pitchFamily="34" charset="0"/>
                <a:ea typeface="Lato Heavy" panose="020F0502020204030203" pitchFamily="34" charset="0"/>
                <a:cs typeface="Lato Heavy" panose="020F0502020204030203" pitchFamily="34" charset="0"/>
              </a:rPr>
              <a:t>Strength – they might be strong visual learners</a:t>
            </a:r>
          </a:p>
          <a:p>
            <a:pPr marL="514350" indent="-514350">
              <a:buFont typeface="+mj-lt"/>
              <a:buAutoNum type="arabicPeriod" startAt="4"/>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Give time to process</a:t>
            </a:r>
          </a:p>
          <a:p>
            <a:pPr lvl="1"/>
            <a:r>
              <a:rPr lang="en-US" sz="2000">
                <a:latin typeface="Lato" panose="020F0502020204030203" pitchFamily="34" charset="0"/>
                <a:ea typeface="Lato" panose="020F0502020204030203" pitchFamily="34" charset="0"/>
                <a:cs typeface="Lato" panose="020F0502020204030203" pitchFamily="34" charset="0"/>
              </a:rPr>
              <a:t>As much time as the child needs</a:t>
            </a:r>
          </a:p>
          <a:p>
            <a:pPr marL="457200" indent="-457200">
              <a:buFont typeface="+mj-lt"/>
              <a:buAutoNum type="arabicPeriod" startAt="4"/>
            </a:pPr>
            <a:endParaRPr lang="en-US" sz="200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startAt="4"/>
            </a:pPr>
            <a:endParaRPr lang="en-US" sz="200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startAt="4"/>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F07DC4F3-484B-43E6-94DB-61D827E41BC8}"/>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081888E9-CB9A-4DE8-8758-63518F94E656}"/>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EDEEA523-D1C9-4CF4-8E46-FFF44098DF1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9B9E2EB4-DB45-4B49-85F7-1DF33A129CB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8674487A-CF4B-4141-B02F-F1C7DA8A4208}"/>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3" name="Picture 12" descr="Logo, icon&#10;&#10;Description automatically generated">
            <a:extLst>
              <a:ext uri="{FF2B5EF4-FFF2-40B4-BE49-F238E27FC236}">
                <a16:creationId xmlns:a16="http://schemas.microsoft.com/office/drawing/2014/main" id="{5192B563-64CD-4580-B067-37D90A197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807" y="3295600"/>
            <a:ext cx="413514" cy="442532"/>
          </a:xfrm>
          <a:prstGeom prst="rect">
            <a:avLst/>
          </a:prstGeom>
        </p:spPr>
      </p:pic>
    </p:spTree>
    <p:extLst>
      <p:ext uri="{BB962C8B-B14F-4D97-AF65-F5344CB8AC3E}">
        <p14:creationId xmlns:p14="http://schemas.microsoft.com/office/powerpoint/2010/main" val="21546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016B-2F00-4449-A1C9-EED0DE010D97}"/>
              </a:ext>
            </a:extLst>
          </p:cNvPr>
          <p:cNvSpPr>
            <a:spLocks noGrp="1"/>
          </p:cNvSpPr>
          <p:nvPr>
            <p:ph type="title"/>
          </p:nvPr>
        </p:nvSpPr>
        <p:spPr>
          <a:xfrm>
            <a:off x="477474" y="593412"/>
            <a:ext cx="10515600" cy="1325563"/>
          </a:xfrm>
        </p:spPr>
        <p:txBody>
          <a:bodyPr/>
          <a:lstStyle/>
          <a:p>
            <a:r>
              <a:rPr lang="en-US">
                <a:latin typeface="Brandon Grotesque Bold" panose="020B0803020203060202" pitchFamily="34" charset="0"/>
              </a:rPr>
              <a:t>Brain Domain affected:</a:t>
            </a:r>
            <a:br>
              <a:rPr lang="en-US">
                <a:latin typeface="Brandon Grotesque Bold" panose="020B0803020203060202" pitchFamily="34" charset="0"/>
              </a:rPr>
            </a:br>
            <a:r>
              <a:rPr lang="en-US">
                <a:latin typeface="Brandon Grotesque Bold" panose="020B0803020203060202" pitchFamily="34" charset="0"/>
              </a:rPr>
              <a:t>Memory</a:t>
            </a:r>
          </a:p>
        </p:txBody>
      </p:sp>
      <p:sp>
        <p:nvSpPr>
          <p:cNvPr id="3" name="Content Placeholder 2">
            <a:extLst>
              <a:ext uri="{FF2B5EF4-FFF2-40B4-BE49-F238E27FC236}">
                <a16:creationId xmlns:a16="http://schemas.microsoft.com/office/drawing/2014/main" id="{0E69ADF8-64CA-4DE3-98C7-69F2C2E3852A}"/>
              </a:ext>
            </a:extLst>
          </p:cNvPr>
          <p:cNvSpPr>
            <a:spLocks noGrp="1"/>
          </p:cNvSpPr>
          <p:nvPr>
            <p:ph idx="1"/>
          </p:nvPr>
        </p:nvSpPr>
        <p:spPr>
          <a:xfrm>
            <a:off x="541416" y="2286935"/>
            <a:ext cx="10515600" cy="4351338"/>
          </a:xfrm>
        </p:spPr>
        <p:txBody>
          <a:bodyPr>
            <a:normAutofit/>
          </a:bodyPr>
          <a:lstStyle/>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Difficulty remembering information</a:t>
            </a:r>
          </a:p>
          <a:p>
            <a:pPr lvl="1"/>
            <a:r>
              <a:rPr lang="en-US" sz="2000">
                <a:latin typeface="Lato" panose="020F0502020204030203" pitchFamily="34" charset="0"/>
                <a:ea typeface="Lato" panose="020F0502020204030203" pitchFamily="34" charset="0"/>
                <a:cs typeface="Lato" panose="020F0502020204030203" pitchFamily="34" charset="0"/>
              </a:rPr>
              <a:t>Difficulty with retrieval and retention</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Difficulty making use of information</a:t>
            </a:r>
          </a:p>
          <a:p>
            <a:pPr lvl="1"/>
            <a:r>
              <a:rPr lang="en-US" sz="2000">
                <a:latin typeface="Lato" panose="020F0502020204030203" pitchFamily="34" charset="0"/>
                <a:ea typeface="Lato" panose="020F0502020204030203" pitchFamily="34" charset="0"/>
                <a:cs typeface="Lato" panose="020F0502020204030203" pitchFamily="34" charset="0"/>
              </a:rPr>
              <a:t>Especially “in the moment” when they need it</a:t>
            </a:r>
          </a:p>
          <a:p>
            <a:pPr lvl="1"/>
            <a:r>
              <a:rPr lang="en-US" sz="2000">
                <a:latin typeface="Lato" panose="020F0502020204030203" pitchFamily="34" charset="0"/>
                <a:ea typeface="Lato" panose="020F0502020204030203" pitchFamily="34" charset="0"/>
                <a:cs typeface="Lato" panose="020F0502020204030203" pitchFamily="34" charset="0"/>
              </a:rPr>
              <a:t>Inconsistent learning</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0798EC0-3AF2-4478-AE27-13B06EF1D9B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5D66C6D-10A0-4C98-81BD-A3FD442B2247}"/>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9DD94B42-ADFF-4E1C-87DF-80B1EEE9AA16}"/>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78C74FF-EF20-424D-8278-BBB2EC902ACB}"/>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656016D6-106C-430C-BE7E-50C3E55544FA}"/>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581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826D-E7AA-4F44-B911-66B9C08996A6}"/>
              </a:ext>
            </a:extLst>
          </p:cNvPr>
          <p:cNvSpPr>
            <a:spLocks noGrp="1"/>
          </p:cNvSpPr>
          <p:nvPr>
            <p:ph type="title"/>
          </p:nvPr>
        </p:nvSpPr>
        <p:spPr>
          <a:xfrm>
            <a:off x="477473" y="224864"/>
            <a:ext cx="10515600" cy="1325563"/>
          </a:xfrm>
        </p:spPr>
        <p:txBody>
          <a:bodyPr/>
          <a:lstStyle/>
          <a:p>
            <a:r>
              <a:rPr lang="en-US">
                <a:latin typeface="Brandon Grotesque Bold" panose="020B0803020203060202" pitchFamily="34" charset="0"/>
              </a:rPr>
              <a:t>Memory – Accommodations</a:t>
            </a:r>
          </a:p>
        </p:txBody>
      </p:sp>
      <p:sp>
        <p:nvSpPr>
          <p:cNvPr id="3" name="Content Placeholder 2">
            <a:extLst>
              <a:ext uri="{FF2B5EF4-FFF2-40B4-BE49-F238E27FC236}">
                <a16:creationId xmlns:a16="http://schemas.microsoft.com/office/drawing/2014/main" id="{F5F49B9B-6DE8-4D68-9498-B19990EAE444}"/>
              </a:ext>
            </a:extLst>
          </p:cNvPr>
          <p:cNvSpPr>
            <a:spLocks noGrp="1"/>
          </p:cNvSpPr>
          <p:nvPr>
            <p:ph idx="1"/>
          </p:nvPr>
        </p:nvSpPr>
        <p:spPr>
          <a:xfrm>
            <a:off x="597037" y="1550427"/>
            <a:ext cx="10515600" cy="5196882"/>
          </a:xfrm>
        </p:spPr>
        <p:txBody>
          <a:bodyPr>
            <a:normAutofit lnSpcReduction="10000"/>
          </a:bodyPr>
          <a:lstStyle/>
          <a:p>
            <a:r>
              <a:rPr lang="en-US" sz="2000" dirty="0">
                <a:latin typeface="Lato" panose="020F0502020204030203" pitchFamily="34" charset="0"/>
                <a:ea typeface="Lato" panose="020F0502020204030203" pitchFamily="34" charset="0"/>
                <a:cs typeface="Lato" panose="020F0502020204030203" pitchFamily="34" charset="0"/>
              </a:rPr>
              <a:t>Use reminders</a:t>
            </a:r>
          </a:p>
          <a:p>
            <a:pPr lvl="1"/>
            <a:r>
              <a:rPr lang="en-US" sz="2000" dirty="0">
                <a:latin typeface="Lato Heavy" panose="020F0502020204030203" pitchFamily="34" charset="0"/>
                <a:ea typeface="Lato Heavy" panose="020F0502020204030203" pitchFamily="34" charset="0"/>
                <a:cs typeface="Lato Heavy" panose="020F0502020204030203" pitchFamily="34" charset="0"/>
              </a:rPr>
              <a:t>Ask them where to place visual reminders so they see them</a:t>
            </a:r>
          </a:p>
          <a:p>
            <a:pPr marL="0" indent="0">
              <a:buNone/>
            </a:pP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Ask if they need your help</a:t>
            </a:r>
          </a:p>
          <a:p>
            <a:pPr lvl="1"/>
            <a:r>
              <a:rPr lang="en-US" sz="2000" dirty="0">
                <a:latin typeface="Lato Heavy" panose="020F0502020204030203" pitchFamily="34" charset="0"/>
                <a:ea typeface="Lato Heavy" panose="020F0502020204030203" pitchFamily="34" charset="0"/>
                <a:cs typeface="Lato Heavy" panose="020F0502020204030203" pitchFamily="34" charset="0"/>
              </a:rPr>
              <a:t>Show them that asking for help is okay</a:t>
            </a:r>
          </a:p>
          <a:p>
            <a:pPr lvl="1"/>
            <a:r>
              <a:rPr lang="en-US" sz="2000" dirty="0">
                <a:latin typeface="Lato Heavy" panose="020F0502020204030203" pitchFamily="34" charset="0"/>
                <a:ea typeface="Lato Heavy" panose="020F0502020204030203" pitchFamily="34" charset="0"/>
                <a:cs typeface="Lato Heavy" panose="020F0502020204030203" pitchFamily="34" charset="0"/>
              </a:rPr>
              <a:t>Tell teachers/coaches to offer an “ask for help” environment</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Use repetition when teaching a skill</a:t>
            </a:r>
          </a:p>
          <a:p>
            <a:pPr lvl="1"/>
            <a:r>
              <a:rPr lang="en-US" sz="2000" dirty="0">
                <a:latin typeface="Lato Heavy" panose="020F0502020204030203" pitchFamily="34" charset="0"/>
                <a:ea typeface="Lato Heavy" panose="020F0502020204030203" pitchFamily="34" charset="0"/>
                <a:cs typeface="Lato Heavy" panose="020F0502020204030203" pitchFamily="34" charset="0"/>
              </a:rPr>
              <a:t>Strength: they might be a “hands-on” learner</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E1EFE2BE-AEAB-4392-A7E7-666482BD8283}"/>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DEFAA71-B959-481B-8546-86F3FBC573E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700233B9-81F5-4766-8CB3-EFCF2B02225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DCCE8E3-4956-4941-8268-B3269402E1F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pic>
        <p:nvPicPr>
          <p:cNvPr id="13" name="Picture 12" descr="Logo, icon&#10;&#10;Description automatically generated">
            <a:extLst>
              <a:ext uri="{FF2B5EF4-FFF2-40B4-BE49-F238E27FC236}">
                <a16:creationId xmlns:a16="http://schemas.microsoft.com/office/drawing/2014/main" id="{ED6BED47-FFB7-494E-A5EA-1FA43FA90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298" y="5875517"/>
            <a:ext cx="413514" cy="442532"/>
          </a:xfrm>
          <a:prstGeom prst="rect">
            <a:avLst/>
          </a:prstGeom>
        </p:spPr>
      </p:pic>
      <p:pic>
        <p:nvPicPr>
          <p:cNvPr id="14" name="Picture 13" descr="Logo, icon&#10;&#10;Description automatically generated">
            <a:extLst>
              <a:ext uri="{FF2B5EF4-FFF2-40B4-BE49-F238E27FC236}">
                <a16:creationId xmlns:a16="http://schemas.microsoft.com/office/drawing/2014/main" id="{38543FEF-99BF-4ECC-81DA-4B70B4F46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177" y="4786858"/>
            <a:ext cx="413513" cy="445756"/>
          </a:xfrm>
          <a:prstGeom prst="rect">
            <a:avLst/>
          </a:prstGeom>
        </p:spPr>
      </p:pic>
      <p:pic>
        <p:nvPicPr>
          <p:cNvPr id="15" name="Picture 14" descr="Icon&#10;&#10;Description automatically generated">
            <a:extLst>
              <a:ext uri="{FF2B5EF4-FFF2-40B4-BE49-F238E27FC236}">
                <a16:creationId xmlns:a16="http://schemas.microsoft.com/office/drawing/2014/main" id="{CFEF6620-1607-4A7E-8B1A-B1D44F25B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766" y="1751458"/>
            <a:ext cx="413513" cy="445756"/>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B4B1792B-B5F2-49A8-B110-2BE037EF559B}"/>
              </a:ext>
            </a:extLst>
          </p:cNvPr>
          <p:cNvPicPr>
            <a:picLocks noChangeAspect="1"/>
          </p:cNvPicPr>
          <p:nvPr/>
        </p:nvPicPr>
        <p:blipFill>
          <a:blip r:embed="rId6"/>
          <a:stretch>
            <a:fillRect/>
          </a:stretch>
        </p:blipFill>
        <p:spPr>
          <a:xfrm>
            <a:off x="602885" y="2544173"/>
            <a:ext cx="4737108" cy="1604695"/>
          </a:xfrm>
          <a:prstGeom prst="rect">
            <a:avLst/>
          </a:prstGeom>
        </p:spPr>
      </p:pic>
      <p:pic>
        <p:nvPicPr>
          <p:cNvPr id="4" name="Picture 3">
            <a:extLst>
              <a:ext uri="{FF2B5EF4-FFF2-40B4-BE49-F238E27FC236}">
                <a16:creationId xmlns:a16="http://schemas.microsoft.com/office/drawing/2014/main" id="{8D509278-5786-405A-8745-88BD06982901}"/>
              </a:ext>
            </a:extLst>
          </p:cNvPr>
          <p:cNvPicPr>
            <a:picLocks noChangeAspect="1"/>
          </p:cNvPicPr>
          <p:nvPr/>
        </p:nvPicPr>
        <p:blipFill>
          <a:blip r:embed="rId7"/>
          <a:stretch>
            <a:fillRect/>
          </a:stretch>
        </p:blipFill>
        <p:spPr>
          <a:xfrm>
            <a:off x="5459557" y="2594770"/>
            <a:ext cx="4890308" cy="1554098"/>
          </a:xfrm>
          <a:prstGeom prst="rect">
            <a:avLst/>
          </a:prstGeom>
        </p:spPr>
      </p:pic>
    </p:spTree>
    <p:extLst>
      <p:ext uri="{BB962C8B-B14F-4D97-AF65-F5344CB8AC3E}">
        <p14:creationId xmlns:p14="http://schemas.microsoft.com/office/powerpoint/2010/main" val="7203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7A4-E529-4D4E-AF6C-0D6AFE731CE0}"/>
              </a:ext>
            </a:extLst>
          </p:cNvPr>
          <p:cNvSpPr>
            <a:spLocks noGrp="1"/>
          </p:cNvSpPr>
          <p:nvPr>
            <p:ph type="title"/>
          </p:nvPr>
        </p:nvSpPr>
        <p:spPr>
          <a:xfrm>
            <a:off x="477473" y="281531"/>
            <a:ext cx="10515600" cy="1325563"/>
          </a:xfrm>
        </p:spPr>
        <p:txBody>
          <a:bodyPr/>
          <a:lstStyle/>
          <a:p>
            <a:r>
              <a:rPr lang="en-US">
                <a:latin typeface="Brandon Grotesque Bold" panose="020B0803020203060202" pitchFamily="34" charset="0"/>
              </a:rPr>
              <a:t>Repetition</a:t>
            </a:r>
          </a:p>
        </p:txBody>
      </p:sp>
      <p:sp>
        <p:nvSpPr>
          <p:cNvPr id="3" name="Content Placeholder 2">
            <a:extLst>
              <a:ext uri="{FF2B5EF4-FFF2-40B4-BE49-F238E27FC236}">
                <a16:creationId xmlns:a16="http://schemas.microsoft.com/office/drawing/2014/main" id="{428F8CFA-1504-4C0C-9273-61B5A1798DD6}"/>
              </a:ext>
            </a:extLst>
          </p:cNvPr>
          <p:cNvSpPr>
            <a:spLocks noGrp="1"/>
          </p:cNvSpPr>
          <p:nvPr>
            <p:ph idx="1"/>
          </p:nvPr>
        </p:nvSpPr>
        <p:spPr>
          <a:xfrm>
            <a:off x="519419" y="2448145"/>
            <a:ext cx="1051560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Your child likely learns best through repetition</a:t>
            </a:r>
          </a:p>
          <a:p>
            <a:pPr lvl="1"/>
            <a:r>
              <a:rPr lang="en-US" sz="2000">
                <a:latin typeface="Lato" panose="020F0502020204030203" pitchFamily="34" charset="0"/>
                <a:ea typeface="Lato" panose="020F0502020204030203" pitchFamily="34" charset="0"/>
                <a:cs typeface="Lato" panose="020F0502020204030203" pitchFamily="34" charset="0"/>
              </a:rPr>
              <a:t>Short-term memory is often impaired in FASD</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Repetition strengthens skills in everyone’s brain</a:t>
            </a:r>
          </a:p>
          <a:p>
            <a:pPr lvl="1"/>
            <a:r>
              <a:rPr lang="en-US" sz="2000">
                <a:latin typeface="Lato" panose="020F0502020204030203" pitchFamily="34" charset="0"/>
                <a:ea typeface="Lato" panose="020F0502020204030203" pitchFamily="34" charset="0"/>
                <a:cs typeface="Lato" panose="020F0502020204030203" pitchFamily="34" charset="0"/>
              </a:rPr>
              <a:t>Even those with issues with memory and/or impulsivity</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The more you do something, the less taxing it is on your brain</a:t>
            </a:r>
          </a:p>
          <a:p>
            <a:pPr lvl="1"/>
            <a:r>
              <a:rPr lang="en-US" sz="2000" i="1">
                <a:latin typeface="Lato" panose="020F0502020204030203" pitchFamily="34" charset="0"/>
                <a:ea typeface="Lato" panose="020F0502020204030203" pitchFamily="34" charset="0"/>
                <a:cs typeface="Lato" panose="020F0502020204030203" pitchFamily="34" charset="0"/>
              </a:rPr>
              <a:t>“the hands just know what to do – I don’t have to think about it anymore”</a:t>
            </a:r>
          </a:p>
        </p:txBody>
      </p:sp>
      <p:sp>
        <p:nvSpPr>
          <p:cNvPr id="8" name="object 6">
            <a:extLst>
              <a:ext uri="{FF2B5EF4-FFF2-40B4-BE49-F238E27FC236}">
                <a16:creationId xmlns:a16="http://schemas.microsoft.com/office/drawing/2014/main" id="{2464B354-472C-458A-B799-05264D4D58D7}"/>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9370D7A6-9B3D-4328-9E79-D0B5F423493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32FA4F8-D10C-458C-A50D-4DB8C788FEC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6257D86-97C5-4F23-B84C-FDD520ABF47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9EF6BFA9-96C1-45C4-BDF2-967FC53FC171}"/>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643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89FB-7955-41EF-B213-E2A2129473B2}"/>
              </a:ext>
            </a:extLst>
          </p:cNvPr>
          <p:cNvSpPr>
            <a:spLocks noGrp="1"/>
          </p:cNvSpPr>
          <p:nvPr>
            <p:ph type="title"/>
          </p:nvPr>
        </p:nvSpPr>
        <p:spPr>
          <a:xfrm>
            <a:off x="480357" y="591500"/>
            <a:ext cx="10515600" cy="1325563"/>
          </a:xfrm>
        </p:spPr>
        <p:txBody>
          <a:bodyPr>
            <a:normAutofit/>
          </a:bodyPr>
          <a:lstStyle/>
          <a:p>
            <a:r>
              <a:rPr lang="en-US">
                <a:latin typeface="Brandon Grotesque Bold" panose="020B0803020203060202" pitchFamily="34" charset="0"/>
              </a:rPr>
              <a:t>Repetition can be a </a:t>
            </a:r>
            <a:br>
              <a:rPr lang="en-US">
                <a:latin typeface="Brandon Grotesque Bold" panose="020B0803020203060202" pitchFamily="34" charset="0"/>
              </a:rPr>
            </a:br>
            <a:r>
              <a:rPr lang="en-US">
                <a:latin typeface="Brandon Grotesque Bold" panose="020B0803020203060202" pitchFamily="34" charset="0"/>
              </a:rPr>
              <a:t>positive experience</a:t>
            </a:r>
          </a:p>
        </p:txBody>
      </p:sp>
      <p:sp>
        <p:nvSpPr>
          <p:cNvPr id="3" name="Content Placeholder 2">
            <a:extLst>
              <a:ext uri="{FF2B5EF4-FFF2-40B4-BE49-F238E27FC236}">
                <a16:creationId xmlns:a16="http://schemas.microsoft.com/office/drawing/2014/main" id="{E1033F3D-A9A9-4218-B27F-1D1DC35EE8D9}"/>
              </a:ext>
            </a:extLst>
          </p:cNvPr>
          <p:cNvSpPr>
            <a:spLocks noGrp="1"/>
          </p:cNvSpPr>
          <p:nvPr>
            <p:ph idx="1"/>
          </p:nvPr>
        </p:nvSpPr>
        <p:spPr>
          <a:xfrm>
            <a:off x="616917" y="2661523"/>
            <a:ext cx="7805628" cy="3987436"/>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When it isn’t forced</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When it occurs naturally</a:t>
            </a:r>
          </a:p>
          <a:p>
            <a:pPr lvl="1"/>
            <a:r>
              <a:rPr lang="en-US" sz="2000">
                <a:latin typeface="Lato" panose="020F0502020204030203" pitchFamily="34" charset="0"/>
                <a:ea typeface="Lato" panose="020F0502020204030203" pitchFamily="34" charset="0"/>
                <a:cs typeface="Lato" panose="020F0502020204030203" pitchFamily="34" charset="0"/>
              </a:rPr>
              <a:t>When the task is needed – e.g. tying your shoes only when they need to be tied</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Also when it is:</a:t>
            </a:r>
          </a:p>
          <a:p>
            <a:pPr lvl="1"/>
            <a:r>
              <a:rPr lang="en-US" sz="2000">
                <a:latin typeface="Lato" panose="020F0502020204030203" pitchFamily="34" charset="0"/>
                <a:ea typeface="Lato" panose="020F0502020204030203" pitchFamily="34" charset="0"/>
                <a:cs typeface="Lato" panose="020F0502020204030203" pitchFamily="34" charset="0"/>
              </a:rPr>
              <a:t>Structured (built into a routine)</a:t>
            </a:r>
          </a:p>
          <a:p>
            <a:pPr lvl="1"/>
            <a:r>
              <a:rPr lang="en-US" sz="2000">
                <a:latin typeface="Lato" panose="020F0502020204030203" pitchFamily="34" charset="0"/>
                <a:ea typeface="Lato" panose="020F0502020204030203" pitchFamily="34" charset="0"/>
                <a:cs typeface="Lato" panose="020F0502020204030203" pitchFamily="34" charset="0"/>
              </a:rPr>
              <a:t>Consistent (built into a regular routine)</a:t>
            </a:r>
          </a:p>
          <a:p>
            <a:pPr lvl="1"/>
            <a:r>
              <a:rPr lang="en-US" sz="2000">
                <a:latin typeface="Lato" panose="020F0502020204030203" pitchFamily="34" charset="0"/>
                <a:ea typeface="Lato" panose="020F0502020204030203" pitchFamily="34" charset="0"/>
                <a:cs typeface="Lato" panose="020F0502020204030203" pitchFamily="34" charset="0"/>
              </a:rPr>
              <a:t>Supported (help your child through a new skill/task many times before you, as a caregiver, do less and less over time)</a:t>
            </a:r>
          </a:p>
        </p:txBody>
      </p:sp>
      <p:sp>
        <p:nvSpPr>
          <p:cNvPr id="8" name="object 6">
            <a:extLst>
              <a:ext uri="{FF2B5EF4-FFF2-40B4-BE49-F238E27FC236}">
                <a16:creationId xmlns:a16="http://schemas.microsoft.com/office/drawing/2014/main" id="{64044407-A861-4D84-9456-5F5BDAB2B73A}"/>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0E7EA2F-20F9-48EE-8FC4-702201A5C3E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DEF86864-1394-474D-BE88-4101235B2B3B}"/>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50E9916-DF77-4483-87F5-4B3DFCBCC6E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67365162-AB30-45E4-89A0-B34BFAFCC07B}"/>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0051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8898"/>
            <a:ext cx="10515600" cy="1325563"/>
          </a:xfrm>
        </p:spPr>
        <p:txBody>
          <a:bodyPr>
            <a:normAutofit/>
          </a:bodyPr>
          <a:lstStyle/>
          <a:p>
            <a:r>
              <a:rPr lang="en-US">
                <a:latin typeface="Brandon Grotesque Bold" panose="020B0803020203060202" pitchFamily="34" charset="0"/>
              </a:rPr>
              <a:t>Learning Objectives</a:t>
            </a:r>
          </a:p>
        </p:txBody>
      </p:sp>
      <p:sp>
        <p:nvSpPr>
          <p:cNvPr id="3" name="Content Placeholder 2"/>
          <p:cNvSpPr>
            <a:spLocks noGrp="1"/>
          </p:cNvSpPr>
          <p:nvPr>
            <p:ph idx="1"/>
          </p:nvPr>
        </p:nvSpPr>
        <p:spPr>
          <a:xfrm>
            <a:off x="1525046" y="1986542"/>
            <a:ext cx="7581900" cy="3690938"/>
          </a:xfrm>
        </p:spPr>
        <p:txBody>
          <a:bodyPr>
            <a:normAutofit/>
          </a:bodyPr>
          <a:lstStyle/>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Heavy" panose="020F0502020204030203" pitchFamily="34" charset="0"/>
                <a:ea typeface="Lato Heavy" panose="020F0502020204030203" pitchFamily="34" charset="0"/>
                <a:cs typeface="Lato Heavy" panose="020F0502020204030203" pitchFamily="34" charset="0"/>
              </a:rPr>
              <a:t>Strengths</a:t>
            </a:r>
            <a:r>
              <a:rPr lang="en-US" sz="2000">
                <a:solidFill>
                  <a:srgbClr val="8CC440"/>
                </a:solidFill>
                <a:latin typeface="Lato" panose="020F0502020204030203" pitchFamily="34" charset="0"/>
                <a:ea typeface="Lato" panose="020F0502020204030203" pitchFamily="34" charset="0"/>
                <a:cs typeface="Lato" panose="020F0502020204030203" pitchFamily="34" charset="0"/>
              </a:rPr>
              <a:t> </a:t>
            </a:r>
            <a:r>
              <a:rPr lang="en-US" sz="2000">
                <a:latin typeface="Lato" panose="020F0502020204030203" pitchFamily="34" charset="0"/>
                <a:ea typeface="Lato" panose="020F0502020204030203" pitchFamily="34" charset="0"/>
                <a:cs typeface="Lato" panose="020F0502020204030203" pitchFamily="34" charset="0"/>
              </a:rPr>
              <a:t>– Identify how your child’s strengths can accommodate them during challenges</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Heavy" panose="020F0502020204030203" pitchFamily="34" charset="0"/>
                <a:ea typeface="Lato Heavy" panose="020F0502020204030203" pitchFamily="34" charset="0"/>
                <a:cs typeface="Lato Heavy" panose="020F0502020204030203" pitchFamily="34" charset="0"/>
              </a:rPr>
              <a:t>Advocacy</a:t>
            </a:r>
            <a:r>
              <a:rPr lang="en-US" sz="2000">
                <a:latin typeface="Lato" panose="020F0502020204030203" pitchFamily="34" charset="0"/>
                <a:ea typeface="Lato" panose="020F0502020204030203" pitchFamily="34" charset="0"/>
                <a:cs typeface="Lato" panose="020F0502020204030203" pitchFamily="34" charset="0"/>
              </a:rPr>
              <a:t> – Assess when advocacy is required for your child</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Heavy" panose="020F0502020204030203" pitchFamily="34" charset="0"/>
                <a:ea typeface="Lato Heavy" panose="020F0502020204030203" pitchFamily="34" charset="0"/>
                <a:cs typeface="Lato Heavy" panose="020F0502020204030203" pitchFamily="34" charset="0"/>
              </a:rPr>
              <a:t>Participation</a:t>
            </a:r>
            <a:r>
              <a:rPr lang="en-US" sz="2000">
                <a:latin typeface="Lato" panose="020F0502020204030203" pitchFamily="34" charset="0"/>
                <a:ea typeface="Lato" panose="020F0502020204030203" pitchFamily="34" charset="0"/>
                <a:cs typeface="Lato" panose="020F0502020204030203" pitchFamily="34" charset="0"/>
              </a:rPr>
              <a:t> – Detect when to involve your child in solving challenges</a:t>
            </a:r>
          </a:p>
        </p:txBody>
      </p:sp>
      <p:sp>
        <p:nvSpPr>
          <p:cNvPr id="7" name="object 6">
            <a:extLst>
              <a:ext uri="{FF2B5EF4-FFF2-40B4-BE49-F238E27FC236}">
                <a16:creationId xmlns:a16="http://schemas.microsoft.com/office/drawing/2014/main" id="{D9914DC6-8654-4D6F-95A7-70D3C59239A2}"/>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D11BBA39-ADE0-4C34-976A-A26AD2A5CB16}"/>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rgbClr val="0056A5"/>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rgbClr val="0056A5"/>
                </a:solidFill>
                <a:latin typeface="Lato Heavy" panose="020F0502020204030203" pitchFamily="34" charset="0"/>
                <a:ea typeface="Lato Heavy" panose="020F0502020204030203" pitchFamily="34" charset="0"/>
                <a:cs typeface="Lato Heavy" panose="020F0502020204030203" pitchFamily="34" charset="0"/>
              </a:rPr>
              <a:t>3</a:t>
            </a:r>
            <a:endParaRPr sz="900">
              <a:solidFill>
                <a:srgbClr val="0056A5"/>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object 7">
            <a:extLst>
              <a:ext uri="{FF2B5EF4-FFF2-40B4-BE49-F238E27FC236}">
                <a16:creationId xmlns:a16="http://schemas.microsoft.com/office/drawing/2014/main" id="{45D2226C-F718-48D8-ACF3-4585186C8A22}"/>
              </a:ext>
            </a:extLst>
          </p:cNvPr>
          <p:cNvSpPr/>
          <p:nvPr/>
        </p:nvSpPr>
        <p:spPr>
          <a:xfrm>
            <a:off x="626442" y="1813452"/>
            <a:ext cx="542925" cy="0"/>
          </a:xfrm>
          <a:prstGeom prst="line">
            <a:avLst/>
          </a:prstGeom>
          <a:ln w="76200">
            <a:solidFill>
              <a:srgbClr val="0056A5"/>
            </a:solidFill>
          </a:ln>
        </p:spPr>
        <p:txBody>
          <a:bodyPr lIns="34289" rIns="34289"/>
          <a:lstStyle/>
          <a:p>
            <a:endParaRPr sz="1086"/>
          </a:p>
        </p:txBody>
      </p:sp>
      <p:sp>
        <p:nvSpPr>
          <p:cNvPr id="14" name="Rectangle 12">
            <a:extLst>
              <a:ext uri="{FF2B5EF4-FFF2-40B4-BE49-F238E27FC236}">
                <a16:creationId xmlns:a16="http://schemas.microsoft.com/office/drawing/2014/main" id="{5598343E-59E4-4A22-B331-267A4F7E70D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5" name="Rectangle 12">
            <a:extLst>
              <a:ext uri="{FF2B5EF4-FFF2-40B4-BE49-F238E27FC236}">
                <a16:creationId xmlns:a16="http://schemas.microsoft.com/office/drawing/2014/main" id="{E13A9E20-A914-4689-A0A6-6C620CCE74F0}"/>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5" name="Picture 4" descr="Logo, icon&#10;&#10;Description automatically generated">
            <a:extLst>
              <a:ext uri="{FF2B5EF4-FFF2-40B4-BE49-F238E27FC236}">
                <a16:creationId xmlns:a16="http://schemas.microsoft.com/office/drawing/2014/main" id="{0B838FF9-5E28-4CA1-9EF7-C727A1142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783" y="2352007"/>
            <a:ext cx="413514" cy="442532"/>
          </a:xfrm>
          <a:prstGeom prst="rect">
            <a:avLst/>
          </a:prstGeom>
        </p:spPr>
      </p:pic>
      <p:pic>
        <p:nvPicPr>
          <p:cNvPr id="9" name="Picture 8" descr="Logo, icon&#10;&#10;Description automatically generated">
            <a:extLst>
              <a:ext uri="{FF2B5EF4-FFF2-40B4-BE49-F238E27FC236}">
                <a16:creationId xmlns:a16="http://schemas.microsoft.com/office/drawing/2014/main" id="{D62F6007-20DF-4654-9631-EB767136E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289" y="3429000"/>
            <a:ext cx="413513" cy="445756"/>
          </a:xfrm>
          <a:prstGeom prst="rect">
            <a:avLst/>
          </a:prstGeom>
        </p:spPr>
      </p:pic>
      <p:pic>
        <p:nvPicPr>
          <p:cNvPr id="11" name="Picture 10" descr="Icon&#10;&#10;Description automatically generated">
            <a:extLst>
              <a:ext uri="{FF2B5EF4-FFF2-40B4-BE49-F238E27FC236}">
                <a16:creationId xmlns:a16="http://schemas.microsoft.com/office/drawing/2014/main" id="{7E90747B-D50D-4622-91DC-D0588BE4F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289" y="4240277"/>
            <a:ext cx="413513" cy="445756"/>
          </a:xfrm>
          <a:prstGeom prst="rect">
            <a:avLst/>
          </a:prstGeom>
        </p:spPr>
      </p:pic>
    </p:spTree>
    <p:extLst>
      <p:ext uri="{BB962C8B-B14F-4D97-AF65-F5344CB8AC3E}">
        <p14:creationId xmlns:p14="http://schemas.microsoft.com/office/powerpoint/2010/main" val="33991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4962-FCB3-4767-AA1E-29C937F94CBE}"/>
              </a:ext>
            </a:extLst>
          </p:cNvPr>
          <p:cNvSpPr>
            <a:spLocks noGrp="1"/>
          </p:cNvSpPr>
          <p:nvPr>
            <p:ph type="title"/>
          </p:nvPr>
        </p:nvSpPr>
        <p:spPr>
          <a:xfrm>
            <a:off x="522302" y="301970"/>
            <a:ext cx="10515600" cy="1325563"/>
          </a:xfrm>
        </p:spPr>
        <p:txBody>
          <a:bodyPr/>
          <a:lstStyle/>
          <a:p>
            <a:r>
              <a:rPr lang="en-US">
                <a:latin typeface="Brandon Grotesque Bold" panose="020B0803020203060202" pitchFamily="34" charset="0"/>
              </a:rPr>
              <a:t>“Lying” – (it’s not really lying) </a:t>
            </a:r>
          </a:p>
        </p:txBody>
      </p:sp>
      <p:sp>
        <p:nvSpPr>
          <p:cNvPr id="3" name="Content Placeholder 2">
            <a:extLst>
              <a:ext uri="{FF2B5EF4-FFF2-40B4-BE49-F238E27FC236}">
                <a16:creationId xmlns:a16="http://schemas.microsoft.com/office/drawing/2014/main" id="{365595C2-3C24-480E-91A3-2EF579181CF1}"/>
              </a:ext>
            </a:extLst>
          </p:cNvPr>
          <p:cNvSpPr>
            <a:spLocks noGrp="1"/>
          </p:cNvSpPr>
          <p:nvPr>
            <p:ph idx="1"/>
          </p:nvPr>
        </p:nvSpPr>
        <p:spPr>
          <a:xfrm>
            <a:off x="505524" y="2456534"/>
            <a:ext cx="8676568" cy="4351338"/>
          </a:xfrm>
        </p:spPr>
        <p:txBody>
          <a:bodyPr>
            <a:normAutofit/>
          </a:bodyPr>
          <a:lstStyle/>
          <a:p>
            <a:pPr marL="0" indent="0">
              <a:buNone/>
            </a:pPr>
            <a:r>
              <a:rPr lang="en-US" sz="2000">
                <a:latin typeface="Lato" panose="020F0502020204030203" pitchFamily="34" charset="0"/>
                <a:ea typeface="Lato" panose="020F0502020204030203" pitchFamily="34" charset="0"/>
                <a:cs typeface="Lato" panose="020F0502020204030203" pitchFamily="34" charset="0"/>
              </a:rPr>
              <a:t>Due to problems with memory, your child may be confused about what really happened</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May retell events in an incorrect order</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May feel ashamed for not remembering so "make it up" to cover</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May </a:t>
            </a:r>
            <a:r>
              <a:rPr lang="en-US" sz="2000" u="sng">
                <a:latin typeface="Lato" panose="020F0502020204030203" pitchFamily="34" charset="0"/>
                <a:ea typeface="Lato" panose="020F0502020204030203" pitchFamily="34" charset="0"/>
                <a:cs typeface="Lato" panose="020F0502020204030203" pitchFamily="34" charset="0"/>
              </a:rPr>
              <a:t>confabulate</a:t>
            </a:r>
            <a:r>
              <a:rPr lang="en-US" sz="2000">
                <a:latin typeface="Lato" panose="020F0502020204030203" pitchFamily="34" charset="0"/>
                <a:ea typeface="Lato" panose="020F0502020204030203" pitchFamily="34" charset="0"/>
                <a:cs typeface="Lato" panose="020F0502020204030203" pitchFamily="34" charset="0"/>
              </a:rPr>
              <a:t> to fill in pieces they’ve forgotten or misunderstood</a:t>
            </a:r>
          </a:p>
          <a:p>
            <a:pPr lvl="1"/>
            <a:r>
              <a:rPr lang="en-US" sz="2000">
                <a:latin typeface="Lato" panose="020F0502020204030203" pitchFamily="34" charset="0"/>
                <a:ea typeface="Lato" panose="020F0502020204030203" pitchFamily="34" charset="0"/>
                <a:cs typeface="Lato" panose="020F0502020204030203" pitchFamily="34" charset="0"/>
              </a:rPr>
              <a:t>The brain may automatically fill in blanks with things they’ve imagined, heard, or have seen on screens – to make sense of the event</a:t>
            </a:r>
          </a:p>
          <a:p>
            <a:pPr lvl="1"/>
            <a:r>
              <a:rPr lang="en-US" sz="2000">
                <a:latin typeface="Lato" panose="020F0502020204030203" pitchFamily="34" charset="0"/>
                <a:ea typeface="Lato" panose="020F0502020204030203" pitchFamily="34" charset="0"/>
                <a:cs typeface="Lato" panose="020F0502020204030203" pitchFamily="34" charset="0"/>
              </a:rPr>
              <a:t>Happens to us too at times</a:t>
            </a:r>
          </a:p>
        </p:txBody>
      </p:sp>
      <p:sp>
        <p:nvSpPr>
          <p:cNvPr id="8" name="object 6">
            <a:extLst>
              <a:ext uri="{FF2B5EF4-FFF2-40B4-BE49-F238E27FC236}">
                <a16:creationId xmlns:a16="http://schemas.microsoft.com/office/drawing/2014/main" id="{F95F5F9F-87CF-4933-8247-29178199B94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42CC694-6F23-489B-90F1-80B3B358F20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624B0C1-5B56-45B8-8665-E2D8C236DC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7A9BBCB7-D4F1-4A35-9A80-68280B2406A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67FA5C57-93FB-4F0E-B582-8136F4F4A7C6}"/>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1671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BEB9-D416-40AA-9BBB-53089A51C2FD}"/>
              </a:ext>
            </a:extLst>
          </p:cNvPr>
          <p:cNvSpPr>
            <a:spLocks noGrp="1"/>
          </p:cNvSpPr>
          <p:nvPr>
            <p:ph type="title"/>
          </p:nvPr>
        </p:nvSpPr>
        <p:spPr>
          <a:xfrm>
            <a:off x="495300" y="297426"/>
            <a:ext cx="10515600" cy="1325563"/>
          </a:xfrm>
        </p:spPr>
        <p:txBody>
          <a:bodyPr/>
          <a:lstStyle/>
          <a:p>
            <a:r>
              <a:rPr lang="en-US">
                <a:latin typeface="Brandon Grotesque Bold" panose="020B0803020203060202" pitchFamily="34" charset="0"/>
              </a:rPr>
              <a:t>Confabulation – Accommodations</a:t>
            </a:r>
          </a:p>
        </p:txBody>
      </p:sp>
      <p:sp>
        <p:nvSpPr>
          <p:cNvPr id="3" name="Content Placeholder 2">
            <a:extLst>
              <a:ext uri="{FF2B5EF4-FFF2-40B4-BE49-F238E27FC236}">
                <a16:creationId xmlns:a16="http://schemas.microsoft.com/office/drawing/2014/main" id="{1E09BBE4-ACC1-4F7B-BF8C-36391AB79332}"/>
              </a:ext>
            </a:extLst>
          </p:cNvPr>
          <p:cNvSpPr>
            <a:spLocks noGrp="1"/>
          </p:cNvSpPr>
          <p:nvPr>
            <p:ph idx="1"/>
          </p:nvPr>
        </p:nvSpPr>
        <p:spPr>
          <a:xfrm>
            <a:off x="512142" y="2441329"/>
            <a:ext cx="8553445"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Reduce opportunities to confabulate</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Instead of asking if they did something, ask them to show you</a:t>
            </a:r>
          </a:p>
          <a:p>
            <a:pPr lvl="2"/>
            <a:r>
              <a:rPr lang="en-US">
                <a:latin typeface="Lato" panose="020F0502020204030203" pitchFamily="34" charset="0"/>
                <a:ea typeface="Lato" panose="020F0502020204030203" pitchFamily="34" charset="0"/>
                <a:cs typeface="Lato" panose="020F0502020204030203" pitchFamily="34" charset="0"/>
              </a:rPr>
              <a:t>e.g. “Show me what you picked up in your room”</a:t>
            </a:r>
          </a:p>
          <a:p>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Just ask what you really need to know</a:t>
            </a:r>
          </a:p>
          <a:p>
            <a:pPr lvl="2"/>
            <a:r>
              <a:rPr lang="en-US">
                <a:latin typeface="Lato" panose="020F0502020204030203" pitchFamily="34" charset="0"/>
                <a:ea typeface="Lato" panose="020F0502020204030203" pitchFamily="34" charset="0"/>
                <a:cs typeface="Lato" panose="020F0502020204030203" pitchFamily="34" charset="0"/>
              </a:rPr>
              <a:t>Avoid unnecessary questions</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Remember: give them time to process questions</a:t>
            </a:r>
          </a:p>
          <a:p>
            <a:pPr lvl="2"/>
            <a:r>
              <a:rPr lang="en-US">
                <a:latin typeface="Lato" panose="020F0502020204030203" pitchFamily="34" charset="0"/>
                <a:ea typeface="Lato" panose="020F0502020204030203" pitchFamily="34" charset="0"/>
                <a:cs typeface="Lato" panose="020F0502020204030203" pitchFamily="34" charset="0"/>
              </a:rPr>
              <a:t>They may give a response for the question you asked a while back, from earlier in the conversation</a:t>
            </a:r>
          </a:p>
          <a:p>
            <a:endParaRPr lang="en-US" sz="2000">
              <a:latin typeface="Lato" panose="020F0502020204030203" pitchFamily="34" charset="0"/>
              <a:ea typeface="Lato" panose="020F0502020204030203" pitchFamily="34" charset="0"/>
              <a:cs typeface="Lato" panose="020F0502020204030203" pitchFamily="34" charset="0"/>
            </a:endParaRP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80A527C3-C3A7-4EE3-BFB8-E5B50029BC2C}"/>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E5B9968-F060-45D8-91CB-EB7BF25348D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7B72D2D-EBA1-43B6-A5E6-5B6E80257A6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5B059B28-108C-467D-967E-C8A1AB13B26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A0103CA4-FC8F-46A6-9D0F-9D1E21D92264}"/>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4994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4F2-C89B-45B2-ABD9-4524CDC3CCED}"/>
              </a:ext>
            </a:extLst>
          </p:cNvPr>
          <p:cNvSpPr>
            <a:spLocks noGrp="1"/>
          </p:cNvSpPr>
          <p:nvPr>
            <p:ph type="title"/>
          </p:nvPr>
        </p:nvSpPr>
        <p:spPr>
          <a:xfrm>
            <a:off x="500980" y="306951"/>
            <a:ext cx="10515600" cy="1325563"/>
          </a:xfrm>
        </p:spPr>
        <p:txBody>
          <a:bodyPr>
            <a:normAutofit/>
          </a:bodyPr>
          <a:lstStyle/>
          <a:p>
            <a:r>
              <a:rPr lang="en-US" dirty="0">
                <a:latin typeface="Brandon Grotesque Bold" panose="020B0803020203060202" pitchFamily="34" charset="0"/>
              </a:rPr>
              <a:t>Confabulation or “storytelling”</a:t>
            </a:r>
            <a:br>
              <a:rPr lang="en-US" dirty="0">
                <a:latin typeface="Brandon Grotesque Bold" panose="020B0803020203060202" pitchFamily="34" charset="0"/>
              </a:rPr>
            </a:br>
            <a:r>
              <a:rPr lang="en-US" dirty="0">
                <a:latin typeface="Brandon Grotesque Bold" panose="020B0803020203060202" pitchFamily="34" charset="0"/>
              </a:rPr>
              <a:t>– Accommodations</a:t>
            </a:r>
          </a:p>
        </p:txBody>
      </p:sp>
      <p:sp>
        <p:nvSpPr>
          <p:cNvPr id="3" name="Content Placeholder 2">
            <a:extLst>
              <a:ext uri="{FF2B5EF4-FFF2-40B4-BE49-F238E27FC236}">
                <a16:creationId xmlns:a16="http://schemas.microsoft.com/office/drawing/2014/main" id="{E93658DA-5A85-447A-B593-5A419C927E9C}"/>
              </a:ext>
            </a:extLst>
          </p:cNvPr>
          <p:cNvSpPr>
            <a:spLocks noGrp="1"/>
          </p:cNvSpPr>
          <p:nvPr>
            <p:ph idx="1"/>
          </p:nvPr>
        </p:nvSpPr>
        <p:spPr>
          <a:xfrm>
            <a:off x="510505" y="2430462"/>
            <a:ext cx="9147838" cy="4351338"/>
          </a:xfrm>
        </p:spPr>
        <p:txBody>
          <a:bodyPr>
            <a:normAutofit/>
          </a:bodyPr>
          <a:lstStyle/>
          <a:p>
            <a:r>
              <a:rPr lang="en-US" sz="2000" dirty="0">
                <a:latin typeface="Lato" panose="020F0502020204030203" pitchFamily="34" charset="0"/>
                <a:ea typeface="Lato" panose="020F0502020204030203" pitchFamily="34" charset="0"/>
                <a:cs typeface="Lato" panose="020F0502020204030203" pitchFamily="34" charset="0"/>
              </a:rPr>
              <a:t>Stay connected / Do not punish for confabulation or storytelling </a:t>
            </a:r>
          </a:p>
          <a:p>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Your child may have short-term </a:t>
            </a:r>
            <a:r>
              <a:rPr lang="en-US" sz="2000" u="sng">
                <a:latin typeface="Lato" panose="020F0502020204030203" pitchFamily="34" charset="0"/>
                <a:ea typeface="Lato" panose="020F0502020204030203" pitchFamily="34" charset="0"/>
                <a:cs typeface="Lato" panose="020F0502020204030203" pitchFamily="34" charset="0"/>
              </a:rPr>
              <a:t>memory</a:t>
            </a:r>
            <a:r>
              <a:rPr lang="en-US" sz="2000">
                <a:latin typeface="Lato" panose="020F0502020204030203" pitchFamily="34" charset="0"/>
                <a:ea typeface="Lato" panose="020F0502020204030203" pitchFamily="34" charset="0"/>
                <a:cs typeface="Lato" panose="020F0502020204030203" pitchFamily="34" charset="0"/>
              </a:rPr>
              <a:t> problems, or challenges controlling </a:t>
            </a:r>
            <a:r>
              <a:rPr lang="en-US" sz="2000" u="sng">
                <a:latin typeface="Lato" panose="020F0502020204030203" pitchFamily="34" charset="0"/>
                <a:ea typeface="Lato" panose="020F0502020204030203" pitchFamily="34" charset="0"/>
                <a:cs typeface="Lato" panose="020F0502020204030203" pitchFamily="34" charset="0"/>
              </a:rPr>
              <a:t>impulsivity</a:t>
            </a:r>
            <a:r>
              <a:rPr lang="en-US" sz="2000">
                <a:latin typeface="Lato" panose="020F0502020204030203" pitchFamily="34" charset="0"/>
                <a:ea typeface="Lato" panose="020F0502020204030203" pitchFamily="34" charset="0"/>
                <a:cs typeface="Lato" panose="020F0502020204030203" pitchFamily="34" charset="0"/>
              </a:rPr>
              <a:t>, or see things differently when under </a:t>
            </a:r>
            <a:r>
              <a:rPr lang="en-US" sz="2000" u="sng">
                <a:latin typeface="Lato" panose="020F0502020204030203" pitchFamily="34" charset="0"/>
                <a:ea typeface="Lato" panose="020F0502020204030203" pitchFamily="34" charset="0"/>
                <a:cs typeface="Lato" panose="020F0502020204030203" pitchFamily="34" charset="0"/>
              </a:rPr>
              <a:t>stress</a:t>
            </a:r>
            <a:r>
              <a:rPr lang="en-US" sz="2000">
                <a:latin typeface="Lato" panose="020F0502020204030203" pitchFamily="34" charset="0"/>
                <a:ea typeface="Lato" panose="020F0502020204030203" pitchFamily="34" charset="0"/>
                <a:cs typeface="Lato" panose="020F0502020204030203" pitchFamily="34" charset="0"/>
              </a:rPr>
              <a:t>, or not able to catch every word someone said to them</a:t>
            </a:r>
          </a:p>
          <a:p>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Consequences will not decrease the confabulation, it will only frustrate your child</a:t>
            </a:r>
          </a:p>
          <a:p>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Focus on supporting their challenges with attention, memory, language, and/or inability to always control their impulses</a:t>
            </a:r>
          </a:p>
        </p:txBody>
      </p:sp>
      <p:sp>
        <p:nvSpPr>
          <p:cNvPr id="8" name="object 6">
            <a:extLst>
              <a:ext uri="{FF2B5EF4-FFF2-40B4-BE49-F238E27FC236}">
                <a16:creationId xmlns:a16="http://schemas.microsoft.com/office/drawing/2014/main" id="{33B38AE9-6016-41BB-BD93-B65E0F2441F2}"/>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D19CE6E-42BE-4680-8A23-613CB36213F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CCD5F29C-F815-4798-A10F-9E63A8927A9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0B35ECF-E727-4923-ABE8-FC942147540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58E0F731-E83A-46B7-9FAC-95A3B278486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618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D2C4-007D-4D40-A70C-E8BE7B24149F}"/>
              </a:ext>
            </a:extLst>
          </p:cNvPr>
          <p:cNvSpPr>
            <a:spLocks noGrp="1"/>
          </p:cNvSpPr>
          <p:nvPr>
            <p:ph type="title"/>
          </p:nvPr>
        </p:nvSpPr>
        <p:spPr>
          <a:xfrm>
            <a:off x="481930" y="593725"/>
            <a:ext cx="10515600" cy="1325563"/>
          </a:xfrm>
        </p:spPr>
        <p:txBody>
          <a:bodyPr/>
          <a:lstStyle/>
          <a:p>
            <a:r>
              <a:rPr lang="en-US">
                <a:latin typeface="Brandon Grotesque Bold" panose="020B0803020203060202" pitchFamily="34" charset="0"/>
              </a:rPr>
              <a:t>Brain Domain affected:</a:t>
            </a:r>
            <a:br>
              <a:rPr lang="en-US">
                <a:latin typeface="Brandon Grotesque Bold" panose="020B0803020203060202" pitchFamily="34" charset="0"/>
              </a:rPr>
            </a:br>
            <a:r>
              <a:rPr lang="en-US">
                <a:latin typeface="Brandon Grotesque Bold" panose="020B0803020203060202" pitchFamily="34" charset="0"/>
              </a:rPr>
              <a:t>Social Skills (Adaptive Skills)</a:t>
            </a:r>
          </a:p>
        </p:txBody>
      </p:sp>
      <p:sp>
        <p:nvSpPr>
          <p:cNvPr id="3" name="Content Placeholder 2">
            <a:extLst>
              <a:ext uri="{FF2B5EF4-FFF2-40B4-BE49-F238E27FC236}">
                <a16:creationId xmlns:a16="http://schemas.microsoft.com/office/drawing/2014/main" id="{6C5700DF-EB9F-45C0-BC10-AD4CF265C1C8}"/>
              </a:ext>
            </a:extLst>
          </p:cNvPr>
          <p:cNvSpPr>
            <a:spLocks noGrp="1"/>
          </p:cNvSpPr>
          <p:nvPr>
            <p:ph idx="1"/>
          </p:nvPr>
        </p:nvSpPr>
        <p:spPr>
          <a:xfrm>
            <a:off x="616917" y="2633646"/>
            <a:ext cx="10515600" cy="35766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Your child may act “younger” than same-age peers</a:t>
            </a:r>
          </a:p>
          <a:p>
            <a:pPr lvl="1"/>
            <a:r>
              <a:rPr lang="en-US" sz="2000">
                <a:latin typeface="Lato" panose="020F0502020204030203" pitchFamily="34" charset="0"/>
                <a:ea typeface="Lato" panose="020F0502020204030203" pitchFamily="34" charset="0"/>
                <a:cs typeface="Lato" panose="020F0502020204030203" pitchFamily="34" charset="0"/>
              </a:rPr>
              <a:t>May attempt to gain attention inappropriately or invade peers’ boundaries </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They may be teased, or rejected</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They may be bullied, or told by peers to do things they are not allowed to do</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They may be vulnerable to predators posing as “friends”</a:t>
            </a:r>
          </a:p>
        </p:txBody>
      </p:sp>
      <p:sp>
        <p:nvSpPr>
          <p:cNvPr id="8" name="object 6">
            <a:extLst>
              <a:ext uri="{FF2B5EF4-FFF2-40B4-BE49-F238E27FC236}">
                <a16:creationId xmlns:a16="http://schemas.microsoft.com/office/drawing/2014/main" id="{658FA42B-067B-48B6-8869-0F37C1AD1CE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2CC7E095-C1D6-4345-8FAB-DB7AE578C5D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23021A0D-6F43-4605-9C9F-BC189B49CC1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07A152E-C17B-4D0E-8781-80B537D5FCD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370032F1-54A4-43FE-8B59-F569ECD3778E}"/>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4299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1F6E-300E-4B0C-BA99-8A3AD0CC457D}"/>
              </a:ext>
            </a:extLst>
          </p:cNvPr>
          <p:cNvSpPr>
            <a:spLocks noGrp="1"/>
          </p:cNvSpPr>
          <p:nvPr>
            <p:ph type="title"/>
          </p:nvPr>
        </p:nvSpPr>
        <p:spPr>
          <a:xfrm>
            <a:off x="491455" y="297426"/>
            <a:ext cx="10515600" cy="1325563"/>
          </a:xfrm>
        </p:spPr>
        <p:txBody>
          <a:bodyPr/>
          <a:lstStyle/>
          <a:p>
            <a:r>
              <a:rPr lang="en-US">
                <a:latin typeface="Brandon Grotesque Bold" panose="020B0803020203060202" pitchFamily="34" charset="0"/>
              </a:rPr>
              <a:t>Social Skills – Accommodations</a:t>
            </a:r>
          </a:p>
        </p:txBody>
      </p:sp>
      <p:sp>
        <p:nvSpPr>
          <p:cNvPr id="3" name="Content Placeholder 2">
            <a:extLst>
              <a:ext uri="{FF2B5EF4-FFF2-40B4-BE49-F238E27FC236}">
                <a16:creationId xmlns:a16="http://schemas.microsoft.com/office/drawing/2014/main" id="{35825D05-439E-40E2-9698-67387075C58E}"/>
              </a:ext>
            </a:extLst>
          </p:cNvPr>
          <p:cNvSpPr>
            <a:spLocks noGrp="1"/>
          </p:cNvSpPr>
          <p:nvPr>
            <p:ph idx="1"/>
          </p:nvPr>
        </p:nvSpPr>
        <p:spPr>
          <a:xfrm>
            <a:off x="520030" y="2439205"/>
            <a:ext cx="10515600" cy="4351338"/>
          </a:xfrm>
        </p:spPr>
        <p:txBody>
          <a:bodyPr>
            <a:normAutofit/>
          </a:bodyPr>
          <a:lstStyle/>
          <a:p>
            <a:pPr marL="0" indent="0">
              <a:buNone/>
            </a:pPr>
            <a:r>
              <a:rPr lang="en-US" sz="2000">
                <a:latin typeface="Lato Heavy" panose="020F0502020204030203" pitchFamily="34" charset="0"/>
                <a:ea typeface="Lato Heavy" panose="020F0502020204030203" pitchFamily="34" charset="0"/>
                <a:cs typeface="Lato Heavy" panose="020F0502020204030203" pitchFamily="34" charset="0"/>
              </a:rPr>
              <a:t>Teach by practicing these scenarios with your child:</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pPr marL="514350" indent="-514350">
              <a:buFont typeface="+mj-lt"/>
              <a:buAutoNum type="arabicPeriod"/>
            </a:pPr>
            <a:r>
              <a:rPr lang="en-US" sz="2000">
                <a:latin typeface="Lato" panose="020F0502020204030203" pitchFamily="34" charset="0"/>
                <a:ea typeface="Lato" panose="020F0502020204030203" pitchFamily="34" charset="0"/>
                <a:cs typeface="Lato" panose="020F0502020204030203" pitchFamily="34" charset="0"/>
              </a:rPr>
              <a:t>Managing bullies</a:t>
            </a:r>
          </a:p>
          <a:p>
            <a:pPr lvl="1"/>
            <a:r>
              <a:rPr lang="en-US" sz="2000">
                <a:latin typeface="Lato" panose="020F0502020204030203" pitchFamily="34" charset="0"/>
                <a:ea typeface="Lato" panose="020F0502020204030203" pitchFamily="34" charset="0"/>
                <a:cs typeface="Lato" panose="020F0502020204030203" pitchFamily="34" charset="0"/>
              </a:rPr>
              <a:t>Walk away</a:t>
            </a:r>
          </a:p>
          <a:p>
            <a:pPr lvl="1"/>
            <a:r>
              <a:rPr lang="en-US" sz="2000">
                <a:latin typeface="Lato" panose="020F0502020204030203" pitchFamily="34" charset="0"/>
                <a:ea typeface="Lato" panose="020F0502020204030203" pitchFamily="34" charset="0"/>
                <a:cs typeface="Lato" panose="020F0502020204030203" pitchFamily="34" charset="0"/>
              </a:rPr>
              <a:t>Talk to an adult</a:t>
            </a:r>
          </a:p>
          <a:p>
            <a:pPr lvl="1"/>
            <a:r>
              <a:rPr lang="en-US" sz="2000">
                <a:latin typeface="Lato" panose="020F0502020204030203" pitchFamily="34" charset="0"/>
                <a:ea typeface="Lato" panose="020F0502020204030203" pitchFamily="34" charset="0"/>
                <a:cs typeface="Lato" panose="020F0502020204030203" pitchFamily="34" charset="0"/>
              </a:rPr>
              <a:t>Play in schoolyard near supervisors</a:t>
            </a:r>
          </a:p>
          <a:p>
            <a:pPr marL="514350" indent="-514350">
              <a:buFont typeface="+mj-lt"/>
              <a:buAutoNum type="arabicPeriod"/>
            </a:pPr>
            <a:r>
              <a:rPr lang="en-US" sz="2000">
                <a:latin typeface="Lato" panose="020F0502020204030203" pitchFamily="34" charset="0"/>
                <a:ea typeface="Lato" panose="020F0502020204030203" pitchFamily="34" charset="0"/>
                <a:cs typeface="Lato" panose="020F0502020204030203" pitchFamily="34" charset="0"/>
              </a:rPr>
              <a:t>Handling rejection, or frustration with peers</a:t>
            </a:r>
          </a:p>
          <a:p>
            <a:pPr marL="514350" indent="-514350">
              <a:buFont typeface="+mj-lt"/>
              <a:buAutoNum type="arabicPeriod"/>
            </a:pPr>
            <a:r>
              <a:rPr lang="en-US" sz="2000">
                <a:latin typeface="Lato" panose="020F0502020204030203" pitchFamily="34" charset="0"/>
                <a:ea typeface="Lato" panose="020F0502020204030203" pitchFamily="34" charset="0"/>
                <a:cs typeface="Lato" panose="020F0502020204030203" pitchFamily="34" charset="0"/>
              </a:rPr>
              <a:t>Personal boundaries</a:t>
            </a:r>
          </a:p>
          <a:p>
            <a:pPr marL="514350" indent="-514350">
              <a:buFont typeface="+mj-lt"/>
              <a:buAutoNum type="arabicPeriod"/>
            </a:pPr>
            <a:r>
              <a:rPr lang="en-US" sz="2000">
                <a:latin typeface="Lato" panose="020F0502020204030203" pitchFamily="34" charset="0"/>
                <a:ea typeface="Lato" panose="020F0502020204030203" pitchFamily="34" charset="0"/>
                <a:cs typeface="Lato" panose="020F0502020204030203" pitchFamily="34" charset="0"/>
              </a:rPr>
              <a:t>Turn taking / sharing</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pPr marL="0" indent="0">
              <a:buNone/>
            </a:pPr>
            <a:r>
              <a:rPr lang="en-US" sz="2000">
                <a:latin typeface="Lato Heavy" panose="020F0502020204030203" pitchFamily="34" charset="0"/>
                <a:ea typeface="Lato Heavy" panose="020F0502020204030203" pitchFamily="34" charset="0"/>
                <a:cs typeface="Lato Heavy" panose="020F0502020204030203" pitchFamily="34" charset="0"/>
              </a:rPr>
              <a:t>Strength: “hands-on” learner / strong visual skills</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5B4ED546-4076-4903-8EBB-A7A9F25FA332}"/>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EB60116-8D97-45EE-A51C-4E30F855BD4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8840DCE-7BC7-4A07-943B-5D047BFE242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B35D2077-3B5E-40AA-8D47-2869922EBC2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C211502A-3F8F-4260-BD75-F550B7AD0715}"/>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3" name="Picture 12" descr="Logo, icon&#10;&#10;Description automatically generated">
            <a:extLst>
              <a:ext uri="{FF2B5EF4-FFF2-40B4-BE49-F238E27FC236}">
                <a16:creationId xmlns:a16="http://schemas.microsoft.com/office/drawing/2014/main" id="{BF27ACF5-CD51-49F8-BA1D-F85EAE2B1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203" y="5950934"/>
            <a:ext cx="413514" cy="442532"/>
          </a:xfrm>
          <a:prstGeom prst="rect">
            <a:avLst/>
          </a:prstGeom>
        </p:spPr>
      </p:pic>
      <p:pic>
        <p:nvPicPr>
          <p:cNvPr id="15" name="Picture 14" descr="Icon&#10;&#10;Description automatically generated">
            <a:extLst>
              <a:ext uri="{FF2B5EF4-FFF2-40B4-BE49-F238E27FC236}">
                <a16:creationId xmlns:a16="http://schemas.microsoft.com/office/drawing/2014/main" id="{4F53ECF3-B079-4ECC-9D94-7957824BE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960" y="2439205"/>
            <a:ext cx="413513" cy="445756"/>
          </a:xfrm>
          <a:prstGeom prst="rect">
            <a:avLst/>
          </a:prstGeom>
        </p:spPr>
      </p:pic>
    </p:spTree>
    <p:extLst>
      <p:ext uri="{BB962C8B-B14F-4D97-AF65-F5344CB8AC3E}">
        <p14:creationId xmlns:p14="http://schemas.microsoft.com/office/powerpoint/2010/main" val="34500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416D-E2E0-45F1-B285-F8185547A6EB}"/>
              </a:ext>
            </a:extLst>
          </p:cNvPr>
          <p:cNvSpPr>
            <a:spLocks noGrp="1"/>
          </p:cNvSpPr>
          <p:nvPr>
            <p:ph type="title"/>
          </p:nvPr>
        </p:nvSpPr>
        <p:spPr>
          <a:xfrm>
            <a:off x="495300" y="298450"/>
            <a:ext cx="10515600" cy="1325563"/>
          </a:xfrm>
        </p:spPr>
        <p:txBody>
          <a:bodyPr/>
          <a:lstStyle/>
          <a:p>
            <a:r>
              <a:rPr lang="en-US">
                <a:latin typeface="Brandon Grotesque Bold" panose="020B0803020203060202" pitchFamily="34" charset="0"/>
              </a:rPr>
              <a:t>Social Skills – Accommodations</a:t>
            </a:r>
          </a:p>
        </p:txBody>
      </p:sp>
      <p:sp>
        <p:nvSpPr>
          <p:cNvPr id="3" name="Content Placeholder 2">
            <a:extLst>
              <a:ext uri="{FF2B5EF4-FFF2-40B4-BE49-F238E27FC236}">
                <a16:creationId xmlns:a16="http://schemas.microsoft.com/office/drawing/2014/main" id="{227301B7-D011-439C-8FDF-D6640CDEA495}"/>
              </a:ext>
            </a:extLst>
          </p:cNvPr>
          <p:cNvSpPr>
            <a:spLocks noGrp="1"/>
          </p:cNvSpPr>
          <p:nvPr>
            <p:ph idx="1"/>
          </p:nvPr>
        </p:nvSpPr>
        <p:spPr>
          <a:xfrm>
            <a:off x="512142" y="2441236"/>
            <a:ext cx="8159416" cy="4351338"/>
          </a:xfrm>
        </p:spPr>
        <p:txBody>
          <a:bodyPr>
            <a:normAutofit/>
          </a:bodyPr>
          <a:lstStyle/>
          <a:p>
            <a:r>
              <a:rPr lang="en-US" sz="2000" dirty="0">
                <a:latin typeface="Lato" panose="020F0502020204030203" pitchFamily="34" charset="0"/>
                <a:ea typeface="Lato" panose="020F0502020204030203" pitchFamily="34" charset="0"/>
                <a:cs typeface="Lato" panose="020F0502020204030203" pitchFamily="34" charset="0"/>
              </a:rPr>
              <a:t>Provide pro-social opportunities ​</a:t>
            </a:r>
          </a:p>
          <a:p>
            <a:pPr lvl="1"/>
            <a:r>
              <a:rPr lang="en-US" sz="2000" dirty="0">
                <a:latin typeface="Lato" panose="020F0502020204030203" pitchFamily="34" charset="0"/>
                <a:ea typeface="Lato" panose="020F0502020204030203" pitchFamily="34" charset="0"/>
                <a:cs typeface="Lato" panose="020F0502020204030203" pitchFamily="34" charset="0"/>
              </a:rPr>
              <a:t>Social skills groups​</a:t>
            </a:r>
          </a:p>
          <a:p>
            <a:pPr lvl="1"/>
            <a:r>
              <a:rPr lang="en-US" sz="2000" dirty="0">
                <a:latin typeface="Lato Heavy" panose="020F0502020204030203" pitchFamily="34" charset="0"/>
                <a:ea typeface="Lato Heavy" panose="020F0502020204030203" pitchFamily="34" charset="0"/>
                <a:cs typeface="Lato Heavy" panose="020F0502020204030203" pitchFamily="34" charset="0"/>
              </a:rPr>
              <a:t>Recreational clubs/groups, where there is extra supervision, guidance and built-in accommodations, etc.</a:t>
            </a:r>
          </a:p>
          <a:p>
            <a:pPr marL="457200" lvl="1"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Be present when they are using the Internet</a:t>
            </a:r>
          </a:p>
          <a:p>
            <a:pPr lvl="1"/>
            <a:r>
              <a:rPr lang="en-US" sz="2000" dirty="0">
                <a:latin typeface="Lato" panose="020F0502020204030203" pitchFamily="34" charset="0"/>
                <a:ea typeface="Lato" panose="020F0502020204030203" pitchFamily="34" charset="0"/>
                <a:cs typeface="Lato" panose="020F0502020204030203" pitchFamily="34" charset="0"/>
              </a:rPr>
              <a:t>Set up internet use in an open, public space in your home</a:t>
            </a:r>
          </a:p>
          <a:p>
            <a:pPr lvl="1"/>
            <a:r>
              <a:rPr lang="en-US" sz="2000" dirty="0">
                <a:latin typeface="Lato Heavy" panose="020F0502020204030203" pitchFamily="34" charset="0"/>
                <a:ea typeface="Lato Heavy" panose="020F0502020204030203" pitchFamily="34" charset="0"/>
                <a:cs typeface="Lato Heavy" panose="020F0502020204030203" pitchFamily="34" charset="0"/>
              </a:rPr>
              <a:t>Let them know about unsafe people/”friends” on the Internet and how they don’t always tell the truth (predators)</a:t>
            </a:r>
          </a:p>
          <a:p>
            <a:pPr lvl="1"/>
            <a:r>
              <a:rPr lang="en-US" sz="2000" dirty="0">
                <a:latin typeface="Lato" panose="020F0502020204030203" pitchFamily="34" charset="0"/>
                <a:ea typeface="Lato" panose="020F0502020204030203" pitchFamily="34" charset="0"/>
                <a:cs typeface="Lato" panose="020F0502020204030203" pitchFamily="34" charset="0"/>
              </a:rPr>
              <a:t>Watch out for online bullying from “friends”</a:t>
            </a:r>
          </a:p>
        </p:txBody>
      </p:sp>
      <p:sp>
        <p:nvSpPr>
          <p:cNvPr id="8" name="object 6">
            <a:extLst>
              <a:ext uri="{FF2B5EF4-FFF2-40B4-BE49-F238E27FC236}">
                <a16:creationId xmlns:a16="http://schemas.microsoft.com/office/drawing/2014/main" id="{906B19C1-5370-497B-ACF5-9120F7F4213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60C68509-06C3-4B80-9800-3D845E378EB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CC705503-B84E-412E-A8C7-5F7C02FA55E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CE49D572-9381-45EE-9EE5-E76D1A4CED0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10BB90DD-960F-43A9-BAED-2683340C00D8}"/>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4" name="Picture 13" descr="Logo, icon&#10;&#10;Description automatically generated">
            <a:extLst>
              <a:ext uri="{FF2B5EF4-FFF2-40B4-BE49-F238E27FC236}">
                <a16:creationId xmlns:a16="http://schemas.microsoft.com/office/drawing/2014/main" id="{77F5EEB0-F5F1-4D45-8A15-CA95108C6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316" y="3206122"/>
            <a:ext cx="413513" cy="445756"/>
          </a:xfrm>
          <a:prstGeom prst="rect">
            <a:avLst/>
          </a:prstGeom>
        </p:spPr>
      </p:pic>
      <p:pic>
        <p:nvPicPr>
          <p:cNvPr id="15" name="Picture 14" descr="Icon&#10;&#10;Description automatically generated">
            <a:extLst>
              <a:ext uri="{FF2B5EF4-FFF2-40B4-BE49-F238E27FC236}">
                <a16:creationId xmlns:a16="http://schemas.microsoft.com/office/drawing/2014/main" id="{E099C48A-8B60-4FDE-9BF2-7E35F675F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315" y="4925357"/>
            <a:ext cx="413513" cy="445756"/>
          </a:xfrm>
          <a:prstGeom prst="rect">
            <a:avLst/>
          </a:prstGeom>
        </p:spPr>
      </p:pic>
    </p:spTree>
    <p:extLst>
      <p:ext uri="{BB962C8B-B14F-4D97-AF65-F5344CB8AC3E}">
        <p14:creationId xmlns:p14="http://schemas.microsoft.com/office/powerpoint/2010/main" val="20259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BA42-D74A-4DD6-9AB9-18D2B7E0A835}"/>
              </a:ext>
            </a:extLst>
          </p:cNvPr>
          <p:cNvSpPr>
            <a:spLocks noGrp="1"/>
          </p:cNvSpPr>
          <p:nvPr>
            <p:ph type="title"/>
          </p:nvPr>
        </p:nvSpPr>
        <p:spPr>
          <a:xfrm>
            <a:off x="495300" y="298450"/>
            <a:ext cx="10515600" cy="1325563"/>
          </a:xfrm>
        </p:spPr>
        <p:txBody>
          <a:bodyPr/>
          <a:lstStyle/>
          <a:p>
            <a:r>
              <a:rPr lang="en-US">
                <a:latin typeface="Brandon Grotesque Bold" panose="020B0803020203060202" pitchFamily="34" charset="0"/>
              </a:rPr>
              <a:t>Social Skills – Accommodations</a:t>
            </a:r>
          </a:p>
        </p:txBody>
      </p:sp>
      <p:sp>
        <p:nvSpPr>
          <p:cNvPr id="3" name="Content Placeholder 2">
            <a:extLst>
              <a:ext uri="{FF2B5EF4-FFF2-40B4-BE49-F238E27FC236}">
                <a16:creationId xmlns:a16="http://schemas.microsoft.com/office/drawing/2014/main" id="{9B9FF6FC-6984-4BED-99E8-FB2E8E8A8D1D}"/>
              </a:ext>
            </a:extLst>
          </p:cNvPr>
          <p:cNvSpPr>
            <a:spLocks noGrp="1"/>
          </p:cNvSpPr>
          <p:nvPr>
            <p:ph idx="1"/>
          </p:nvPr>
        </p:nvSpPr>
        <p:spPr>
          <a:xfrm>
            <a:off x="521667" y="2441253"/>
            <a:ext cx="10515600" cy="4351338"/>
          </a:xfrm>
        </p:spPr>
        <p:txBody>
          <a:bodyPr>
            <a:normAutofit/>
          </a:bodyPr>
          <a:lstStyle/>
          <a:p>
            <a:r>
              <a:rPr lang="en-US" sz="2000">
                <a:latin typeface="Lato Heavy" panose="020F0502020204030203" pitchFamily="34" charset="0"/>
                <a:ea typeface="Lato Heavy" panose="020F0502020204030203" pitchFamily="34" charset="0"/>
                <a:cs typeface="Lato Heavy" panose="020F0502020204030203" pitchFamily="34" charset="0"/>
              </a:rPr>
              <a:t>Talk to your child’s teachers</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Find a way to do this that works for both you and the teacher</a:t>
            </a:r>
          </a:p>
          <a:p>
            <a:pPr lvl="2"/>
            <a:r>
              <a:rPr lang="en-US">
                <a:latin typeface="Lato" panose="020F0502020204030203" pitchFamily="34" charset="0"/>
                <a:ea typeface="Lato" panose="020F0502020204030203" pitchFamily="34" charset="0"/>
                <a:cs typeface="Lato" panose="020F0502020204030203" pitchFamily="34" charset="0"/>
              </a:rPr>
              <a:t>Communication log/book</a:t>
            </a:r>
          </a:p>
          <a:p>
            <a:pPr lvl="2"/>
            <a:r>
              <a:rPr lang="en-US">
                <a:latin typeface="Lato" panose="020F0502020204030203" pitchFamily="34" charset="0"/>
                <a:ea typeface="Lato" panose="020F0502020204030203" pitchFamily="34" charset="0"/>
                <a:cs typeface="Lato" panose="020F0502020204030203" pitchFamily="34" charset="0"/>
              </a:rPr>
              <a:t>Emails</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Bring your FASD Worker or other support person</a:t>
            </a:r>
          </a:p>
          <a:p>
            <a:pPr lvl="2"/>
            <a:r>
              <a:rPr lang="en-US">
                <a:latin typeface="Lato" panose="020F0502020204030203" pitchFamily="34" charset="0"/>
                <a:ea typeface="Lato" panose="020F0502020204030203" pitchFamily="34" charset="0"/>
                <a:cs typeface="Lato" panose="020F0502020204030203" pitchFamily="34" charset="0"/>
              </a:rPr>
              <a:t>They can help with expertise, strategies, personal support</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Maintain this communication often and on a regular basis</a:t>
            </a:r>
          </a:p>
        </p:txBody>
      </p:sp>
      <p:sp>
        <p:nvSpPr>
          <p:cNvPr id="8" name="object 6">
            <a:extLst>
              <a:ext uri="{FF2B5EF4-FFF2-40B4-BE49-F238E27FC236}">
                <a16:creationId xmlns:a16="http://schemas.microsoft.com/office/drawing/2014/main" id="{F946AB4C-1909-48CA-9C30-3D6D9F70D2F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2987197F-0E21-4342-A731-64BD66C0154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598AECD0-A93F-4A5E-946D-5FAAC4805D4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990EC03-C37C-4618-922A-F69B7492886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DE2CADE4-8537-4C04-AF9B-00F3F82F6C7F}"/>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4" name="Picture 13" descr="Logo, icon&#10;&#10;Description automatically generated">
            <a:extLst>
              <a:ext uri="{FF2B5EF4-FFF2-40B4-BE49-F238E27FC236}">
                <a16:creationId xmlns:a16="http://schemas.microsoft.com/office/drawing/2014/main" id="{BAA80D7A-2B13-4AF7-B8C7-47CBB1196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214" y="2418393"/>
            <a:ext cx="413513" cy="445756"/>
          </a:xfrm>
          <a:prstGeom prst="rect">
            <a:avLst/>
          </a:prstGeom>
        </p:spPr>
      </p:pic>
    </p:spTree>
    <p:extLst>
      <p:ext uri="{BB962C8B-B14F-4D97-AF65-F5344CB8AC3E}">
        <p14:creationId xmlns:p14="http://schemas.microsoft.com/office/powerpoint/2010/main" val="32706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6481-0111-4ED1-ADFF-7EE68F118C9A}"/>
              </a:ext>
            </a:extLst>
          </p:cNvPr>
          <p:cNvSpPr>
            <a:spLocks noGrp="1"/>
          </p:cNvSpPr>
          <p:nvPr>
            <p:ph type="title"/>
          </p:nvPr>
        </p:nvSpPr>
        <p:spPr>
          <a:xfrm>
            <a:off x="500980" y="299843"/>
            <a:ext cx="10515600" cy="1325563"/>
          </a:xfrm>
        </p:spPr>
        <p:txBody>
          <a:bodyPr/>
          <a:lstStyle/>
          <a:p>
            <a:r>
              <a:rPr lang="en-US">
                <a:latin typeface="Brandon Grotesque Bold" panose="020B0803020203060202" pitchFamily="34" charset="0"/>
              </a:rPr>
              <a:t>Social Skills – Accommodations</a:t>
            </a:r>
          </a:p>
        </p:txBody>
      </p:sp>
      <p:sp>
        <p:nvSpPr>
          <p:cNvPr id="3" name="Content Placeholder 2">
            <a:extLst>
              <a:ext uri="{FF2B5EF4-FFF2-40B4-BE49-F238E27FC236}">
                <a16:creationId xmlns:a16="http://schemas.microsoft.com/office/drawing/2014/main" id="{45F2D532-D000-404A-BE22-990EF6E2C096}"/>
              </a:ext>
            </a:extLst>
          </p:cNvPr>
          <p:cNvSpPr>
            <a:spLocks noGrp="1"/>
          </p:cNvSpPr>
          <p:nvPr>
            <p:ph idx="1"/>
          </p:nvPr>
        </p:nvSpPr>
        <p:spPr>
          <a:xfrm>
            <a:off x="521667" y="2439987"/>
            <a:ext cx="7220245"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Talk to your child</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Heavy" panose="020F0502020204030203" pitchFamily="34" charset="0"/>
                <a:ea typeface="Lato Heavy" panose="020F0502020204030203" pitchFamily="34" charset="0"/>
                <a:cs typeface="Lato Heavy" panose="020F0502020204030203" pitchFamily="34" charset="0"/>
              </a:rPr>
              <a:t>Develop a safety plan with your child for what they can do when they are feeling overwhelmed by peers, sound, light, movement and the environment</a:t>
            </a:r>
          </a:p>
          <a:p>
            <a:pPr lvl="1"/>
            <a:endParaRPr lang="en-US" sz="2000">
              <a:latin typeface="Lato Heavy" panose="020F0502020204030203" pitchFamily="34" charset="0"/>
              <a:ea typeface="Lato Heavy" panose="020F0502020204030203" pitchFamily="34" charset="0"/>
              <a:cs typeface="Lato Heavy" panose="020F0502020204030203" pitchFamily="34" charset="0"/>
            </a:endParaRPr>
          </a:p>
          <a:p>
            <a:pPr lvl="2"/>
            <a:r>
              <a:rPr lang="en-US">
                <a:latin typeface="Lato Heavy" panose="020F0502020204030203" pitchFamily="34" charset="0"/>
                <a:ea typeface="Lato Heavy" panose="020F0502020204030203" pitchFamily="34" charset="0"/>
                <a:cs typeface="Lato Heavy" panose="020F0502020204030203" pitchFamily="34" charset="0"/>
              </a:rPr>
              <a:t>Keep the plan simple</a:t>
            </a:r>
          </a:p>
          <a:p>
            <a:pPr marL="457200" lvl="1" indent="0">
              <a:buNone/>
            </a:pPr>
            <a:endParaRPr lang="en-US" sz="2000">
              <a:latin typeface="Lato Heavy" panose="020F0502020204030203" pitchFamily="34" charset="0"/>
              <a:ea typeface="Lato Heavy" panose="020F0502020204030203" pitchFamily="34" charset="0"/>
              <a:cs typeface="Lato Heavy" panose="020F0502020204030203" pitchFamily="34" charset="0"/>
            </a:endParaRPr>
          </a:p>
          <a:p>
            <a:pPr lvl="2"/>
            <a:r>
              <a:rPr lang="en-US">
                <a:latin typeface="Lato Heavy" panose="020F0502020204030203" pitchFamily="34" charset="0"/>
                <a:ea typeface="Lato Heavy" panose="020F0502020204030203" pitchFamily="34" charset="0"/>
                <a:cs typeface="Lato Heavy" panose="020F0502020204030203" pitchFamily="34" charset="0"/>
              </a:rPr>
              <a:t>Practice the plan</a:t>
            </a:r>
          </a:p>
        </p:txBody>
      </p:sp>
      <p:sp>
        <p:nvSpPr>
          <p:cNvPr id="8" name="object 6">
            <a:extLst>
              <a:ext uri="{FF2B5EF4-FFF2-40B4-BE49-F238E27FC236}">
                <a16:creationId xmlns:a16="http://schemas.microsoft.com/office/drawing/2014/main" id="{577B4560-98F1-489F-A07B-6D911260C186}"/>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D20363F-2CAE-4276-90EC-DF8DD9C269F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DAF88C12-882F-4E6D-94A9-6D87FDCE732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995EF8D-EF42-4D34-9A55-AB72A98F9E4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4" name="object 7">
            <a:extLst>
              <a:ext uri="{FF2B5EF4-FFF2-40B4-BE49-F238E27FC236}">
                <a16:creationId xmlns:a16="http://schemas.microsoft.com/office/drawing/2014/main" id="{8332C33C-1ECA-4422-B7D8-1943D6941D41}"/>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5" name="Picture 14" descr="Icon&#10;&#10;Description automatically generated">
            <a:extLst>
              <a:ext uri="{FF2B5EF4-FFF2-40B4-BE49-F238E27FC236}">
                <a16:creationId xmlns:a16="http://schemas.microsoft.com/office/drawing/2014/main" id="{90DA7FF6-3824-41A8-86F6-3CC324D09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493" y="3295772"/>
            <a:ext cx="413513" cy="445756"/>
          </a:xfrm>
          <a:prstGeom prst="rect">
            <a:avLst/>
          </a:prstGeom>
        </p:spPr>
      </p:pic>
    </p:spTree>
    <p:extLst>
      <p:ext uri="{BB962C8B-B14F-4D97-AF65-F5344CB8AC3E}">
        <p14:creationId xmlns:p14="http://schemas.microsoft.com/office/powerpoint/2010/main" val="26232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3FC5-98FB-4FF7-A284-A5DBE6ED7F09}"/>
              </a:ext>
            </a:extLst>
          </p:cNvPr>
          <p:cNvSpPr>
            <a:spLocks noGrp="1"/>
          </p:cNvSpPr>
          <p:nvPr>
            <p:ph type="title"/>
          </p:nvPr>
        </p:nvSpPr>
        <p:spPr>
          <a:xfrm>
            <a:off x="500980" y="306951"/>
            <a:ext cx="10515600" cy="1325563"/>
          </a:xfrm>
        </p:spPr>
        <p:txBody>
          <a:bodyPr/>
          <a:lstStyle/>
          <a:p>
            <a:r>
              <a:rPr lang="en-US">
                <a:latin typeface="Brandon Grotesque Bold" panose="020B0803020203060202" pitchFamily="34" charset="0"/>
              </a:rPr>
              <a:t>Social Skills – Accommodations</a:t>
            </a:r>
          </a:p>
        </p:txBody>
      </p:sp>
      <p:sp>
        <p:nvSpPr>
          <p:cNvPr id="3" name="Content Placeholder 2">
            <a:extLst>
              <a:ext uri="{FF2B5EF4-FFF2-40B4-BE49-F238E27FC236}">
                <a16:creationId xmlns:a16="http://schemas.microsoft.com/office/drawing/2014/main" id="{77973F3F-1C08-4C89-9CE1-17D7269D9AE2}"/>
              </a:ext>
            </a:extLst>
          </p:cNvPr>
          <p:cNvSpPr>
            <a:spLocks noGrp="1"/>
          </p:cNvSpPr>
          <p:nvPr>
            <p:ph idx="1"/>
          </p:nvPr>
        </p:nvSpPr>
        <p:spPr>
          <a:xfrm>
            <a:off x="500980" y="2439987"/>
            <a:ext cx="7909593"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Think about how old your child acts around kids their age</a:t>
            </a:r>
          </a:p>
          <a:p>
            <a:pPr lvl="1"/>
            <a:r>
              <a:rPr lang="en-US" sz="2000">
                <a:latin typeface="Lato" panose="020F0502020204030203" pitchFamily="34" charset="0"/>
                <a:ea typeface="Lato" panose="020F0502020204030203" pitchFamily="34" charset="0"/>
                <a:cs typeface="Lato" panose="020F0502020204030203" pitchFamily="34" charset="0"/>
              </a:rPr>
              <a:t>Consider this “developmental age”, rather than their real age when organizing and planning for peer-related activities such as birthday parties, play dates, family functions</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Playdates with just 1 other child is often better</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Supervise social activities</a:t>
            </a:r>
          </a:p>
          <a:p>
            <a:pPr lvl="1"/>
            <a:r>
              <a:rPr lang="en-US" sz="2000">
                <a:latin typeface="Lato" panose="020F0502020204030203" pitchFamily="34" charset="0"/>
                <a:ea typeface="Lato" panose="020F0502020204030203" pitchFamily="34" charset="0"/>
                <a:cs typeface="Lato" panose="020F0502020204030203" pitchFamily="34" charset="0"/>
              </a:rPr>
              <a:t>It helps to keep everyone safe</a:t>
            </a:r>
          </a:p>
          <a:p>
            <a:pPr lvl="1"/>
            <a:r>
              <a:rPr lang="en-US" sz="2000">
                <a:latin typeface="Lato" panose="020F0502020204030203" pitchFamily="34" charset="0"/>
                <a:ea typeface="Lato" panose="020F0502020204030203" pitchFamily="34" charset="0"/>
                <a:cs typeface="Lato" panose="020F0502020204030203" pitchFamily="34" charset="0"/>
              </a:rPr>
              <a:t>An adult can also provide </a:t>
            </a:r>
            <a:r>
              <a:rPr lang="en-US" sz="2000" u="sng">
                <a:latin typeface="Lato" panose="020F0502020204030203" pitchFamily="34" charset="0"/>
                <a:ea typeface="Lato" panose="020F0502020204030203" pitchFamily="34" charset="0"/>
                <a:cs typeface="Lato" panose="020F0502020204030203" pitchFamily="34" charset="0"/>
              </a:rPr>
              <a:t>structured</a:t>
            </a:r>
            <a:r>
              <a:rPr lang="en-US" sz="2000">
                <a:latin typeface="Lato" panose="020F0502020204030203" pitchFamily="34" charset="0"/>
                <a:ea typeface="Lato" panose="020F0502020204030203" pitchFamily="34" charset="0"/>
                <a:cs typeface="Lato" panose="020F0502020204030203" pitchFamily="34" charset="0"/>
              </a:rPr>
              <a:t> activities for the kids to do together</a:t>
            </a:r>
          </a:p>
        </p:txBody>
      </p:sp>
      <p:sp>
        <p:nvSpPr>
          <p:cNvPr id="8" name="object 6">
            <a:extLst>
              <a:ext uri="{FF2B5EF4-FFF2-40B4-BE49-F238E27FC236}">
                <a16:creationId xmlns:a16="http://schemas.microsoft.com/office/drawing/2014/main" id="{08A3F112-4E65-4843-8890-B409E881315A}"/>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022C466-1142-4ED7-9FE6-FAA9DCD00CC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F73D44A9-1A8B-4658-ADCC-C9AA4C87AAD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859B1BE-F46C-4773-8296-B8D3FBA0EA1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7C7A6E6E-AF67-4609-BC4E-C02CA7F40025}"/>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425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4CBB-F009-43C7-AC15-01E98296CAD7}"/>
              </a:ext>
            </a:extLst>
          </p:cNvPr>
          <p:cNvSpPr>
            <a:spLocks noGrp="1"/>
          </p:cNvSpPr>
          <p:nvPr>
            <p:ph type="title"/>
          </p:nvPr>
        </p:nvSpPr>
        <p:spPr>
          <a:xfrm>
            <a:off x="495300" y="307975"/>
            <a:ext cx="10515600" cy="1325563"/>
          </a:xfrm>
        </p:spPr>
        <p:txBody>
          <a:bodyPr/>
          <a:lstStyle/>
          <a:p>
            <a:r>
              <a:rPr lang="en-US">
                <a:latin typeface="Brandon Grotesque Bold" panose="020B0803020203060202" pitchFamily="34" charset="0"/>
              </a:rPr>
              <a:t>Sexuality</a:t>
            </a:r>
          </a:p>
        </p:txBody>
      </p:sp>
      <p:sp>
        <p:nvSpPr>
          <p:cNvPr id="3" name="Content Placeholder 2">
            <a:extLst>
              <a:ext uri="{FF2B5EF4-FFF2-40B4-BE49-F238E27FC236}">
                <a16:creationId xmlns:a16="http://schemas.microsoft.com/office/drawing/2014/main" id="{B8AFB79D-DAE1-4A30-AA8C-A1634E5191AF}"/>
              </a:ext>
            </a:extLst>
          </p:cNvPr>
          <p:cNvSpPr>
            <a:spLocks noGrp="1"/>
          </p:cNvSpPr>
          <p:nvPr>
            <p:ph idx="1"/>
          </p:nvPr>
        </p:nvSpPr>
        <p:spPr>
          <a:xfrm>
            <a:off x="514350" y="2441253"/>
            <a:ext cx="10515600" cy="4351338"/>
          </a:xfrm>
        </p:spPr>
        <p:txBody>
          <a:bodyPr>
            <a:normAutofit/>
          </a:bodyPr>
          <a:lstStyle/>
          <a:p>
            <a:r>
              <a:rPr lang="en-US" sz="2000">
                <a:latin typeface="Lato Heavy" panose="020F0502020204030203" pitchFamily="34" charset="0"/>
                <a:ea typeface="Lato Heavy" panose="020F0502020204030203" pitchFamily="34" charset="0"/>
                <a:cs typeface="Lato Heavy" panose="020F0502020204030203" pitchFamily="34" charset="0"/>
              </a:rPr>
              <a:t>Teach/inform</a:t>
            </a:r>
          </a:p>
          <a:p>
            <a:r>
              <a:rPr lang="en-US" sz="2000">
                <a:latin typeface="Lato Heavy" panose="020F0502020204030203" pitchFamily="34" charset="0"/>
                <a:ea typeface="Lato Heavy" panose="020F0502020204030203" pitchFamily="34" charset="0"/>
                <a:cs typeface="Lato Heavy" panose="020F0502020204030203" pitchFamily="34" charset="0"/>
              </a:rPr>
              <a:t>Have as many conversations as needed</a:t>
            </a:r>
          </a:p>
          <a:p>
            <a:r>
              <a:rPr lang="en-US" sz="2000">
                <a:latin typeface="Lato Heavy" panose="020F0502020204030203" pitchFamily="34" charset="0"/>
                <a:ea typeface="Lato Heavy" panose="020F0502020204030203" pitchFamily="34" charset="0"/>
                <a:cs typeface="Lato Heavy" panose="020F0502020204030203" pitchFamily="34" charset="0"/>
              </a:rPr>
              <a:t>Let them know they can ask you anything, anytime</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a:latin typeface="Lato" panose="020F0502020204030203" pitchFamily="34" charset="0"/>
                <a:ea typeface="Lato" panose="020F0502020204030203" pitchFamily="34" charset="0"/>
                <a:cs typeface="Lato" panose="020F0502020204030203" pitchFamily="34" charset="0"/>
              </a:rPr>
              <a:t>TeachingSexualHealth.ca – </a:t>
            </a:r>
            <a:r>
              <a:rPr lang="en-US" sz="2000" i="1">
                <a:latin typeface="Lato" panose="020F0502020204030203" pitchFamily="34" charset="0"/>
                <a:ea typeface="Lato" panose="020F0502020204030203" pitchFamily="34" charset="0"/>
                <a:cs typeface="Lato" panose="020F0502020204030203" pitchFamily="34" charset="0"/>
              </a:rPr>
              <a:t>“Be Proactive. Be Prepared.”</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a:latin typeface="Lato" panose="020F0502020204030203" pitchFamily="34" charset="0"/>
                <a:ea typeface="Lato" panose="020F0502020204030203" pitchFamily="34" charset="0"/>
                <a:cs typeface="Lato" panose="020F0502020204030203" pitchFamily="34" charset="0"/>
              </a:rPr>
              <a:t>Amaze.org – </a:t>
            </a:r>
            <a:r>
              <a:rPr lang="en-US" sz="2000" i="1">
                <a:latin typeface="Lato" panose="020F0502020204030203" pitchFamily="34" charset="0"/>
                <a:ea typeface="Lato" panose="020F0502020204030203" pitchFamily="34" charset="0"/>
                <a:cs typeface="Lato" panose="020F0502020204030203" pitchFamily="34" charset="0"/>
              </a:rPr>
              <a:t>“More Info. Less Weird.”</a:t>
            </a:r>
          </a:p>
        </p:txBody>
      </p:sp>
      <p:sp>
        <p:nvSpPr>
          <p:cNvPr id="8" name="object 6">
            <a:extLst>
              <a:ext uri="{FF2B5EF4-FFF2-40B4-BE49-F238E27FC236}">
                <a16:creationId xmlns:a16="http://schemas.microsoft.com/office/drawing/2014/main" id="{0A9B3131-4504-4396-93DE-EDB2C2884BC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EBAD50B-6A30-4EF5-B2E0-846FE04B6F7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90F19C2F-C754-4CC8-BB3C-4A2D7F9A6BE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2B185386-2909-4CA4-B1E4-606229B9FF9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ABA6A46B-5035-4E53-BD5B-BC39A67FFB7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5" name="Picture 14" descr="Icon&#10;&#10;Description automatically generated">
            <a:extLst>
              <a:ext uri="{FF2B5EF4-FFF2-40B4-BE49-F238E27FC236}">
                <a16:creationId xmlns:a16="http://schemas.microsoft.com/office/drawing/2014/main" id="{9EAF4805-63FD-4914-831F-C7E727561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289" y="3213742"/>
            <a:ext cx="413513" cy="445756"/>
          </a:xfrm>
          <a:prstGeom prst="rect">
            <a:avLst/>
          </a:prstGeom>
        </p:spPr>
      </p:pic>
    </p:spTree>
    <p:extLst>
      <p:ext uri="{BB962C8B-B14F-4D97-AF65-F5344CB8AC3E}">
        <p14:creationId xmlns:p14="http://schemas.microsoft.com/office/powerpoint/2010/main" val="27640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164A-26DF-4C34-A996-16056E2E2A27}"/>
              </a:ext>
            </a:extLst>
          </p:cNvPr>
          <p:cNvSpPr>
            <a:spLocks noGrp="1"/>
          </p:cNvSpPr>
          <p:nvPr>
            <p:ph type="title"/>
          </p:nvPr>
        </p:nvSpPr>
        <p:spPr>
          <a:xfrm>
            <a:off x="514350" y="480605"/>
            <a:ext cx="10515600" cy="1001519"/>
          </a:xfrm>
        </p:spPr>
        <p:txBody>
          <a:bodyPr/>
          <a:lstStyle/>
          <a:p>
            <a:r>
              <a:rPr lang="en-US">
                <a:latin typeface="Brandon Grotesque Bold" panose="020B0803020203060202" pitchFamily="34" charset="0"/>
              </a:rPr>
              <a:t>Stay Connected with your Child</a:t>
            </a:r>
          </a:p>
        </p:txBody>
      </p:sp>
      <p:sp>
        <p:nvSpPr>
          <p:cNvPr id="3" name="Content Placeholder 2">
            <a:extLst>
              <a:ext uri="{FF2B5EF4-FFF2-40B4-BE49-F238E27FC236}">
                <a16:creationId xmlns:a16="http://schemas.microsoft.com/office/drawing/2014/main" id="{C58620BE-590C-45EE-B687-05F13ECE6A24}"/>
              </a:ext>
            </a:extLst>
          </p:cNvPr>
          <p:cNvSpPr>
            <a:spLocks noGrp="1"/>
          </p:cNvSpPr>
          <p:nvPr>
            <p:ph idx="1"/>
          </p:nvPr>
        </p:nvSpPr>
        <p:spPr>
          <a:xfrm>
            <a:off x="542925" y="2457449"/>
            <a:ext cx="7734299" cy="3795713"/>
          </a:xfrm>
        </p:spPr>
        <p:txBody>
          <a:bodyPr>
            <a:normAutofit/>
          </a:bodyPr>
          <a:lstStyle/>
          <a:p>
            <a:pPr marL="0" indent="0">
              <a:buNone/>
            </a:pPr>
            <a:r>
              <a:rPr lang="en-US" sz="2000">
                <a:latin typeface="Lato" panose="020F0502020204030203" pitchFamily="34" charset="0"/>
                <a:ea typeface="Lato" panose="020F0502020204030203" pitchFamily="34" charset="0"/>
                <a:cs typeface="Lato" panose="020F0502020204030203" pitchFamily="34" charset="0"/>
              </a:rPr>
              <a:t>Your relationship with your child</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It’s more important than getting “the math homework done”</a:t>
            </a:r>
          </a:p>
          <a:p>
            <a:pPr marL="457200" lvl="1" indent="0">
              <a:buNone/>
            </a:pPr>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It is a foundation on which to build problem solving </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As much as possible, problem solve together</a:t>
            </a:r>
          </a:p>
          <a:p>
            <a:pPr lvl="2"/>
            <a:r>
              <a:rPr lang="en-US">
                <a:latin typeface="Lato" panose="020F0502020204030203" pitchFamily="34" charset="0"/>
                <a:ea typeface="Lato" panose="020F0502020204030203" pitchFamily="34" charset="0"/>
                <a:cs typeface="Lato" panose="020F0502020204030203" pitchFamily="34" charset="0"/>
              </a:rPr>
              <a:t>Ask your child if they have ideas that might help</a:t>
            </a:r>
          </a:p>
          <a:p>
            <a:pPr lvl="2"/>
            <a:r>
              <a:rPr lang="en-US">
                <a:latin typeface="Lato Heavy" panose="020F0502020204030203" pitchFamily="34" charset="0"/>
                <a:ea typeface="Lato Heavy" panose="020F0502020204030203" pitchFamily="34" charset="0"/>
                <a:cs typeface="Lato Heavy" panose="020F0502020204030203" pitchFamily="34" charset="0"/>
              </a:rPr>
              <a:t>Become “detectives” together to solve problems</a:t>
            </a:r>
          </a:p>
        </p:txBody>
      </p:sp>
      <p:sp>
        <p:nvSpPr>
          <p:cNvPr id="7" name="object 6">
            <a:extLst>
              <a:ext uri="{FF2B5EF4-FFF2-40B4-BE49-F238E27FC236}">
                <a16:creationId xmlns:a16="http://schemas.microsoft.com/office/drawing/2014/main" id="{F4E56D4A-03A4-4C84-AA4E-2065F458FBF1}"/>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FB0E0D6E-124A-4134-9252-F01B3703770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rgbClr val="0056A5"/>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rgbClr val="0056A5"/>
                </a:solidFill>
                <a:latin typeface="Lato Heavy" panose="020F0502020204030203" pitchFamily="34" charset="0"/>
                <a:ea typeface="Lato Heavy" panose="020F0502020204030203" pitchFamily="34" charset="0"/>
                <a:cs typeface="Lato Heavy" panose="020F0502020204030203" pitchFamily="34" charset="0"/>
              </a:rPr>
              <a:t>4</a:t>
            </a:r>
            <a:endParaRPr sz="900">
              <a:solidFill>
                <a:srgbClr val="0056A5"/>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BF3503A9-8446-4620-AA92-4ECE9D61CF7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12970614-7B43-4576-9F4E-C2C381BF2F3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5" name="object 7">
            <a:extLst>
              <a:ext uri="{FF2B5EF4-FFF2-40B4-BE49-F238E27FC236}">
                <a16:creationId xmlns:a16="http://schemas.microsoft.com/office/drawing/2014/main" id="{D54D951B-F1F6-4F41-94B2-2B3BE0D54303}"/>
              </a:ext>
            </a:extLst>
          </p:cNvPr>
          <p:cNvSpPr/>
          <p:nvPr/>
        </p:nvSpPr>
        <p:spPr>
          <a:xfrm>
            <a:off x="626442" y="1813452"/>
            <a:ext cx="542925" cy="0"/>
          </a:xfrm>
          <a:prstGeom prst="line">
            <a:avLst/>
          </a:prstGeom>
          <a:ln w="76200">
            <a:solidFill>
              <a:srgbClr val="0056A5"/>
            </a:solidFill>
          </a:ln>
        </p:spPr>
        <p:txBody>
          <a:bodyPr lIns="34289" rIns="34289"/>
          <a:lstStyle/>
          <a:p>
            <a:endParaRPr sz="1086"/>
          </a:p>
        </p:txBody>
      </p:sp>
      <p:pic>
        <p:nvPicPr>
          <p:cNvPr id="11" name="Picture 10" descr="Icon&#10;&#10;Description automatically generated">
            <a:extLst>
              <a:ext uri="{FF2B5EF4-FFF2-40B4-BE49-F238E27FC236}">
                <a16:creationId xmlns:a16="http://schemas.microsoft.com/office/drawing/2014/main" id="{E2E86F7C-A3C4-43A0-B80B-CC0A649F6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889" y="5200864"/>
            <a:ext cx="413513" cy="445756"/>
          </a:xfrm>
          <a:prstGeom prst="rect">
            <a:avLst/>
          </a:prstGeom>
        </p:spPr>
      </p:pic>
    </p:spTree>
    <p:extLst>
      <p:ext uri="{BB962C8B-B14F-4D97-AF65-F5344CB8AC3E}">
        <p14:creationId xmlns:p14="http://schemas.microsoft.com/office/powerpoint/2010/main" val="32655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1960-F6A2-477E-84B8-17EA2A6D8519}"/>
              </a:ext>
            </a:extLst>
          </p:cNvPr>
          <p:cNvSpPr>
            <a:spLocks noGrp="1"/>
          </p:cNvSpPr>
          <p:nvPr>
            <p:ph type="title"/>
          </p:nvPr>
        </p:nvSpPr>
        <p:spPr>
          <a:xfrm>
            <a:off x="472405" y="587083"/>
            <a:ext cx="10515600" cy="1325563"/>
          </a:xfrm>
        </p:spPr>
        <p:txBody>
          <a:bodyPr/>
          <a:lstStyle/>
          <a:p>
            <a:r>
              <a:rPr lang="en-US">
                <a:latin typeface="Brandon Grotesque Bold" panose="020B0803020203060202" pitchFamily="34" charset="0"/>
                <a:ea typeface="Lato" panose="020F0502020204030203" pitchFamily="34" charset="0"/>
                <a:cs typeface="Lato" panose="020F0502020204030203" pitchFamily="34" charset="0"/>
              </a:rPr>
              <a:t>Brain Domain affected:</a:t>
            </a:r>
            <a:br>
              <a:rPr lang="en-US">
                <a:latin typeface="Brandon Grotesque Bold" panose="020B0803020203060202" pitchFamily="34" charset="0"/>
                <a:ea typeface="Lato" panose="020F0502020204030203" pitchFamily="34" charset="0"/>
                <a:cs typeface="Lato" panose="020F0502020204030203" pitchFamily="34" charset="0"/>
              </a:rPr>
            </a:br>
            <a:r>
              <a:rPr lang="en-US">
                <a:latin typeface="Brandon Grotesque Bold" panose="020B0803020203060202" pitchFamily="34" charset="0"/>
                <a:ea typeface="Lato" panose="020F0502020204030203" pitchFamily="34" charset="0"/>
                <a:cs typeface="Lato" panose="020F0502020204030203" pitchFamily="34" charset="0"/>
              </a:rPr>
              <a:t>Affect Regulation</a:t>
            </a:r>
          </a:p>
        </p:txBody>
      </p:sp>
      <p:sp>
        <p:nvSpPr>
          <p:cNvPr id="3" name="Content Placeholder 2">
            <a:extLst>
              <a:ext uri="{FF2B5EF4-FFF2-40B4-BE49-F238E27FC236}">
                <a16:creationId xmlns:a16="http://schemas.microsoft.com/office/drawing/2014/main" id="{B5B854C0-D3A0-4FB0-90BB-5BF76F17F51F}"/>
              </a:ext>
            </a:extLst>
          </p:cNvPr>
          <p:cNvSpPr>
            <a:spLocks noGrp="1"/>
          </p:cNvSpPr>
          <p:nvPr>
            <p:ph idx="1"/>
          </p:nvPr>
        </p:nvSpPr>
        <p:spPr>
          <a:xfrm>
            <a:off x="510505" y="2633078"/>
            <a:ext cx="8833514"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The skill of managing and controlling your emotions, thoughts and </a:t>
            </a:r>
            <a:r>
              <a:rPr lang="en-US" sz="2000" err="1">
                <a:latin typeface="Lato" panose="020F0502020204030203" pitchFamily="34" charset="0"/>
                <a:ea typeface="Lato" panose="020F0502020204030203" pitchFamily="34" charset="0"/>
                <a:cs typeface="Lato" panose="020F0502020204030203" pitchFamily="34" charset="0"/>
              </a:rPr>
              <a:t>behaviours</a:t>
            </a:r>
            <a:r>
              <a:rPr lang="en-US" sz="2000">
                <a:latin typeface="Lato" panose="020F0502020204030203" pitchFamily="34" charset="0"/>
                <a:ea typeface="Lato" panose="020F0502020204030203" pitchFamily="34" charset="0"/>
                <a:cs typeface="Lato" panose="020F0502020204030203" pitchFamily="34" charset="0"/>
              </a:rPr>
              <a:t> in a way that best helps you navigate the world around you</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We all get “caught up” in a wave of emotions and thoughts that lead to </a:t>
            </a:r>
            <a:r>
              <a:rPr lang="en-US" sz="2000" err="1">
                <a:latin typeface="Lato" panose="020F0502020204030203" pitchFamily="34" charset="0"/>
                <a:ea typeface="Lato" panose="020F0502020204030203" pitchFamily="34" charset="0"/>
                <a:cs typeface="Lato" panose="020F0502020204030203" pitchFamily="34" charset="0"/>
              </a:rPr>
              <a:t>behaviours</a:t>
            </a:r>
            <a:r>
              <a:rPr lang="en-US" sz="2000">
                <a:latin typeface="Lato" panose="020F0502020204030203" pitchFamily="34" charset="0"/>
                <a:ea typeface="Lato" panose="020F0502020204030203" pitchFamily="34" charset="0"/>
                <a:cs typeface="Lato" panose="020F0502020204030203" pitchFamily="34" charset="0"/>
              </a:rPr>
              <a:t> that don’t help us</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Our bodies naturally produce “bursts of energy” to better respond to danger (or what we perceive as danger)</a:t>
            </a:r>
          </a:p>
          <a:p>
            <a:pPr lvl="1"/>
            <a:r>
              <a:rPr lang="en-US" sz="2000">
                <a:latin typeface="Lato" panose="020F0502020204030203" pitchFamily="34" charset="0"/>
                <a:ea typeface="Lato" panose="020F0502020204030203" pitchFamily="34" charset="0"/>
                <a:cs typeface="Lato" panose="020F0502020204030203" pitchFamily="34" charset="0"/>
              </a:rPr>
              <a:t>The “fight-flight-freeze” response</a:t>
            </a:r>
          </a:p>
        </p:txBody>
      </p:sp>
      <p:sp>
        <p:nvSpPr>
          <p:cNvPr id="8" name="object 6">
            <a:extLst>
              <a:ext uri="{FF2B5EF4-FFF2-40B4-BE49-F238E27FC236}">
                <a16:creationId xmlns:a16="http://schemas.microsoft.com/office/drawing/2014/main" id="{866D11A1-216E-4185-9B2D-D6BDB47E4000}"/>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C98FED5-9E02-4446-9C36-B32E93AB0C4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99A8FD3-F581-4E9E-90C2-B8CA803E1E6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394C290-0EF0-47C7-82C7-591203E1D53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9CE67F21-21A7-485F-8B50-149FA91A0552}"/>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6480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94B2-BB02-4EB6-8125-D057DBA523F7}"/>
              </a:ext>
            </a:extLst>
          </p:cNvPr>
          <p:cNvSpPr>
            <a:spLocks noGrp="1"/>
          </p:cNvSpPr>
          <p:nvPr>
            <p:ph type="title"/>
          </p:nvPr>
        </p:nvSpPr>
        <p:spPr>
          <a:xfrm>
            <a:off x="476250" y="298450"/>
            <a:ext cx="10515600" cy="1325563"/>
          </a:xfrm>
        </p:spPr>
        <p:txBody>
          <a:bodyPr/>
          <a:lstStyle/>
          <a:p>
            <a:r>
              <a:rPr lang="en-US">
                <a:latin typeface="Brandon Grotesque Bold" panose="020B0803020203060202" pitchFamily="34" charset="0"/>
              </a:rPr>
              <a:t>Fight / Flight / Freeze</a:t>
            </a:r>
          </a:p>
        </p:txBody>
      </p:sp>
      <p:sp>
        <p:nvSpPr>
          <p:cNvPr id="3" name="Content Placeholder 2">
            <a:extLst>
              <a:ext uri="{FF2B5EF4-FFF2-40B4-BE49-F238E27FC236}">
                <a16:creationId xmlns:a16="http://schemas.microsoft.com/office/drawing/2014/main" id="{555D447A-57E4-44DC-9B58-CF798EE0E7A2}"/>
              </a:ext>
            </a:extLst>
          </p:cNvPr>
          <p:cNvSpPr>
            <a:spLocks noGrp="1"/>
          </p:cNvSpPr>
          <p:nvPr>
            <p:ph idx="1"/>
          </p:nvPr>
        </p:nvSpPr>
        <p:spPr>
          <a:xfrm>
            <a:off x="511419" y="2441253"/>
            <a:ext cx="9394569"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Your body’s natural reaction to danger</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Helps you react to perceived threats</a:t>
            </a:r>
          </a:p>
          <a:p>
            <a:pPr lvl="1"/>
            <a:r>
              <a:rPr lang="en-US" sz="2000" i="1">
                <a:latin typeface="Lato" panose="020F0502020204030203" pitchFamily="34" charset="0"/>
                <a:ea typeface="Lato" panose="020F0502020204030203" pitchFamily="34" charset="0"/>
                <a:cs typeface="Lato" panose="020F0502020204030203" pitchFamily="34" charset="0"/>
              </a:rPr>
              <a:t>“He came at me, and I don’t know… I just pushed him to the ground”</a:t>
            </a:r>
          </a:p>
          <a:p>
            <a:pPr lvl="1"/>
            <a:r>
              <a:rPr lang="en-US" sz="2000" i="1">
                <a:latin typeface="Lato" panose="020F0502020204030203" pitchFamily="34" charset="0"/>
                <a:ea typeface="Lato" panose="020F0502020204030203" pitchFamily="34" charset="0"/>
                <a:cs typeface="Lato" panose="020F0502020204030203" pitchFamily="34" charset="0"/>
              </a:rPr>
              <a:t>“I didn’t have to think, I just jumped out of the way”</a:t>
            </a:r>
          </a:p>
          <a:p>
            <a:pPr lvl="1"/>
            <a:r>
              <a:rPr lang="en-US" sz="2000" i="1">
                <a:latin typeface="Lato" panose="020F0502020204030203" pitchFamily="34" charset="0"/>
                <a:ea typeface="Lato" panose="020F0502020204030203" pitchFamily="34" charset="0"/>
                <a:cs typeface="Lato" panose="020F0502020204030203" pitchFamily="34" charset="0"/>
              </a:rPr>
              <a:t>“I froze… and then I knew exactly what to do”</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It’s automatic, can’t control it, like a reflex</a:t>
            </a:r>
          </a:p>
          <a:p>
            <a:pPr lvl="1"/>
            <a:r>
              <a:rPr lang="en-US" sz="2000">
                <a:latin typeface="Lato" panose="020F0502020204030203" pitchFamily="34" charset="0"/>
                <a:ea typeface="Lato" panose="020F0502020204030203" pitchFamily="34" charset="0"/>
                <a:cs typeface="Lato" panose="020F0502020204030203" pitchFamily="34" charset="0"/>
              </a:rPr>
              <a:t>Some of us, over time, have just become better at judging what really is danger and what is not</a:t>
            </a:r>
          </a:p>
          <a:p>
            <a:pPr lvl="1"/>
            <a:r>
              <a:rPr lang="en-US" sz="2000">
                <a:latin typeface="Lato" panose="020F0502020204030203" pitchFamily="34" charset="0"/>
                <a:ea typeface="Lato" panose="020F0502020204030203" pitchFamily="34" charset="0"/>
                <a:cs typeface="Lato" panose="020F0502020204030203" pitchFamily="34" charset="0"/>
              </a:rPr>
              <a:t>Someone with FASD may misconstrue events as serious threats</a:t>
            </a:r>
          </a:p>
        </p:txBody>
      </p:sp>
      <p:sp>
        <p:nvSpPr>
          <p:cNvPr id="8" name="object 6">
            <a:extLst>
              <a:ext uri="{FF2B5EF4-FFF2-40B4-BE49-F238E27FC236}">
                <a16:creationId xmlns:a16="http://schemas.microsoft.com/office/drawing/2014/main" id="{9675E453-80C4-4A65-95AF-B9CFAABF604D}"/>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B93CE95-7FFC-4C2D-9036-0AEE5511E01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E89DC0D-E47B-4988-B8F1-7F4CC8FEDFF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D733D68-2D29-4FD8-9892-6E235E10363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168380CD-3A72-4641-983E-9A288F2AB740}"/>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6331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1531-F661-492C-BCD6-B298BF0A7132}"/>
              </a:ext>
            </a:extLst>
          </p:cNvPr>
          <p:cNvSpPr>
            <a:spLocks noGrp="1"/>
          </p:cNvSpPr>
          <p:nvPr>
            <p:ph type="title"/>
          </p:nvPr>
        </p:nvSpPr>
        <p:spPr>
          <a:xfrm>
            <a:off x="485775" y="298450"/>
            <a:ext cx="10515600" cy="1325563"/>
          </a:xfrm>
        </p:spPr>
        <p:txBody>
          <a:bodyPr/>
          <a:lstStyle/>
          <a:p>
            <a:r>
              <a:rPr lang="en-US">
                <a:latin typeface="Brandon Grotesque Bold" panose="020B0803020203060202" pitchFamily="34" charset="0"/>
              </a:rPr>
              <a:t>Fight / Flight / Freeze</a:t>
            </a:r>
          </a:p>
        </p:txBody>
      </p:sp>
      <p:sp>
        <p:nvSpPr>
          <p:cNvPr id="4" name="Content Placeholder 3">
            <a:extLst>
              <a:ext uri="{FF2B5EF4-FFF2-40B4-BE49-F238E27FC236}">
                <a16:creationId xmlns:a16="http://schemas.microsoft.com/office/drawing/2014/main" id="{F7E812F0-E221-4B8B-B7C1-1F29617A50BF}"/>
              </a:ext>
            </a:extLst>
          </p:cNvPr>
          <p:cNvSpPr>
            <a:spLocks noGrp="1"/>
          </p:cNvSpPr>
          <p:nvPr>
            <p:ph idx="1"/>
          </p:nvPr>
        </p:nvSpPr>
        <p:spPr>
          <a:xfrm>
            <a:off x="514350" y="2441329"/>
            <a:ext cx="8762995"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Threats of punishment increases the level of this response</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Brain short-circuits, decision making worse</a:t>
            </a:r>
          </a:p>
          <a:p>
            <a:pPr lvl="1"/>
            <a:r>
              <a:rPr lang="en-US" sz="2000">
                <a:latin typeface="Lato" panose="020F0502020204030203" pitchFamily="34" charset="0"/>
                <a:ea typeface="Lato" panose="020F0502020204030203" pitchFamily="34" charset="0"/>
                <a:cs typeface="Lato" panose="020F0502020204030203" pitchFamily="34" charset="0"/>
              </a:rPr>
              <a:t>Very difficult to process information</a:t>
            </a:r>
          </a:p>
          <a:p>
            <a:pPr lvl="1"/>
            <a:r>
              <a:rPr lang="en-US" sz="2000">
                <a:latin typeface="Lato" panose="020F0502020204030203" pitchFamily="34" charset="0"/>
                <a:ea typeface="Lato" panose="020F0502020204030203" pitchFamily="34" charset="0"/>
                <a:cs typeface="Lato" panose="020F0502020204030203" pitchFamily="34" charset="0"/>
              </a:rPr>
              <a:t>Like when all your computer’s resources are being used up</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With FASD, fight/flight/freeze is much harder to manage</a:t>
            </a:r>
          </a:p>
          <a:p>
            <a:pPr lvl="1"/>
            <a:r>
              <a:rPr lang="en-US" sz="2000">
                <a:latin typeface="Lato" panose="020F0502020204030203" pitchFamily="34" charset="0"/>
                <a:ea typeface="Lato" panose="020F0502020204030203" pitchFamily="34" charset="0"/>
                <a:cs typeface="Lato" panose="020F0502020204030203" pitchFamily="34" charset="0"/>
              </a:rPr>
              <a:t>May view events as serious threats to their safety (such as someone else getting a compliment)</a:t>
            </a:r>
          </a:p>
          <a:p>
            <a:pPr lvl="1"/>
            <a:r>
              <a:rPr lang="en-US" sz="2000">
                <a:latin typeface="Lato" panose="020F0502020204030203" pitchFamily="34" charset="0"/>
                <a:ea typeface="Lato" panose="020F0502020204030203" pitchFamily="34" charset="0"/>
                <a:cs typeface="Lato" panose="020F0502020204030203" pitchFamily="34" charset="0"/>
              </a:rPr>
              <a:t>This physiological “reflex” may be much more intense with FASD</a:t>
            </a:r>
          </a:p>
          <a:p>
            <a:pPr lvl="1"/>
            <a:r>
              <a:rPr lang="en-US" sz="2000">
                <a:latin typeface="Lato" panose="020F0502020204030203" pitchFamily="34" charset="0"/>
                <a:ea typeface="Lato" panose="020F0502020204030203" pitchFamily="34" charset="0"/>
                <a:cs typeface="Lato" panose="020F0502020204030203" pitchFamily="34" charset="0"/>
              </a:rPr>
              <a:t>They may have more “reactivity” to start with</a:t>
            </a:r>
          </a:p>
        </p:txBody>
      </p:sp>
      <p:sp>
        <p:nvSpPr>
          <p:cNvPr id="9" name="object 6">
            <a:extLst>
              <a:ext uri="{FF2B5EF4-FFF2-40B4-BE49-F238E27FC236}">
                <a16:creationId xmlns:a16="http://schemas.microsoft.com/office/drawing/2014/main" id="{F9812CFF-AAC2-4F3F-961D-F2B83E13E1DD}"/>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2528D504-AAC3-40AE-8484-328390BB52B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2">
            <a:extLst>
              <a:ext uri="{FF2B5EF4-FFF2-40B4-BE49-F238E27FC236}">
                <a16:creationId xmlns:a16="http://schemas.microsoft.com/office/drawing/2014/main" id="{9B1F5C47-968D-4AAE-A2C8-371D34FE522D}"/>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2" name="Rectangle 12">
            <a:extLst>
              <a:ext uri="{FF2B5EF4-FFF2-40B4-BE49-F238E27FC236}">
                <a16:creationId xmlns:a16="http://schemas.microsoft.com/office/drawing/2014/main" id="{98489270-92D9-422C-852B-8FB6043FF7F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32BC0F5C-40C6-4AEA-9823-52FBEC79BB0C}"/>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8236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537-2801-46B8-919C-F08667223D04}"/>
              </a:ext>
            </a:extLst>
          </p:cNvPr>
          <p:cNvSpPr>
            <a:spLocks noGrp="1"/>
          </p:cNvSpPr>
          <p:nvPr>
            <p:ph type="title"/>
          </p:nvPr>
        </p:nvSpPr>
        <p:spPr>
          <a:xfrm>
            <a:off x="514350" y="600478"/>
            <a:ext cx="10515600" cy="1325563"/>
          </a:xfrm>
        </p:spPr>
        <p:txBody>
          <a:bodyPr/>
          <a:lstStyle/>
          <a:p>
            <a:r>
              <a:rPr lang="en-US">
                <a:latin typeface="Brandon Grotesque Bold" panose="020B0803020203060202" pitchFamily="34" charset="0"/>
              </a:rPr>
              <a:t>They may have more </a:t>
            </a:r>
            <a:br>
              <a:rPr lang="en-US">
                <a:latin typeface="Brandon Grotesque Bold" panose="020B0803020203060202" pitchFamily="34" charset="0"/>
              </a:rPr>
            </a:br>
            <a:r>
              <a:rPr lang="en-US">
                <a:latin typeface="Brandon Grotesque Bold" panose="020B0803020203060202" pitchFamily="34" charset="0"/>
              </a:rPr>
              <a:t>“reactivity” to start with</a:t>
            </a:r>
          </a:p>
        </p:txBody>
      </p:sp>
      <p:sp>
        <p:nvSpPr>
          <p:cNvPr id="11" name="TextBox 10">
            <a:extLst>
              <a:ext uri="{FF2B5EF4-FFF2-40B4-BE49-F238E27FC236}">
                <a16:creationId xmlns:a16="http://schemas.microsoft.com/office/drawing/2014/main" id="{8A9DCD6D-D9B4-45DF-9096-B411F6B586A3}"/>
              </a:ext>
            </a:extLst>
          </p:cNvPr>
          <p:cNvSpPr txBox="1"/>
          <p:nvPr/>
        </p:nvSpPr>
        <p:spPr>
          <a:xfrm>
            <a:off x="795487" y="5598541"/>
            <a:ext cx="1458826" cy="461665"/>
          </a:xfrm>
          <a:prstGeom prst="rect">
            <a:avLst/>
          </a:prstGeom>
          <a:noFill/>
        </p:spPr>
        <p:txBody>
          <a:bodyPr wrap="square" rtlCol="0">
            <a:spAutoFit/>
          </a:bodyPr>
          <a:lstStyle/>
          <a:p>
            <a:pPr algn="ctr"/>
            <a:r>
              <a:rPr lang="en-US" sz="2400">
                <a:latin typeface="Lato Heavy" panose="020F0502020204030203" pitchFamily="34" charset="0"/>
                <a:ea typeface="Lato Heavy" panose="020F0502020204030203" pitchFamily="34" charset="0"/>
                <a:cs typeface="Lato Heavy" panose="020F0502020204030203" pitchFamily="34" charset="0"/>
              </a:rPr>
              <a:t>Person A</a:t>
            </a:r>
          </a:p>
        </p:txBody>
      </p:sp>
      <p:sp>
        <p:nvSpPr>
          <p:cNvPr id="12" name="TextBox 11">
            <a:extLst>
              <a:ext uri="{FF2B5EF4-FFF2-40B4-BE49-F238E27FC236}">
                <a16:creationId xmlns:a16="http://schemas.microsoft.com/office/drawing/2014/main" id="{926A3043-05EB-49B0-8A4F-1005238C2FBA}"/>
              </a:ext>
            </a:extLst>
          </p:cNvPr>
          <p:cNvSpPr txBox="1"/>
          <p:nvPr/>
        </p:nvSpPr>
        <p:spPr>
          <a:xfrm>
            <a:off x="2583333" y="3096184"/>
            <a:ext cx="1940926" cy="646331"/>
          </a:xfrm>
          <a:prstGeom prst="rect">
            <a:avLst/>
          </a:prstGeom>
          <a:noFill/>
        </p:spPr>
        <p:txBody>
          <a:bodyPr wrap="square" rtlCol="0">
            <a:spAutoFit/>
          </a:bodyPr>
          <a:lstStyle/>
          <a:p>
            <a:r>
              <a:rPr lang="en-US">
                <a:latin typeface="Lato Heavy" panose="020F0502020204030203" pitchFamily="34" charset="0"/>
                <a:ea typeface="Lato Heavy" panose="020F0502020204030203" pitchFamily="34" charset="0"/>
                <a:cs typeface="Lato Heavy" panose="020F0502020204030203" pitchFamily="34" charset="0"/>
              </a:rPr>
              <a:t>Same amount of stressor</a:t>
            </a:r>
          </a:p>
        </p:txBody>
      </p:sp>
      <p:sp>
        <p:nvSpPr>
          <p:cNvPr id="13" name="TextBox 12">
            <a:extLst>
              <a:ext uri="{FF2B5EF4-FFF2-40B4-BE49-F238E27FC236}">
                <a16:creationId xmlns:a16="http://schemas.microsoft.com/office/drawing/2014/main" id="{137D2615-AB85-4B4B-B44C-450B62C69596}"/>
              </a:ext>
            </a:extLst>
          </p:cNvPr>
          <p:cNvSpPr txBox="1"/>
          <p:nvPr/>
        </p:nvSpPr>
        <p:spPr>
          <a:xfrm>
            <a:off x="7013908" y="3115959"/>
            <a:ext cx="1832350" cy="646331"/>
          </a:xfrm>
          <a:prstGeom prst="rect">
            <a:avLst/>
          </a:prstGeom>
          <a:noFill/>
        </p:spPr>
        <p:txBody>
          <a:bodyPr wrap="square" rtlCol="0">
            <a:spAutoFit/>
          </a:bodyPr>
          <a:lstStyle/>
          <a:p>
            <a:r>
              <a:rPr lang="en-US">
                <a:latin typeface="Lato Heavy" panose="020F0502020204030203" pitchFamily="34" charset="0"/>
                <a:ea typeface="Lato Heavy" panose="020F0502020204030203" pitchFamily="34" charset="0"/>
                <a:cs typeface="Lato Heavy" panose="020F0502020204030203" pitchFamily="34" charset="0"/>
              </a:rPr>
              <a:t>Same amount of stressor</a:t>
            </a:r>
          </a:p>
        </p:txBody>
      </p:sp>
      <p:sp>
        <p:nvSpPr>
          <p:cNvPr id="14" name="TextBox 13">
            <a:extLst>
              <a:ext uri="{FF2B5EF4-FFF2-40B4-BE49-F238E27FC236}">
                <a16:creationId xmlns:a16="http://schemas.microsoft.com/office/drawing/2014/main" id="{8BB4EF62-F725-4CD6-A23B-720419B8206F}"/>
              </a:ext>
            </a:extLst>
          </p:cNvPr>
          <p:cNvSpPr txBox="1"/>
          <p:nvPr/>
        </p:nvSpPr>
        <p:spPr>
          <a:xfrm>
            <a:off x="7013907" y="4194817"/>
            <a:ext cx="3119993" cy="923330"/>
          </a:xfrm>
          <a:prstGeom prst="rect">
            <a:avLst/>
          </a:prstGeom>
          <a:noFill/>
        </p:spPr>
        <p:txBody>
          <a:bodyPr wrap="square" rtlCol="0">
            <a:spAutoFit/>
          </a:bodyPr>
          <a:lstStyle/>
          <a:p>
            <a:r>
              <a:rPr lang="en-US">
                <a:latin typeface="Lato Heavy" panose="020F0502020204030203" pitchFamily="34" charset="0"/>
                <a:ea typeface="Lato Heavy" panose="020F0502020204030203" pitchFamily="34" charset="0"/>
                <a:cs typeface="Lato Heavy" panose="020F0502020204030203" pitchFamily="34" charset="0"/>
              </a:rPr>
              <a:t>Higher level of physiological arousal / reactivity before stressor</a:t>
            </a:r>
          </a:p>
        </p:txBody>
      </p:sp>
      <p:sp>
        <p:nvSpPr>
          <p:cNvPr id="15" name="TextBox 14">
            <a:extLst>
              <a:ext uri="{FF2B5EF4-FFF2-40B4-BE49-F238E27FC236}">
                <a16:creationId xmlns:a16="http://schemas.microsoft.com/office/drawing/2014/main" id="{0100F5BC-E5E0-4F0A-A0DC-A59FBC0F42A8}"/>
              </a:ext>
            </a:extLst>
          </p:cNvPr>
          <p:cNvSpPr txBox="1"/>
          <p:nvPr/>
        </p:nvSpPr>
        <p:spPr>
          <a:xfrm>
            <a:off x="4756894" y="5598541"/>
            <a:ext cx="2030511" cy="830997"/>
          </a:xfrm>
          <a:prstGeom prst="rect">
            <a:avLst/>
          </a:prstGeom>
          <a:noFill/>
        </p:spPr>
        <p:txBody>
          <a:bodyPr wrap="square" rtlCol="0">
            <a:spAutoFit/>
          </a:bodyPr>
          <a:lstStyle/>
          <a:p>
            <a:pPr algn="ctr"/>
            <a:r>
              <a:rPr lang="en-US" sz="2400">
                <a:latin typeface="Lato Heavy" panose="020F0502020204030203" pitchFamily="34" charset="0"/>
                <a:ea typeface="Lato Heavy" panose="020F0502020204030203" pitchFamily="34" charset="0"/>
                <a:cs typeface="Lato Heavy" panose="020F0502020204030203" pitchFamily="34" charset="0"/>
              </a:rPr>
              <a:t>Person B (with FASD)</a:t>
            </a:r>
          </a:p>
        </p:txBody>
      </p:sp>
      <p:sp>
        <p:nvSpPr>
          <p:cNvPr id="19" name="object 6">
            <a:extLst>
              <a:ext uri="{FF2B5EF4-FFF2-40B4-BE49-F238E27FC236}">
                <a16:creationId xmlns:a16="http://schemas.microsoft.com/office/drawing/2014/main" id="{58479A2E-45EE-4695-8044-08F50967ACB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20" name="object 7">
            <a:extLst>
              <a:ext uri="{FF2B5EF4-FFF2-40B4-BE49-F238E27FC236}">
                <a16:creationId xmlns:a16="http://schemas.microsoft.com/office/drawing/2014/main" id="{BF914844-31CE-42D5-8DA9-2D7A9EDA09F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Rectangle 12">
            <a:extLst>
              <a:ext uri="{FF2B5EF4-FFF2-40B4-BE49-F238E27FC236}">
                <a16:creationId xmlns:a16="http://schemas.microsoft.com/office/drawing/2014/main" id="{445A5937-600F-4D1D-918D-9391FABE41B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22" name="Rectangle 12">
            <a:extLst>
              <a:ext uri="{FF2B5EF4-FFF2-40B4-BE49-F238E27FC236}">
                <a16:creationId xmlns:a16="http://schemas.microsoft.com/office/drawing/2014/main" id="{9148D082-F8DD-4A05-88A0-49C27591610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pic>
        <p:nvPicPr>
          <p:cNvPr id="16" name="Picture 15">
            <a:extLst>
              <a:ext uri="{FF2B5EF4-FFF2-40B4-BE49-F238E27FC236}">
                <a16:creationId xmlns:a16="http://schemas.microsoft.com/office/drawing/2014/main" id="{1F1B5DBE-EA47-43FC-9685-59FB30005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43" y="2526519"/>
            <a:ext cx="1989034" cy="2959881"/>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37B513D8-77E7-40DB-9D92-7573F0440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996" y="2526519"/>
            <a:ext cx="1989030" cy="2959874"/>
          </a:xfrm>
          <a:prstGeom prst="rect">
            <a:avLst/>
          </a:prstGeom>
        </p:spPr>
      </p:pic>
    </p:spTree>
    <p:extLst>
      <p:ext uri="{BB962C8B-B14F-4D97-AF65-F5344CB8AC3E}">
        <p14:creationId xmlns:p14="http://schemas.microsoft.com/office/powerpoint/2010/main" val="136626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BBEC-1703-4381-8A4C-B035099D0E11}"/>
              </a:ext>
            </a:extLst>
          </p:cNvPr>
          <p:cNvSpPr>
            <a:spLocks noGrp="1"/>
          </p:cNvSpPr>
          <p:nvPr>
            <p:ph type="title"/>
          </p:nvPr>
        </p:nvSpPr>
        <p:spPr>
          <a:xfrm>
            <a:off x="533400" y="298450"/>
            <a:ext cx="10515600" cy="1325563"/>
          </a:xfrm>
        </p:spPr>
        <p:txBody>
          <a:bodyPr/>
          <a:lstStyle/>
          <a:p>
            <a:r>
              <a:rPr lang="en-US">
                <a:latin typeface="Brandon Grotesque Bold" panose="020B0803020203060202" pitchFamily="34" charset="0"/>
              </a:rPr>
              <a:t>Your child’s “meltdowns”</a:t>
            </a:r>
          </a:p>
        </p:txBody>
      </p:sp>
      <p:sp>
        <p:nvSpPr>
          <p:cNvPr id="3" name="Content Placeholder 2">
            <a:extLst>
              <a:ext uri="{FF2B5EF4-FFF2-40B4-BE49-F238E27FC236}">
                <a16:creationId xmlns:a16="http://schemas.microsoft.com/office/drawing/2014/main" id="{70A4B371-9586-4326-8BA7-E023D7A0238A}"/>
              </a:ext>
            </a:extLst>
          </p:cNvPr>
          <p:cNvSpPr>
            <a:spLocks noGrp="1"/>
          </p:cNvSpPr>
          <p:nvPr>
            <p:ph idx="1"/>
          </p:nvPr>
        </p:nvSpPr>
        <p:spPr>
          <a:xfrm>
            <a:off x="514349" y="2431449"/>
            <a:ext cx="8448665"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Your child is not getting upset “on purpose”</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Accept your child’s emotions – everyone has a RIGHT to be upset</a:t>
            </a:r>
          </a:p>
          <a:p>
            <a:pPr lvl="1"/>
            <a:r>
              <a:rPr lang="en-US" sz="2000">
                <a:latin typeface="Lato" panose="020F0502020204030203" pitchFamily="34" charset="0"/>
                <a:ea typeface="Lato" panose="020F0502020204030203" pitchFamily="34" charset="0"/>
                <a:cs typeface="Lato" panose="020F0502020204030203" pitchFamily="34" charset="0"/>
              </a:rPr>
              <a:t>Being mad at your child/youth for having the “gall” to be upset will send them deeper into fight / flight / freeze</a:t>
            </a:r>
          </a:p>
          <a:p>
            <a:pPr lvl="1"/>
            <a:r>
              <a:rPr lang="en-US" sz="2000">
                <a:latin typeface="Lato Heavy" panose="020F0502020204030203" pitchFamily="34" charset="0"/>
                <a:ea typeface="Lato Heavy" panose="020F0502020204030203" pitchFamily="34" charset="0"/>
                <a:cs typeface="Lato Heavy" panose="020F0502020204030203" pitchFamily="34" charset="0"/>
              </a:rPr>
              <a:t>Better to accept, remain calm, and talk about what happened later</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23C26FF0-D73E-4C0A-B745-EB6206C04508}"/>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61CA0C63-3D3A-4285-9D00-0E3D7840A80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1BCC5938-1664-4CF3-BF8B-F68B46AE9FC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672CB88C-D152-4803-8A9B-7DE32ED651D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3FD1276D-DFA3-40A7-8CAA-532F82ACA5C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5" name="Picture 14" descr="Icon&#10;&#10;Description automatically generated">
            <a:extLst>
              <a:ext uri="{FF2B5EF4-FFF2-40B4-BE49-F238E27FC236}">
                <a16:creationId xmlns:a16="http://schemas.microsoft.com/office/drawing/2014/main" id="{AAAA6E9D-F3E4-41C3-889F-A1A478F6E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760" y="4161362"/>
            <a:ext cx="413513" cy="445756"/>
          </a:xfrm>
          <a:prstGeom prst="rect">
            <a:avLst/>
          </a:prstGeom>
        </p:spPr>
      </p:pic>
    </p:spTree>
    <p:extLst>
      <p:ext uri="{BB962C8B-B14F-4D97-AF65-F5344CB8AC3E}">
        <p14:creationId xmlns:p14="http://schemas.microsoft.com/office/powerpoint/2010/main" val="36111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C9D9-668C-4B5B-88E4-CDD16E751585}"/>
              </a:ext>
            </a:extLst>
          </p:cNvPr>
          <p:cNvSpPr>
            <a:spLocks noGrp="1"/>
          </p:cNvSpPr>
          <p:nvPr>
            <p:ph type="title"/>
          </p:nvPr>
        </p:nvSpPr>
        <p:spPr>
          <a:xfrm>
            <a:off x="476250" y="593725"/>
            <a:ext cx="10515600" cy="1325563"/>
          </a:xfrm>
        </p:spPr>
        <p:txBody>
          <a:bodyPr/>
          <a:lstStyle/>
          <a:p>
            <a:r>
              <a:rPr lang="en-US">
                <a:latin typeface="Brandon Grotesque Bold" panose="020B0803020203060202" pitchFamily="34" charset="0"/>
              </a:rPr>
              <a:t>Regulation – Accommodations: </a:t>
            </a:r>
            <a:br>
              <a:rPr lang="en-US">
                <a:latin typeface="Brandon Grotesque Bold" panose="020B0803020203060202" pitchFamily="34" charset="0"/>
              </a:rPr>
            </a:br>
            <a:r>
              <a:rPr lang="en-US">
                <a:latin typeface="Brandon Grotesque Bold" panose="020B0803020203060202" pitchFamily="34" charset="0"/>
              </a:rPr>
              <a:t>When Upset</a:t>
            </a:r>
          </a:p>
        </p:txBody>
      </p:sp>
      <p:sp>
        <p:nvSpPr>
          <p:cNvPr id="3" name="Content Placeholder 2">
            <a:extLst>
              <a:ext uri="{FF2B5EF4-FFF2-40B4-BE49-F238E27FC236}">
                <a16:creationId xmlns:a16="http://schemas.microsoft.com/office/drawing/2014/main" id="{6BA6F3F5-A67F-4E15-8436-CFBB80D4F220}"/>
              </a:ext>
            </a:extLst>
          </p:cNvPr>
          <p:cNvSpPr>
            <a:spLocks noGrp="1"/>
          </p:cNvSpPr>
          <p:nvPr>
            <p:ph idx="1"/>
          </p:nvPr>
        </p:nvSpPr>
        <p:spPr>
          <a:xfrm>
            <a:off x="514350" y="2444750"/>
            <a:ext cx="1051560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Tell them/show them they are safe</a:t>
            </a:r>
          </a:p>
          <a:p>
            <a:pPr lvl="1"/>
            <a:r>
              <a:rPr lang="en-US" sz="2000">
                <a:latin typeface="Lato" panose="020F0502020204030203" pitchFamily="34" charset="0"/>
                <a:ea typeface="Lato" panose="020F0502020204030203" pitchFamily="34" charset="0"/>
                <a:cs typeface="Lato" panose="020F0502020204030203" pitchFamily="34" charset="0"/>
              </a:rPr>
              <a:t>Their brain is not able to find safety right now</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Keep talking to a minimum</a:t>
            </a:r>
          </a:p>
          <a:p>
            <a:pPr lvl="1"/>
            <a:r>
              <a:rPr lang="en-US" sz="2000">
                <a:latin typeface="Lato" panose="020F0502020204030203" pitchFamily="34" charset="0"/>
                <a:ea typeface="Lato" panose="020F0502020204030203" pitchFamily="34" charset="0"/>
                <a:cs typeface="Lato" panose="020F0502020204030203" pitchFamily="34" charset="0"/>
              </a:rPr>
              <a:t>Talking is just more information (noise) for the brain to process, to work on</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Use a calm and neutral tone</a:t>
            </a:r>
          </a:p>
          <a:p>
            <a:pPr lvl="1"/>
            <a:r>
              <a:rPr lang="en-US" sz="2000">
                <a:latin typeface="Lato" panose="020F0502020204030203" pitchFamily="34" charset="0"/>
                <a:ea typeface="Lato" panose="020F0502020204030203" pitchFamily="34" charset="0"/>
                <a:cs typeface="Lato" panose="020F0502020204030203" pitchFamily="34" charset="0"/>
              </a:rPr>
              <a:t>Co-regulate – children rely on us to know how to feel in certain situations</a:t>
            </a:r>
          </a:p>
          <a:p>
            <a:pPr lvl="1"/>
            <a:r>
              <a:rPr lang="en-US" sz="2000">
                <a:latin typeface="Lato" panose="020F0502020204030203" pitchFamily="34" charset="0"/>
                <a:ea typeface="Lato" panose="020F0502020204030203" pitchFamily="34" charset="0"/>
                <a:cs typeface="Lato" panose="020F0502020204030203" pitchFamily="34" charset="0"/>
              </a:rPr>
              <a:t>Mirror the emotion you want to receive back (e.g. calm)</a:t>
            </a:r>
          </a:p>
          <a:p>
            <a:pPr lvl="1"/>
            <a:endParaRPr lang="en-US" sz="2000">
              <a:latin typeface="Lato" panose="020F0502020204030203" pitchFamily="34" charset="0"/>
              <a:ea typeface="Lato" panose="020F0502020204030203" pitchFamily="34" charset="0"/>
              <a:cs typeface="Lato" panose="020F0502020204030203" pitchFamily="34" charset="0"/>
            </a:endParaRP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8E91DE1D-DC5C-4908-BA29-FDDB117AC559}"/>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D11A014C-8DCC-4F04-ABCB-56EA42D0FAF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45</a:t>
            </a:r>
          </a:p>
        </p:txBody>
      </p:sp>
      <p:sp>
        <p:nvSpPr>
          <p:cNvPr id="10" name="Rectangle 12">
            <a:extLst>
              <a:ext uri="{FF2B5EF4-FFF2-40B4-BE49-F238E27FC236}">
                <a16:creationId xmlns:a16="http://schemas.microsoft.com/office/drawing/2014/main" id="{6C32C78A-BF8C-4848-BC5D-C13705858A5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E26958A4-545F-423D-9575-97D3373E7FA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B7C40F29-AF48-441B-8CA5-E8AD5645D5C7}"/>
              </a:ext>
            </a:extLst>
          </p:cNvPr>
          <p:cNvSpPr/>
          <p:nvPr/>
        </p:nvSpPr>
        <p:spPr>
          <a:xfrm>
            <a:off x="616917" y="21254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01777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987B-5A0F-4CF8-B6D5-C020F64DCAD8}"/>
              </a:ext>
            </a:extLst>
          </p:cNvPr>
          <p:cNvSpPr>
            <a:spLocks noGrp="1"/>
          </p:cNvSpPr>
          <p:nvPr>
            <p:ph type="title"/>
          </p:nvPr>
        </p:nvSpPr>
        <p:spPr>
          <a:xfrm>
            <a:off x="476250" y="593725"/>
            <a:ext cx="10515600" cy="1325563"/>
          </a:xfrm>
        </p:spPr>
        <p:txBody>
          <a:bodyPr/>
          <a:lstStyle/>
          <a:p>
            <a:r>
              <a:rPr lang="en-US">
                <a:latin typeface="Brandon Grotesque Bold" panose="020B0803020203060202" pitchFamily="34" charset="0"/>
              </a:rPr>
              <a:t>Regulation – Accommodations:</a:t>
            </a:r>
            <a:br>
              <a:rPr lang="en-US">
                <a:latin typeface="Brandon Grotesque Bold" panose="020B0803020203060202" pitchFamily="34" charset="0"/>
              </a:rPr>
            </a:br>
            <a:r>
              <a:rPr lang="en-US">
                <a:latin typeface="Brandon Grotesque Bold" panose="020B0803020203060202" pitchFamily="34" charset="0"/>
              </a:rPr>
              <a:t>When Upset</a:t>
            </a:r>
          </a:p>
        </p:txBody>
      </p:sp>
      <p:sp>
        <p:nvSpPr>
          <p:cNvPr id="3" name="Content Placeholder 2">
            <a:extLst>
              <a:ext uri="{FF2B5EF4-FFF2-40B4-BE49-F238E27FC236}">
                <a16:creationId xmlns:a16="http://schemas.microsoft.com/office/drawing/2014/main" id="{C4674018-2C54-4DD9-A0A8-A41949060D95}"/>
              </a:ext>
            </a:extLst>
          </p:cNvPr>
          <p:cNvSpPr>
            <a:spLocks noGrp="1"/>
          </p:cNvSpPr>
          <p:nvPr>
            <p:ph idx="1"/>
          </p:nvPr>
        </p:nvSpPr>
        <p:spPr>
          <a:xfrm>
            <a:off x="561975" y="2478460"/>
            <a:ext cx="1051560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No threats</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Heavy" panose="020F0502020204030203" pitchFamily="34" charset="0"/>
                <a:ea typeface="Lato Heavy" panose="020F0502020204030203" pitchFamily="34" charset="0"/>
                <a:cs typeface="Lato Heavy" panose="020F0502020204030203" pitchFamily="34" charset="0"/>
              </a:rPr>
              <a:t>Develop a plan with co-caregivers of what to do when child is upset</a:t>
            </a:r>
          </a:p>
          <a:p>
            <a:pPr lvl="1"/>
            <a:r>
              <a:rPr lang="en-US" sz="2000">
                <a:latin typeface="Lato" panose="020F0502020204030203" pitchFamily="34" charset="0"/>
                <a:ea typeface="Lato" panose="020F0502020204030203" pitchFamily="34" charset="0"/>
                <a:cs typeface="Lato" panose="020F0502020204030203" pitchFamily="34" charset="0"/>
              </a:rPr>
              <a:t>Identify “triggers” (causes) to avoid some situations / change how we react</a:t>
            </a:r>
          </a:p>
          <a:p>
            <a:pPr lvl="1"/>
            <a:r>
              <a:rPr lang="en-US" sz="2000">
                <a:latin typeface="Lato" panose="020F0502020204030203" pitchFamily="34" charset="0"/>
                <a:ea typeface="Lato" panose="020F0502020204030203" pitchFamily="34" charset="0"/>
                <a:cs typeface="Lato" panose="020F0502020204030203" pitchFamily="34" charset="0"/>
              </a:rPr>
              <a:t>Being prepared will give you confidence, calm during “meltdowns”</a:t>
            </a:r>
          </a:p>
          <a:p>
            <a:pPr lvl="1"/>
            <a:r>
              <a:rPr lang="en-US" sz="2000">
                <a:latin typeface="Lato" panose="020F0502020204030203" pitchFamily="34" charset="0"/>
                <a:ea typeface="Lato" panose="020F0502020204030203" pitchFamily="34" charset="0"/>
                <a:cs typeface="Lato" panose="020F0502020204030203" pitchFamily="34" charset="0"/>
              </a:rPr>
              <a:t>Keep this plan updated with the latest information/developments</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Heavy" panose="020F0502020204030203" pitchFamily="34" charset="0"/>
                <a:ea typeface="Lato Heavy" panose="020F0502020204030203" pitchFamily="34" charset="0"/>
                <a:cs typeface="Lato Heavy" panose="020F0502020204030203" pitchFamily="34" charset="0"/>
              </a:rPr>
              <a:t>Involve child in this plan when possible</a:t>
            </a:r>
          </a:p>
          <a:p>
            <a:pPr lvl="1"/>
            <a:r>
              <a:rPr lang="en-US" sz="2000">
                <a:latin typeface="Lato Heavy" panose="020F0502020204030203" pitchFamily="34" charset="0"/>
                <a:ea typeface="Lato Heavy" panose="020F0502020204030203" pitchFamily="34" charset="0"/>
                <a:cs typeface="Lato Heavy" panose="020F0502020204030203" pitchFamily="34" charset="0"/>
              </a:rPr>
              <a:t>During calm times, come up with a plan (e.g. go to a quiet room)</a:t>
            </a:r>
            <a:br>
              <a:rPr lang="en-US" sz="2000">
                <a:latin typeface="Lato Heavy" panose="020F0502020204030203" pitchFamily="34" charset="0"/>
                <a:ea typeface="Lato Heavy" panose="020F0502020204030203" pitchFamily="34" charset="0"/>
                <a:cs typeface="Lato Heavy" panose="020F0502020204030203" pitchFamily="34" charset="0"/>
              </a:rPr>
            </a:br>
            <a:endParaRPr lang="en-US" sz="2000">
              <a:latin typeface="Lato Heavy" panose="020F0502020204030203" pitchFamily="34" charset="0"/>
              <a:ea typeface="Lato Heavy" panose="020F0502020204030203" pitchFamily="34" charset="0"/>
              <a:cs typeface="Lato Heavy" panose="020F0502020204030203" pitchFamily="34" charset="0"/>
            </a:endParaRPr>
          </a:p>
          <a:p>
            <a:pPr lvl="1"/>
            <a:r>
              <a:rPr lang="en-US" sz="2000">
                <a:latin typeface="Lato Heavy" panose="020F0502020204030203" pitchFamily="34" charset="0"/>
                <a:ea typeface="Lato Heavy" panose="020F0502020204030203" pitchFamily="34" charset="0"/>
                <a:cs typeface="Lato Heavy" panose="020F0502020204030203" pitchFamily="34" charset="0"/>
              </a:rPr>
              <a:t>Practice – such as a visual cue to signal plan to the child</a:t>
            </a: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B27A64F2-CF78-4BBE-89B0-E1629F64BBBC}"/>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EFC9D0B7-7193-4CA8-BE31-E1D8209A8A3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25974BFC-BD74-4C02-9957-8175848EBE6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BF37584-542F-467E-8AF4-B1FB677CB36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5BA93122-91BC-4999-A59F-43FD17578C77}"/>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pic>
        <p:nvPicPr>
          <p:cNvPr id="12" name="Picture 11" descr="Logo, icon&#10;&#10;Description automatically generated">
            <a:extLst>
              <a:ext uri="{FF2B5EF4-FFF2-40B4-BE49-F238E27FC236}">
                <a16:creationId xmlns:a16="http://schemas.microsoft.com/office/drawing/2014/main" id="{9D89600D-6345-4675-91A0-FAB0B6637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452" y="5729668"/>
            <a:ext cx="413514" cy="442532"/>
          </a:xfrm>
          <a:prstGeom prst="rect">
            <a:avLst/>
          </a:prstGeom>
        </p:spPr>
      </p:pic>
      <p:pic>
        <p:nvPicPr>
          <p:cNvPr id="14" name="Picture 13" descr="Logo, icon&#10;&#10;Description automatically generated">
            <a:extLst>
              <a:ext uri="{FF2B5EF4-FFF2-40B4-BE49-F238E27FC236}">
                <a16:creationId xmlns:a16="http://schemas.microsoft.com/office/drawing/2014/main" id="{AD1ED930-8D03-4D2C-A7CA-3476457D8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345" y="3017173"/>
            <a:ext cx="413513" cy="445756"/>
          </a:xfrm>
          <a:prstGeom prst="rect">
            <a:avLst/>
          </a:prstGeom>
        </p:spPr>
      </p:pic>
      <p:pic>
        <p:nvPicPr>
          <p:cNvPr id="15" name="Picture 14" descr="Icon&#10;&#10;Description automatically generated">
            <a:extLst>
              <a:ext uri="{FF2B5EF4-FFF2-40B4-BE49-F238E27FC236}">
                <a16:creationId xmlns:a16="http://schemas.microsoft.com/office/drawing/2014/main" id="{D50BD9B1-0111-41FA-98AF-BC72901C9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8588" y="5063278"/>
            <a:ext cx="413513" cy="445756"/>
          </a:xfrm>
          <a:prstGeom prst="rect">
            <a:avLst/>
          </a:prstGeom>
        </p:spPr>
      </p:pic>
    </p:spTree>
    <p:extLst>
      <p:ext uri="{BB962C8B-B14F-4D97-AF65-F5344CB8AC3E}">
        <p14:creationId xmlns:p14="http://schemas.microsoft.com/office/powerpoint/2010/main" val="32437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95F-C04B-45A8-A319-8FE01EB18D16}"/>
              </a:ext>
            </a:extLst>
          </p:cNvPr>
          <p:cNvSpPr>
            <a:spLocks noGrp="1"/>
          </p:cNvSpPr>
          <p:nvPr>
            <p:ph type="title"/>
          </p:nvPr>
        </p:nvSpPr>
        <p:spPr>
          <a:xfrm>
            <a:off x="476250" y="298450"/>
            <a:ext cx="10515600" cy="1325563"/>
          </a:xfrm>
        </p:spPr>
        <p:txBody>
          <a:bodyPr/>
          <a:lstStyle/>
          <a:p>
            <a:r>
              <a:rPr lang="en-US">
                <a:latin typeface="Brandon Grotesque Bold" panose="020B0803020203060202" pitchFamily="34" charset="0"/>
              </a:rPr>
              <a:t>Big Feelings</a:t>
            </a:r>
          </a:p>
        </p:txBody>
      </p:sp>
      <p:sp>
        <p:nvSpPr>
          <p:cNvPr id="3" name="Content Placeholder 2">
            <a:extLst>
              <a:ext uri="{FF2B5EF4-FFF2-40B4-BE49-F238E27FC236}">
                <a16:creationId xmlns:a16="http://schemas.microsoft.com/office/drawing/2014/main" id="{F7238A9A-2108-405A-AE77-4C16D6A70BB1}"/>
              </a:ext>
            </a:extLst>
          </p:cNvPr>
          <p:cNvSpPr>
            <a:spLocks noGrp="1"/>
          </p:cNvSpPr>
          <p:nvPr>
            <p:ph idx="1"/>
          </p:nvPr>
        </p:nvSpPr>
        <p:spPr>
          <a:xfrm>
            <a:off x="504825" y="2435225"/>
            <a:ext cx="7981947"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Being </a:t>
            </a:r>
            <a:r>
              <a:rPr lang="en-US" sz="2000" u="sng">
                <a:latin typeface="Lato" panose="020F0502020204030203" pitchFamily="34" charset="0"/>
                <a:ea typeface="Lato" panose="020F0502020204030203" pitchFamily="34" charset="0"/>
                <a:cs typeface="Lato" panose="020F0502020204030203" pitchFamily="34" charset="0"/>
              </a:rPr>
              <a:t>excited</a:t>
            </a:r>
            <a:r>
              <a:rPr lang="en-US" sz="2000">
                <a:latin typeface="Lato" panose="020F0502020204030203" pitchFamily="34" charset="0"/>
                <a:ea typeface="Lato" panose="020F0502020204030203" pitchFamily="34" charset="0"/>
                <a:cs typeface="Lato" panose="020F0502020204030203" pitchFamily="34" charset="0"/>
              </a:rPr>
              <a:t> is another feeling we have to watch out for</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They may be excited for something coming up</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Body again will give them a “burst of energy” which can take over brain functioning</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May look/feel like anxiety and may lead to being upset</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60B10092-BC9D-4662-B13F-03203E9BF865}"/>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8378708-BAA5-449C-9F36-2EFFD032553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75EBFA8E-3B03-45B5-A632-6FAEC187057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19B698C-0482-4DD1-8082-49537B7DE456}"/>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CA9B6BDB-8643-41A0-8436-148960292DDA}"/>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4638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81FF-CB63-43DC-A89B-4632888DC238}"/>
              </a:ext>
            </a:extLst>
          </p:cNvPr>
          <p:cNvSpPr>
            <a:spLocks noGrp="1"/>
          </p:cNvSpPr>
          <p:nvPr>
            <p:ph type="title"/>
          </p:nvPr>
        </p:nvSpPr>
        <p:spPr>
          <a:xfrm>
            <a:off x="472405" y="593725"/>
            <a:ext cx="10515600" cy="1325563"/>
          </a:xfrm>
        </p:spPr>
        <p:txBody>
          <a:bodyPr>
            <a:normAutofit/>
          </a:bodyPr>
          <a:lstStyle/>
          <a:p>
            <a:r>
              <a:rPr lang="en-US">
                <a:latin typeface="Brandon Grotesque Bold" panose="020B0803020203060202" pitchFamily="34" charset="0"/>
              </a:rPr>
              <a:t>Regulation – When they </a:t>
            </a:r>
            <a:br>
              <a:rPr lang="en-US">
                <a:latin typeface="Brandon Grotesque Bold" panose="020B0803020203060202" pitchFamily="34" charset="0"/>
              </a:rPr>
            </a:br>
            <a:r>
              <a:rPr lang="en-US">
                <a:latin typeface="Brandon Grotesque Bold" panose="020B0803020203060202" pitchFamily="34" charset="0"/>
              </a:rPr>
              <a:t>are on “the verge”</a:t>
            </a:r>
          </a:p>
        </p:txBody>
      </p:sp>
      <p:sp>
        <p:nvSpPr>
          <p:cNvPr id="3" name="Content Placeholder 2">
            <a:extLst>
              <a:ext uri="{FF2B5EF4-FFF2-40B4-BE49-F238E27FC236}">
                <a16:creationId xmlns:a16="http://schemas.microsoft.com/office/drawing/2014/main" id="{7DD6A5CA-2286-4BBB-A1E8-7D789F675FD1}"/>
              </a:ext>
            </a:extLst>
          </p:cNvPr>
          <p:cNvSpPr>
            <a:spLocks noGrp="1"/>
          </p:cNvSpPr>
          <p:nvPr>
            <p:ph idx="1"/>
          </p:nvPr>
        </p:nvSpPr>
        <p:spPr>
          <a:xfrm>
            <a:off x="512142" y="2593529"/>
            <a:ext cx="1051560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Reduce expectations / give them an easier step</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Don’t give their brain work to do</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r>
              <a:rPr lang="en-US" sz="2000">
                <a:latin typeface="Lato" panose="020F0502020204030203" pitchFamily="34" charset="0"/>
                <a:ea typeface="Lato" panose="020F0502020204030203" pitchFamily="34" charset="0"/>
                <a:cs typeface="Lato" panose="020F0502020204030203" pitchFamily="34" charset="0"/>
              </a:rPr>
              <a:t>Redirect</a:t>
            </a:r>
          </a:p>
        </p:txBody>
      </p:sp>
      <p:sp>
        <p:nvSpPr>
          <p:cNvPr id="8" name="object 6">
            <a:extLst>
              <a:ext uri="{FF2B5EF4-FFF2-40B4-BE49-F238E27FC236}">
                <a16:creationId xmlns:a16="http://schemas.microsoft.com/office/drawing/2014/main" id="{8244097C-4091-44B8-8095-DE5DEEEAA20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C8D396D2-1E8A-4E16-8033-AC71E9BC96C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CBB88F5-C219-465F-93C8-1C02B575214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5771CF7-6AA7-4E57-A0AB-F21B8FA7884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828E4C9F-35D3-4F65-BDC7-5A6CA3C93B79}"/>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0604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203A-C546-4C9A-84F0-59733E42ACDE}"/>
              </a:ext>
            </a:extLst>
          </p:cNvPr>
          <p:cNvSpPr>
            <a:spLocks noGrp="1"/>
          </p:cNvSpPr>
          <p:nvPr>
            <p:ph type="title"/>
          </p:nvPr>
        </p:nvSpPr>
        <p:spPr>
          <a:xfrm>
            <a:off x="514350" y="593725"/>
            <a:ext cx="10515600" cy="1325563"/>
          </a:xfrm>
        </p:spPr>
        <p:txBody>
          <a:bodyPr/>
          <a:lstStyle/>
          <a:p>
            <a:r>
              <a:rPr lang="en-US">
                <a:latin typeface="Brandon Grotesque Bold" panose="020B0803020203060202" pitchFamily="34" charset="0"/>
              </a:rPr>
              <a:t>“Testing is often certainty </a:t>
            </a:r>
            <a:br>
              <a:rPr lang="en-US">
                <a:latin typeface="Brandon Grotesque Bold" panose="020B0803020203060202" pitchFamily="34" charset="0"/>
              </a:rPr>
            </a:br>
            <a:r>
              <a:rPr lang="en-US">
                <a:latin typeface="Brandon Grotesque Bold" panose="020B0803020203060202" pitchFamily="34" charset="0"/>
              </a:rPr>
              <a:t>  seeking behavior.”</a:t>
            </a:r>
          </a:p>
        </p:txBody>
      </p:sp>
      <p:sp>
        <p:nvSpPr>
          <p:cNvPr id="3" name="Content Placeholder 2">
            <a:extLst>
              <a:ext uri="{FF2B5EF4-FFF2-40B4-BE49-F238E27FC236}">
                <a16:creationId xmlns:a16="http://schemas.microsoft.com/office/drawing/2014/main" id="{AA502EFD-0706-41CA-83BE-7A5BBCC76360}"/>
              </a:ext>
            </a:extLst>
          </p:cNvPr>
          <p:cNvSpPr>
            <a:spLocks noGrp="1"/>
          </p:cNvSpPr>
          <p:nvPr>
            <p:ph idx="1"/>
          </p:nvPr>
        </p:nvSpPr>
        <p:spPr>
          <a:xfrm>
            <a:off x="514350" y="2677319"/>
            <a:ext cx="9467844" cy="4351338"/>
          </a:xfrm>
        </p:spPr>
        <p:txBody>
          <a:bodyPr>
            <a:normAutofit/>
          </a:bodyPr>
          <a:lstStyle/>
          <a:p>
            <a:pPr marL="0" indent="0">
              <a:buNone/>
            </a:pPr>
            <a:r>
              <a:rPr lang="en-US" sz="2000" err="1">
                <a:latin typeface="Lato" panose="020F0502020204030203" pitchFamily="34" charset="0"/>
                <a:ea typeface="Lato" panose="020F0502020204030203" pitchFamily="34" charset="0"/>
                <a:cs typeface="Lato" panose="020F0502020204030203" pitchFamily="34" charset="0"/>
              </a:rPr>
              <a:t>Ory</a:t>
            </a:r>
            <a:r>
              <a:rPr lang="en-US" sz="2000">
                <a:latin typeface="Lato" panose="020F0502020204030203" pitchFamily="34" charset="0"/>
                <a:ea typeface="Lato" panose="020F0502020204030203" pitchFamily="34" charset="0"/>
                <a:cs typeface="Lato" panose="020F0502020204030203" pitchFamily="34" charset="0"/>
              </a:rPr>
              <a:t>, N. E. (2004). </a:t>
            </a:r>
            <a:r>
              <a:rPr lang="en-US" sz="2000" i="1">
                <a:latin typeface="Lato" panose="020F0502020204030203" pitchFamily="34" charset="0"/>
                <a:ea typeface="Lato" panose="020F0502020204030203" pitchFamily="34" charset="0"/>
                <a:cs typeface="Lato" panose="020F0502020204030203" pitchFamily="34" charset="0"/>
              </a:rPr>
              <a:t>Brief guidelines for caregivers supporting persons who are emotionally fragile</a:t>
            </a:r>
            <a:r>
              <a:rPr lang="en-US" sz="2000">
                <a:latin typeface="Lato" panose="020F0502020204030203" pitchFamily="34" charset="0"/>
                <a:ea typeface="Lato" panose="020F0502020204030203" pitchFamily="34" charset="0"/>
                <a:cs typeface="Lato" panose="020F0502020204030203" pitchFamily="34" charset="0"/>
              </a:rPr>
              <a:t>.</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Especially with new caregivers, new teachers</a:t>
            </a:r>
          </a:p>
          <a:p>
            <a:r>
              <a:rPr lang="en-US" sz="2000">
                <a:latin typeface="Lato" panose="020F0502020204030203" pitchFamily="34" charset="0"/>
                <a:ea typeface="Lato" panose="020F0502020204030203" pitchFamily="34" charset="0"/>
                <a:cs typeface="Lato" panose="020F0502020204030203" pitchFamily="34" charset="0"/>
              </a:rPr>
              <a:t>They are not seeing what they “can get away with”</a:t>
            </a:r>
          </a:p>
          <a:p>
            <a:r>
              <a:rPr lang="en-US" sz="2000">
                <a:latin typeface="Lato" panose="020F0502020204030203" pitchFamily="34" charset="0"/>
                <a:ea typeface="Lato" panose="020F0502020204030203" pitchFamily="34" charset="0"/>
                <a:cs typeface="Lato" panose="020F0502020204030203" pitchFamily="34" charset="0"/>
              </a:rPr>
              <a:t>They are testing for safety, consistency</a:t>
            </a:r>
          </a:p>
          <a:p>
            <a:r>
              <a:rPr lang="en-US" sz="2000">
                <a:latin typeface="Lato" panose="020F0502020204030203" pitchFamily="34" charset="0"/>
                <a:ea typeface="Lato" panose="020F0502020204030203" pitchFamily="34" charset="0"/>
                <a:cs typeface="Lato" panose="020F0502020204030203" pitchFamily="34" charset="0"/>
              </a:rPr>
              <a:t>Do not take away fun </a:t>
            </a:r>
            <a:r>
              <a:rPr lang="en-US" sz="2000" b="1" u="sng">
                <a:latin typeface="Lato" panose="020F0502020204030203" pitchFamily="34" charset="0"/>
                <a:ea typeface="Lato" panose="020F0502020204030203" pitchFamily="34" charset="0"/>
                <a:cs typeface="Lato" panose="020F0502020204030203" pitchFamily="34" charset="0"/>
              </a:rPr>
              <a:t>scheduled</a:t>
            </a:r>
            <a:r>
              <a:rPr lang="en-US" sz="2000">
                <a:latin typeface="Lato" panose="020F0502020204030203" pitchFamily="34" charset="0"/>
                <a:ea typeface="Lato" panose="020F0502020204030203" pitchFamily="34" charset="0"/>
                <a:cs typeface="Lato" panose="020F0502020204030203" pitchFamily="34" charset="0"/>
              </a:rPr>
              <a:t> events, such as recess, to punish/control </a:t>
            </a:r>
            <a:r>
              <a:rPr lang="en-US" sz="2000" err="1">
                <a:latin typeface="Lato" panose="020F0502020204030203" pitchFamily="34" charset="0"/>
                <a:ea typeface="Lato" panose="020F0502020204030203" pitchFamily="34" charset="0"/>
                <a:cs typeface="Lato" panose="020F0502020204030203" pitchFamily="34" charset="0"/>
              </a:rPr>
              <a:t>behaviour</a:t>
            </a:r>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Show them that no matter what they do, it has no effect on scheduled event – show that consistency and certainty in your environment are not flimsy </a:t>
            </a: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E52FEFE0-3573-450D-8FA2-5D032B221245}"/>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0CEC950-9182-4A90-91CD-B26BA6857B2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10F09A65-E487-49DF-9B67-82AC874C98B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08BD27E9-CE48-4B86-82D3-D4A504E8845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2F78977C-FB53-4F4E-A471-035DBDF6391D}"/>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9366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9660FCD-D421-4E2A-BC7A-28071DC45294}"/>
              </a:ext>
            </a:extLst>
          </p:cNvPr>
          <p:cNvSpPr/>
          <p:nvPr/>
        </p:nvSpPr>
        <p:spPr>
          <a:xfrm>
            <a:off x="1" y="0"/>
            <a:ext cx="12192000" cy="6858000"/>
          </a:xfrm>
          <a:prstGeom prst="rect">
            <a:avLst/>
          </a:prstGeom>
          <a:solidFill>
            <a:srgbClr val="99BF45"/>
          </a:solidFill>
          <a:ln w="12700">
            <a:miter lim="400000"/>
          </a:ln>
        </p:spPr>
        <p:txBody>
          <a:bodyPr lIns="34289" rIns="34289"/>
          <a:lstStyle/>
          <a:p>
            <a:endParaRPr sz="1086"/>
          </a:p>
        </p:txBody>
      </p:sp>
      <p:sp>
        <p:nvSpPr>
          <p:cNvPr id="13" name="Rectangle 12">
            <a:extLst>
              <a:ext uri="{FF2B5EF4-FFF2-40B4-BE49-F238E27FC236}">
                <a16:creationId xmlns:a16="http://schemas.microsoft.com/office/drawing/2014/main" id="{73AA6E11-BCDF-4A75-9379-E69C4771B97D}"/>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8B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pic>
        <p:nvPicPr>
          <p:cNvPr id="12" name="pattern-thankyou.png" descr="pattern-thankyou.png">
            <a:extLst>
              <a:ext uri="{FF2B5EF4-FFF2-40B4-BE49-F238E27FC236}">
                <a16:creationId xmlns:a16="http://schemas.microsoft.com/office/drawing/2014/main" id="{801678E4-54FF-47CB-8D04-A9AB55C24A53}"/>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7" name="object 6">
            <a:extLst>
              <a:ext uri="{FF2B5EF4-FFF2-40B4-BE49-F238E27FC236}">
                <a16:creationId xmlns:a16="http://schemas.microsoft.com/office/drawing/2014/main" id="{8A1E212D-3174-46BF-874A-3E784C539E8F}"/>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FF8410A9-5DAD-411F-BA72-6032E1208BFC}"/>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5</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8">
            <a:extLst>
              <a:ext uri="{FF2B5EF4-FFF2-40B4-BE49-F238E27FC236}">
                <a16:creationId xmlns:a16="http://schemas.microsoft.com/office/drawing/2014/main" id="{7117FAB3-D041-4E74-BA5C-7D1892728D0A}"/>
              </a:ext>
            </a:extLst>
          </p:cNvPr>
          <p:cNvSpPr/>
          <p:nvPr/>
        </p:nvSpPr>
        <p:spPr>
          <a:xfrm>
            <a:off x="623345" y="2521475"/>
            <a:ext cx="5472655"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8CAA6C-7839-473E-977A-3B29F949F0D9}"/>
              </a:ext>
            </a:extLst>
          </p:cNvPr>
          <p:cNvSpPr/>
          <p:nvPr/>
        </p:nvSpPr>
        <p:spPr>
          <a:xfrm>
            <a:off x="623345" y="3642487"/>
            <a:ext cx="4565876"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017FC-3637-4B96-B060-E8F912F644AA}"/>
              </a:ext>
            </a:extLst>
          </p:cNvPr>
          <p:cNvSpPr>
            <a:spLocks noGrp="1"/>
          </p:cNvSpPr>
          <p:nvPr>
            <p:ph type="title"/>
          </p:nvPr>
        </p:nvSpPr>
        <p:spPr>
          <a:xfrm>
            <a:off x="691241" y="1816401"/>
            <a:ext cx="10515600" cy="2852737"/>
          </a:xfrm>
        </p:spPr>
        <p:txBody>
          <a:bodyPr>
            <a:normAutofit/>
          </a:bodyPr>
          <a:lstStyle/>
          <a:p>
            <a:r>
              <a:rPr lang="en-US">
                <a:latin typeface="Brandon Grotesque Bold" panose="020B0803020203060202" pitchFamily="34" charset="0"/>
              </a:rPr>
              <a:t>YOUR CHILD’S</a:t>
            </a:r>
            <a:br>
              <a:rPr lang="en-US">
                <a:latin typeface="Brandon Grotesque Bold" panose="020B0803020203060202" pitchFamily="34" charset="0"/>
              </a:rPr>
            </a:br>
            <a:r>
              <a:rPr lang="en-US" sz="2000">
                <a:latin typeface="Brandon Grotesque Bold" panose="020B0803020203060202" pitchFamily="34" charset="0"/>
              </a:rPr>
              <a:t> </a:t>
            </a:r>
            <a:br>
              <a:rPr lang="en-US">
                <a:latin typeface="Brandon Grotesque Bold" panose="020B0803020203060202" pitchFamily="34" charset="0"/>
              </a:rPr>
            </a:br>
            <a:r>
              <a:rPr lang="en-US">
                <a:latin typeface="Brandon Grotesque Bold" panose="020B0803020203060202" pitchFamily="34" charset="0"/>
              </a:rPr>
              <a:t>STRENGTHS</a:t>
            </a:r>
          </a:p>
        </p:txBody>
      </p:sp>
    </p:spTree>
    <p:extLst>
      <p:ext uri="{BB962C8B-B14F-4D97-AF65-F5344CB8AC3E}">
        <p14:creationId xmlns:p14="http://schemas.microsoft.com/office/powerpoint/2010/main" val="2468420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9CC189-6B1F-47A6-8C41-D62C81C810C5}"/>
              </a:ext>
            </a:extLst>
          </p:cNvPr>
          <p:cNvSpPr/>
          <p:nvPr/>
        </p:nvSpPr>
        <p:spPr>
          <a:xfrm>
            <a:off x="1667049" y="0"/>
            <a:ext cx="10524951" cy="6858000"/>
          </a:xfrm>
          <a:prstGeom prst="rect">
            <a:avLst/>
          </a:prstGeom>
          <a:solidFill>
            <a:srgbClr val="F9D667"/>
          </a:solidFill>
          <a:ln w="12700">
            <a:miter lim="400000"/>
          </a:ln>
        </p:spPr>
        <p:txBody>
          <a:bodyPr lIns="34289" rIns="34289"/>
          <a:lstStyle/>
          <a:p>
            <a:endParaRPr/>
          </a:p>
        </p:txBody>
      </p:sp>
      <p:sp>
        <p:nvSpPr>
          <p:cNvPr id="9" name="Rectangle 12">
            <a:extLst>
              <a:ext uri="{FF2B5EF4-FFF2-40B4-BE49-F238E27FC236}">
                <a16:creationId xmlns:a16="http://schemas.microsoft.com/office/drawing/2014/main" id="{821E1B63-41AB-42AD-8BA4-20FAC11433BE}"/>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pic>
        <p:nvPicPr>
          <p:cNvPr id="10" name="pattern-thankyou.png" descr="pattern-thankyou.png">
            <a:extLst>
              <a:ext uri="{FF2B5EF4-FFF2-40B4-BE49-F238E27FC236}">
                <a16:creationId xmlns:a16="http://schemas.microsoft.com/office/drawing/2014/main" id="{D2AC190C-BFF2-4679-9AE5-66D54F8B93F2}"/>
              </a:ext>
            </a:extLst>
          </p:cNvPr>
          <p:cNvPicPr>
            <a:picLocks noChangeAspect="1"/>
          </p:cNvPicPr>
          <p:nvPr/>
        </p:nvPicPr>
        <p:blipFill>
          <a:blip r:embed="rId2">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24396A10-B629-4F25-B8A4-407933CC039D}"/>
              </a:ext>
            </a:extLst>
          </p:cNvPr>
          <p:cNvSpPr>
            <a:spLocks noGrp="1"/>
          </p:cNvSpPr>
          <p:nvPr>
            <p:ph type="body" idx="1"/>
          </p:nvPr>
        </p:nvSpPr>
        <p:spPr>
          <a:xfrm>
            <a:off x="680495" y="4701093"/>
            <a:ext cx="10515600" cy="1500187"/>
          </a:xfrm>
        </p:spPr>
        <p:txBody>
          <a:bodyPr/>
          <a:lstStyle/>
          <a:p>
            <a:r>
              <a:rPr lang="en-US">
                <a:solidFill>
                  <a:schemeClr val="tx1"/>
                </a:solidFill>
                <a:latin typeface="Brandon Grotesque Black" panose="020B0A03020203060202" pitchFamily="34" charset="0"/>
                <a:ea typeface="Lato Heavy" panose="020F0502020204030203" pitchFamily="34" charset="0"/>
                <a:cs typeface="Lato Heavy" panose="020F0502020204030203" pitchFamily="34" charset="0"/>
              </a:rPr>
              <a:t>No one should be alone</a:t>
            </a:r>
          </a:p>
        </p:txBody>
      </p:sp>
      <p:sp>
        <p:nvSpPr>
          <p:cNvPr id="6" name="object 6">
            <a:extLst>
              <a:ext uri="{FF2B5EF4-FFF2-40B4-BE49-F238E27FC236}">
                <a16:creationId xmlns:a16="http://schemas.microsoft.com/office/drawing/2014/main" id="{CB4FAB15-62D2-4D87-B653-7C4866FC8433}"/>
              </a:ext>
            </a:extLst>
          </p:cNvPr>
          <p:cNvSpPr/>
          <p:nvPr/>
        </p:nvSpPr>
        <p:spPr>
          <a:xfrm>
            <a:off x="10666953" y="5486400"/>
            <a:ext cx="1" cy="137160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893EB9E1-249C-4094-BBD9-56DC6AF1436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7E9B2C21-85F3-4E10-AB43-3686FEB3C811}"/>
              </a:ext>
            </a:extLst>
          </p:cNvPr>
          <p:cNvSpPr/>
          <p:nvPr/>
        </p:nvSpPr>
        <p:spPr>
          <a:xfrm>
            <a:off x="623345" y="3429000"/>
            <a:ext cx="7549228"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F6631-79AF-4734-9DAD-DCF3A09315C7}"/>
              </a:ext>
            </a:extLst>
          </p:cNvPr>
          <p:cNvSpPr>
            <a:spLocks noGrp="1"/>
          </p:cNvSpPr>
          <p:nvPr>
            <p:ph type="title"/>
          </p:nvPr>
        </p:nvSpPr>
        <p:spPr>
          <a:xfrm>
            <a:off x="680495" y="1621439"/>
            <a:ext cx="10515600" cy="2852737"/>
          </a:xfrm>
        </p:spPr>
        <p:txBody>
          <a:bodyPr/>
          <a:lstStyle/>
          <a:p>
            <a:r>
              <a:rPr lang="en-US">
                <a:latin typeface="Brandon Grotesque Bold" panose="020B0803020203060202" pitchFamily="34" charset="0"/>
              </a:rPr>
              <a:t>INTERDEPENDENCE</a:t>
            </a:r>
          </a:p>
        </p:txBody>
      </p:sp>
    </p:spTree>
    <p:extLst>
      <p:ext uri="{BB962C8B-B14F-4D97-AF65-F5344CB8AC3E}">
        <p14:creationId xmlns:p14="http://schemas.microsoft.com/office/powerpoint/2010/main" val="138166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14FE-7908-4400-995E-87312673097E}"/>
              </a:ext>
            </a:extLst>
          </p:cNvPr>
          <p:cNvSpPr>
            <a:spLocks noGrp="1"/>
          </p:cNvSpPr>
          <p:nvPr>
            <p:ph type="title"/>
          </p:nvPr>
        </p:nvSpPr>
        <p:spPr>
          <a:xfrm>
            <a:off x="510505" y="283379"/>
            <a:ext cx="10515600" cy="1325563"/>
          </a:xfrm>
        </p:spPr>
        <p:txBody>
          <a:bodyPr/>
          <a:lstStyle/>
          <a:p>
            <a:r>
              <a:rPr lang="en-US">
                <a:latin typeface="Brandon Grotesque Bold" panose="020B0803020203060202" pitchFamily="34" charset="0"/>
              </a:rPr>
              <a:t>We all rely on each other</a:t>
            </a:r>
          </a:p>
        </p:txBody>
      </p:sp>
      <p:sp>
        <p:nvSpPr>
          <p:cNvPr id="3" name="Content Placeholder 2">
            <a:extLst>
              <a:ext uri="{FF2B5EF4-FFF2-40B4-BE49-F238E27FC236}">
                <a16:creationId xmlns:a16="http://schemas.microsoft.com/office/drawing/2014/main" id="{7D07C63E-86B6-4CE1-AEB1-A02C685055A1}"/>
              </a:ext>
            </a:extLst>
          </p:cNvPr>
          <p:cNvSpPr>
            <a:spLocks noGrp="1"/>
          </p:cNvSpPr>
          <p:nvPr>
            <p:ph idx="1"/>
          </p:nvPr>
        </p:nvSpPr>
        <p:spPr>
          <a:xfrm>
            <a:off x="520030" y="2439686"/>
            <a:ext cx="10515600" cy="4351338"/>
          </a:xfrm>
        </p:spPr>
        <p:txBody>
          <a:bodyPr>
            <a:normAutofit/>
          </a:bodyPr>
          <a:lstStyle/>
          <a:p>
            <a:pPr marL="0" indent="0">
              <a:buNone/>
            </a:pPr>
            <a:r>
              <a:rPr lang="en-US" sz="2000">
                <a:latin typeface="Lato" panose="020F0502020204030203" pitchFamily="34" charset="0"/>
                <a:ea typeface="Lato" panose="020F0502020204030203" pitchFamily="34" charset="0"/>
                <a:cs typeface="Lato" panose="020F0502020204030203" pitchFamily="34" charset="0"/>
              </a:rPr>
              <a:t>As your child gets older, they may need support in other areas</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a:latin typeface="Lato" panose="020F0502020204030203" pitchFamily="34" charset="0"/>
                <a:ea typeface="Lato" panose="020F0502020204030203" pitchFamily="34" charset="0"/>
                <a:cs typeface="Lato" panose="020F0502020204030203" pitchFamily="34" charset="0"/>
              </a:rPr>
              <a:t>Such as:</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Money management</a:t>
            </a:r>
          </a:p>
          <a:p>
            <a:r>
              <a:rPr lang="en-US" sz="2000">
                <a:latin typeface="Lato" panose="020F0502020204030203" pitchFamily="34" charset="0"/>
                <a:ea typeface="Lato" panose="020F0502020204030203" pitchFamily="34" charset="0"/>
                <a:cs typeface="Lato" panose="020F0502020204030203" pitchFamily="34" charset="0"/>
              </a:rPr>
              <a:t>Maintaining their job/responsibilities</a:t>
            </a:r>
          </a:p>
          <a:p>
            <a:r>
              <a:rPr lang="en-US" sz="2000">
                <a:latin typeface="Lato" panose="020F0502020204030203" pitchFamily="34" charset="0"/>
                <a:ea typeface="Lato" panose="020F0502020204030203" pitchFamily="34" charset="0"/>
                <a:cs typeface="Lato" panose="020F0502020204030203" pitchFamily="34" charset="0"/>
              </a:rPr>
              <a:t>Housing</a:t>
            </a:r>
          </a:p>
          <a:p>
            <a:r>
              <a:rPr lang="en-US" sz="2000">
                <a:latin typeface="Lato" panose="020F0502020204030203" pitchFamily="34" charset="0"/>
                <a:ea typeface="Lato" panose="020F0502020204030203" pitchFamily="34" charset="0"/>
                <a:cs typeface="Lato" panose="020F0502020204030203" pitchFamily="34" charset="0"/>
              </a:rPr>
              <a:t>Life transitions</a:t>
            </a:r>
          </a:p>
        </p:txBody>
      </p:sp>
      <p:sp>
        <p:nvSpPr>
          <p:cNvPr id="6" name="object 6">
            <a:extLst>
              <a:ext uri="{FF2B5EF4-FFF2-40B4-BE49-F238E27FC236}">
                <a16:creationId xmlns:a16="http://schemas.microsoft.com/office/drawing/2014/main" id="{72E7DC21-DFFE-4BDD-99BC-26303DC55AC2}"/>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FCF007F9-78E6-4FA3-AE4A-E677F5F94BB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5A1815A0-5771-4490-86CF-A6D4A7EBFA9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3C577715-873B-4273-98F9-058D72732D2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0" name="object 7">
            <a:extLst>
              <a:ext uri="{FF2B5EF4-FFF2-40B4-BE49-F238E27FC236}">
                <a16:creationId xmlns:a16="http://schemas.microsoft.com/office/drawing/2014/main" id="{93716E00-A17F-41FE-8618-B57295CD7281}"/>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32028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F2E2-24E2-47D8-BD3A-250BE7124CF7}"/>
              </a:ext>
            </a:extLst>
          </p:cNvPr>
          <p:cNvSpPr>
            <a:spLocks noGrp="1"/>
          </p:cNvSpPr>
          <p:nvPr>
            <p:ph type="title"/>
          </p:nvPr>
        </p:nvSpPr>
        <p:spPr>
          <a:xfrm>
            <a:off x="504825" y="298450"/>
            <a:ext cx="10515600" cy="1325563"/>
          </a:xfrm>
        </p:spPr>
        <p:txBody>
          <a:bodyPr/>
          <a:lstStyle/>
          <a:p>
            <a:r>
              <a:rPr lang="en-US">
                <a:latin typeface="Brandon Grotesque Bold" panose="020B0803020203060202" pitchFamily="34" charset="0"/>
              </a:rPr>
              <a:t>Circle of Support</a:t>
            </a:r>
          </a:p>
        </p:txBody>
      </p:sp>
      <p:sp>
        <p:nvSpPr>
          <p:cNvPr id="3" name="Content Placeholder 2">
            <a:extLst>
              <a:ext uri="{FF2B5EF4-FFF2-40B4-BE49-F238E27FC236}">
                <a16:creationId xmlns:a16="http://schemas.microsoft.com/office/drawing/2014/main" id="{D12B234E-0ACA-4622-94E0-D407EC81472A}"/>
              </a:ext>
            </a:extLst>
          </p:cNvPr>
          <p:cNvSpPr>
            <a:spLocks noGrp="1"/>
          </p:cNvSpPr>
          <p:nvPr>
            <p:ph idx="1"/>
          </p:nvPr>
        </p:nvSpPr>
        <p:spPr>
          <a:xfrm>
            <a:off x="514350" y="2439987"/>
            <a:ext cx="1051560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A circle of support is a group to support the person during decisions about their life</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Members should know your child/youth, and care about them</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Family, friends, and professionals can be invited to this group</a:t>
            </a:r>
          </a:p>
          <a:p>
            <a:pPr lvl="1"/>
            <a:r>
              <a:rPr lang="en-US" sz="2000">
                <a:latin typeface="Lato" panose="020F0502020204030203" pitchFamily="34" charset="0"/>
                <a:ea typeface="Lato" panose="020F0502020204030203" pitchFamily="34" charset="0"/>
                <a:cs typeface="Lato" panose="020F0502020204030203" pitchFamily="34" charset="0"/>
              </a:rPr>
              <a:t>It’s important to also involve people who can help “make things happen”</a:t>
            </a:r>
          </a:p>
        </p:txBody>
      </p:sp>
      <p:sp>
        <p:nvSpPr>
          <p:cNvPr id="8" name="object 6">
            <a:extLst>
              <a:ext uri="{FF2B5EF4-FFF2-40B4-BE49-F238E27FC236}">
                <a16:creationId xmlns:a16="http://schemas.microsoft.com/office/drawing/2014/main" id="{C52DA757-23C7-45BD-BAFA-67BD219E0780}"/>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C83C416-AA43-43F9-B68C-BF4ABA4C572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E04C479D-E5F2-4634-A755-14A5EC86D02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739D8687-9F11-4B0B-A52D-912870DC9F6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95D01F7E-72D5-418D-A0E7-397891F45092}"/>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42818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014F7-E5EF-468F-950C-94F47EBC136B}"/>
              </a:ext>
            </a:extLst>
          </p:cNvPr>
          <p:cNvSpPr>
            <a:spLocks noGrp="1"/>
          </p:cNvSpPr>
          <p:nvPr>
            <p:ph idx="1"/>
          </p:nvPr>
        </p:nvSpPr>
        <p:spPr>
          <a:xfrm>
            <a:off x="504826" y="2441329"/>
            <a:ext cx="8362950" cy="4351338"/>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Some members may change – it’s important to add people for upcoming changes/issues</a:t>
            </a:r>
          </a:p>
          <a:p>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Heavy" panose="020F0502020204030203" pitchFamily="34" charset="0"/>
                <a:ea typeface="Lato Heavy" panose="020F0502020204030203" pitchFamily="34" charset="0"/>
                <a:cs typeface="Lato Heavy" panose="020F0502020204030203" pitchFamily="34" charset="0"/>
              </a:rPr>
              <a:t>Your youth should be able to meet with their circle as friends who can help to sort things that may be worrying your youth</a:t>
            </a:r>
          </a:p>
          <a:p>
            <a:pPr marL="0" indent="0">
              <a:buNone/>
            </a:pPr>
            <a:endParaRPr lang="en-US" sz="2000">
              <a:latin typeface="Lato Heavy" panose="020F0502020204030203" pitchFamily="34" charset="0"/>
              <a:ea typeface="Lato Heavy" panose="020F0502020204030203" pitchFamily="34" charset="0"/>
              <a:cs typeface="Lato Heavy" panose="020F0502020204030203" pitchFamily="34" charset="0"/>
            </a:endParaRPr>
          </a:p>
          <a:p>
            <a:r>
              <a:rPr lang="en-US" sz="2000">
                <a:latin typeface="Lato Heavy" panose="020F0502020204030203" pitchFamily="34" charset="0"/>
                <a:ea typeface="Lato Heavy" panose="020F0502020204030203" pitchFamily="34" charset="0"/>
                <a:cs typeface="Lato Heavy" panose="020F0502020204030203" pitchFamily="34" charset="0"/>
              </a:rPr>
              <a:t>This should be a positive experience so that the youth will be motivated to maintain their participation</a:t>
            </a:r>
          </a:p>
          <a:p>
            <a:pPr lvl="1"/>
            <a:r>
              <a:rPr lang="en-US" sz="2000">
                <a:latin typeface="Lato" panose="020F0502020204030203" pitchFamily="34" charset="0"/>
                <a:ea typeface="Lato" panose="020F0502020204030203" pitchFamily="34" charset="0"/>
                <a:cs typeface="Lato" panose="020F0502020204030203" pitchFamily="34" charset="0"/>
              </a:rPr>
              <a:t>Always focus on strengths</a:t>
            </a:r>
          </a:p>
          <a:p>
            <a:pPr lvl="1"/>
            <a:r>
              <a:rPr lang="en-US" sz="2000">
                <a:latin typeface="Lato" panose="020F0502020204030203" pitchFamily="34" charset="0"/>
                <a:ea typeface="Lato" panose="020F0502020204030203" pitchFamily="34" charset="0"/>
                <a:cs typeface="Lato" panose="020F0502020204030203" pitchFamily="34" charset="0"/>
              </a:rPr>
              <a:t>Build self-image – confidence level will be reflected in your youth’s effort level</a:t>
            </a: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B70F72D-AE17-4969-86BF-C5907748FE51}"/>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433DE9E-DEBE-40CC-9A20-CF1AB8018D1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8B3C934-9910-4F39-A5F4-38CF3B40422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210BAB3-B58A-4BFC-AFAC-1EF7EDC6A8F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3E126A33-6187-4B52-BE98-3B2614D1F473}"/>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
        <p:nvSpPr>
          <p:cNvPr id="15" name="Title 1">
            <a:extLst>
              <a:ext uri="{FF2B5EF4-FFF2-40B4-BE49-F238E27FC236}">
                <a16:creationId xmlns:a16="http://schemas.microsoft.com/office/drawing/2014/main" id="{A6771049-9F53-48E4-AF6B-529EE71355F6}"/>
              </a:ext>
            </a:extLst>
          </p:cNvPr>
          <p:cNvSpPr txBox="1">
            <a:spLocks/>
          </p:cNvSpPr>
          <p:nvPr/>
        </p:nvSpPr>
        <p:spPr>
          <a:xfrm>
            <a:off x="504825" y="298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Brandon Grotesque Bold" panose="020B0803020203060202" pitchFamily="34" charset="0"/>
              </a:rPr>
              <a:t>Circle of Support</a:t>
            </a:r>
          </a:p>
        </p:txBody>
      </p:sp>
      <p:pic>
        <p:nvPicPr>
          <p:cNvPr id="16" name="Picture 15" descr="Icon&#10;&#10;Description automatically generated">
            <a:extLst>
              <a:ext uri="{FF2B5EF4-FFF2-40B4-BE49-F238E27FC236}">
                <a16:creationId xmlns:a16="http://schemas.microsoft.com/office/drawing/2014/main" id="{829055A2-470F-4B59-9CA6-6FF6E73F2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141" y="3488529"/>
            <a:ext cx="413513" cy="445756"/>
          </a:xfrm>
          <a:prstGeom prst="rect">
            <a:avLst/>
          </a:prstGeom>
        </p:spPr>
      </p:pic>
      <p:pic>
        <p:nvPicPr>
          <p:cNvPr id="17" name="Picture 16" descr="Icon&#10;&#10;Description automatically generated">
            <a:extLst>
              <a:ext uri="{FF2B5EF4-FFF2-40B4-BE49-F238E27FC236}">
                <a16:creationId xmlns:a16="http://schemas.microsoft.com/office/drawing/2014/main" id="{B9867603-B91B-436C-B875-9E1CA5133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189" y="4577453"/>
            <a:ext cx="413513" cy="445756"/>
          </a:xfrm>
          <a:prstGeom prst="rect">
            <a:avLst/>
          </a:prstGeom>
        </p:spPr>
      </p:pic>
    </p:spTree>
    <p:extLst>
      <p:ext uri="{BB962C8B-B14F-4D97-AF65-F5344CB8AC3E}">
        <p14:creationId xmlns:p14="http://schemas.microsoft.com/office/powerpoint/2010/main" val="4777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6548-59E1-4E9F-B888-FDC231335602}"/>
              </a:ext>
            </a:extLst>
          </p:cNvPr>
          <p:cNvSpPr>
            <a:spLocks noGrp="1"/>
          </p:cNvSpPr>
          <p:nvPr>
            <p:ph type="title"/>
          </p:nvPr>
        </p:nvSpPr>
        <p:spPr>
          <a:xfrm>
            <a:off x="529555" y="292904"/>
            <a:ext cx="10515600" cy="1325563"/>
          </a:xfrm>
        </p:spPr>
        <p:txBody>
          <a:bodyPr/>
          <a:lstStyle/>
          <a:p>
            <a:r>
              <a:rPr lang="en-US">
                <a:latin typeface="Brandon Grotesque Bold" panose="020B0803020203060202" pitchFamily="34" charset="0"/>
              </a:rPr>
              <a:t>Activity – We are Detectives Part 2</a:t>
            </a:r>
          </a:p>
        </p:txBody>
      </p:sp>
      <p:sp>
        <p:nvSpPr>
          <p:cNvPr id="3" name="Content Placeholder 2">
            <a:extLst>
              <a:ext uri="{FF2B5EF4-FFF2-40B4-BE49-F238E27FC236}">
                <a16:creationId xmlns:a16="http://schemas.microsoft.com/office/drawing/2014/main" id="{2E5388C6-EFC9-479C-A8B8-E0BCD03C85B5}"/>
              </a:ext>
            </a:extLst>
          </p:cNvPr>
          <p:cNvSpPr>
            <a:spLocks noGrp="1"/>
          </p:cNvSpPr>
          <p:nvPr>
            <p:ph idx="1"/>
          </p:nvPr>
        </p:nvSpPr>
        <p:spPr>
          <a:xfrm>
            <a:off x="529555" y="2439987"/>
            <a:ext cx="7309517" cy="4351338"/>
          </a:xfrm>
        </p:spPr>
        <p:txBody>
          <a:bodyPr>
            <a:normAutofit/>
          </a:bodyPr>
          <a:lstStyle/>
          <a:p>
            <a:pPr marL="0" indent="0">
              <a:buNone/>
            </a:pPr>
            <a:r>
              <a:rPr lang="en-US" sz="2000" dirty="0">
                <a:latin typeface="Lato" panose="020F0502020204030203" pitchFamily="34" charset="0"/>
                <a:ea typeface="Lato" panose="020F0502020204030203" pitchFamily="34" charset="0"/>
                <a:cs typeface="Lato" panose="020F0502020204030203" pitchFamily="34" charset="0"/>
              </a:rPr>
              <a:t>Think back to the 2 earlier scenarios</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Consider this child’s or youth’s “strengths inventory”</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Which of the child’s or youth’s strengths could help?</a:t>
            </a: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Which strength could you help develop?</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What kind of accommodation(s) might improve (or prevent) some of the challenges?</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47ED583F-E975-4934-8E75-5E3035499B31}"/>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3F5DB72E-881E-428E-9DC7-D3E7FAF602A1}"/>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5E1CE37B-CB38-4A9D-92AE-C061646FCF8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82A0A10-9CF3-48F7-A49E-60AC4249D76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4B97594D-7B71-4D98-8356-78FD6C23B3A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2826596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FE62-4FF9-4B97-B1FB-5E271AF4BE71}"/>
              </a:ext>
            </a:extLst>
          </p:cNvPr>
          <p:cNvSpPr>
            <a:spLocks noGrp="1"/>
          </p:cNvSpPr>
          <p:nvPr>
            <p:ph type="title"/>
          </p:nvPr>
        </p:nvSpPr>
        <p:spPr>
          <a:xfrm>
            <a:off x="533400" y="298450"/>
            <a:ext cx="10515600" cy="1325563"/>
          </a:xfrm>
        </p:spPr>
        <p:txBody>
          <a:bodyPr/>
          <a:lstStyle/>
          <a:p>
            <a:r>
              <a:rPr lang="en-US" dirty="0">
                <a:latin typeface="Brandon Grotesque Bold" panose="020B0803020203060202" pitchFamily="34" charset="0"/>
              </a:rPr>
              <a:t>Amy 8 &amp; Bill 17</a:t>
            </a:r>
          </a:p>
        </p:txBody>
      </p:sp>
      <p:sp>
        <p:nvSpPr>
          <p:cNvPr id="3" name="Content Placeholder 2">
            <a:extLst>
              <a:ext uri="{FF2B5EF4-FFF2-40B4-BE49-F238E27FC236}">
                <a16:creationId xmlns:a16="http://schemas.microsoft.com/office/drawing/2014/main" id="{A828EC2D-74C8-4596-9898-27A2E3A19101}"/>
              </a:ext>
            </a:extLst>
          </p:cNvPr>
          <p:cNvSpPr>
            <a:spLocks noGrp="1"/>
          </p:cNvSpPr>
          <p:nvPr>
            <p:ph sz="half" idx="1"/>
          </p:nvPr>
        </p:nvSpPr>
        <p:spPr>
          <a:xfrm>
            <a:off x="514350" y="2747128"/>
            <a:ext cx="4800596" cy="4351338"/>
          </a:xfrm>
        </p:spPr>
        <p:txBody>
          <a:bodyPr>
            <a:normAutofit/>
          </a:bodyPr>
          <a:lstStyle/>
          <a:p>
            <a:r>
              <a:rPr lang="en-US" sz="1600">
                <a:latin typeface="Lato" panose="020F0502020204030203" pitchFamily="34" charset="0"/>
                <a:ea typeface="Lato" panose="020F0502020204030203" pitchFamily="34" charset="0"/>
                <a:cs typeface="Lato" panose="020F0502020204030203" pitchFamily="34" charset="0"/>
              </a:rPr>
              <a:t>Amy is 8 years old</a:t>
            </a:r>
          </a:p>
          <a:p>
            <a:r>
              <a:rPr lang="en-US" sz="1600">
                <a:latin typeface="Lato" panose="020F0502020204030203" pitchFamily="34" charset="0"/>
                <a:ea typeface="Lato" panose="020F0502020204030203" pitchFamily="34" charset="0"/>
                <a:cs typeface="Lato" panose="020F0502020204030203" pitchFamily="34" charset="0"/>
              </a:rPr>
              <a:t>Refuses when told instructions</a:t>
            </a:r>
          </a:p>
          <a:p>
            <a:r>
              <a:rPr lang="en-US" sz="1600">
                <a:latin typeface="Lato" panose="020F0502020204030203" pitchFamily="34" charset="0"/>
                <a:ea typeface="Lato" panose="020F0502020204030203" pitchFamily="34" charset="0"/>
                <a:cs typeface="Lato" panose="020F0502020204030203" pitchFamily="34" charset="0"/>
              </a:rPr>
              <a:t>Screams when led by hand</a:t>
            </a:r>
          </a:p>
          <a:p>
            <a:r>
              <a:rPr lang="en-US" sz="1600">
                <a:latin typeface="Lato" panose="020F0502020204030203" pitchFamily="34" charset="0"/>
                <a:ea typeface="Lato" panose="020F0502020204030203" pitchFamily="34" charset="0"/>
                <a:cs typeface="Lato" panose="020F0502020204030203" pitchFamily="34" charset="0"/>
              </a:rPr>
              <a:t>Fidgets, wanders, doodles in class</a:t>
            </a:r>
          </a:p>
          <a:p>
            <a:r>
              <a:rPr lang="en-US" sz="1600">
                <a:latin typeface="Lato" panose="020F0502020204030203" pitchFamily="34" charset="0"/>
                <a:ea typeface="Lato" panose="020F0502020204030203" pitchFamily="34" charset="0"/>
                <a:cs typeface="Lato" panose="020F0502020204030203" pitchFamily="34" charset="0"/>
              </a:rPr>
              <a:t>“Story-tells” about her drawings/day’s events</a:t>
            </a:r>
          </a:p>
          <a:p>
            <a:r>
              <a:rPr lang="en-US" sz="1600">
                <a:latin typeface="Lato" panose="020F0502020204030203" pitchFamily="34" charset="0"/>
                <a:ea typeface="Lato" panose="020F0502020204030203" pitchFamily="34" charset="0"/>
                <a:cs typeface="Lato" panose="020F0502020204030203" pitchFamily="34" charset="0"/>
              </a:rPr>
              <a:t>Watches YouTube craft videos/creates nice drawings but makes a mess</a:t>
            </a:r>
          </a:p>
          <a:p>
            <a:r>
              <a:rPr lang="en-US" sz="1600">
                <a:latin typeface="Lato" panose="020F0502020204030203" pitchFamily="34" charset="0"/>
                <a:ea typeface="Lato" panose="020F0502020204030203" pitchFamily="34" charset="0"/>
                <a:cs typeface="Lato" panose="020F0502020204030203" pitchFamily="34" charset="0"/>
              </a:rPr>
              <a:t>Loves hiking in trails with her family</a:t>
            </a:r>
          </a:p>
          <a:p>
            <a:r>
              <a:rPr lang="en-US" sz="1600">
                <a:latin typeface="Lato" panose="020F0502020204030203" pitchFamily="34" charset="0"/>
                <a:ea typeface="Lato" panose="020F0502020204030203" pitchFamily="34" charset="0"/>
                <a:cs typeface="Lato" panose="020F0502020204030203" pitchFamily="34" charset="0"/>
              </a:rPr>
              <a:t>Has started to scream at/hit brother; she acts jealous</a:t>
            </a:r>
          </a:p>
        </p:txBody>
      </p:sp>
      <p:sp>
        <p:nvSpPr>
          <p:cNvPr id="9" name="object 6">
            <a:extLst>
              <a:ext uri="{FF2B5EF4-FFF2-40B4-BE49-F238E27FC236}">
                <a16:creationId xmlns:a16="http://schemas.microsoft.com/office/drawing/2014/main" id="{B7A00DE7-806A-4521-A6E3-45F089F10D1F}"/>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D3B3553C-57C2-4D88-9CAA-E66623688B9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2">
            <a:extLst>
              <a:ext uri="{FF2B5EF4-FFF2-40B4-BE49-F238E27FC236}">
                <a16:creationId xmlns:a16="http://schemas.microsoft.com/office/drawing/2014/main" id="{AD17B602-AB81-4FA8-9B2B-AF11E6B63D3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2" name="Rectangle 12">
            <a:extLst>
              <a:ext uri="{FF2B5EF4-FFF2-40B4-BE49-F238E27FC236}">
                <a16:creationId xmlns:a16="http://schemas.microsoft.com/office/drawing/2014/main" id="{D6A33CFA-C24C-4B6E-A1CE-8E015F8EA58B}"/>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pic>
        <p:nvPicPr>
          <p:cNvPr id="8" name="Picture 7" descr="Icon&#10;&#10;Description automatically generated">
            <a:extLst>
              <a:ext uri="{FF2B5EF4-FFF2-40B4-BE49-F238E27FC236}">
                <a16:creationId xmlns:a16="http://schemas.microsoft.com/office/drawing/2014/main" id="{CC26BAE0-9A09-4651-A316-CFE71862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01" y="1500957"/>
            <a:ext cx="959381" cy="1024691"/>
          </a:xfrm>
          <a:prstGeom prst="rect">
            <a:avLst/>
          </a:prstGeom>
        </p:spPr>
      </p:pic>
      <p:cxnSp>
        <p:nvCxnSpPr>
          <p:cNvPr id="14" name="Straight Connector 13">
            <a:extLst>
              <a:ext uri="{FF2B5EF4-FFF2-40B4-BE49-F238E27FC236}">
                <a16:creationId xmlns:a16="http://schemas.microsoft.com/office/drawing/2014/main" id="{212AA6B9-2F65-44EC-9E85-717CC19DBB0E}"/>
              </a:ext>
            </a:extLst>
          </p:cNvPr>
          <p:cNvCxnSpPr>
            <a:cxnSpLocks/>
          </p:cNvCxnSpPr>
          <p:nvPr/>
        </p:nvCxnSpPr>
        <p:spPr>
          <a:xfrm>
            <a:off x="625679" y="2640544"/>
            <a:ext cx="4231547" cy="0"/>
          </a:xfrm>
          <a:prstGeom prst="line">
            <a:avLst/>
          </a:prstGeom>
          <a:ln>
            <a:solidFill>
              <a:srgbClr val="F8CC3D"/>
            </a:solidFill>
          </a:ln>
        </p:spPr>
        <p:style>
          <a:lnRef idx="3">
            <a:schemeClr val="accent4"/>
          </a:lnRef>
          <a:fillRef idx="0">
            <a:schemeClr val="accent4"/>
          </a:fillRef>
          <a:effectRef idx="2">
            <a:schemeClr val="accent4"/>
          </a:effectRef>
          <a:fontRef idx="minor">
            <a:schemeClr val="tx1"/>
          </a:fontRef>
        </p:style>
      </p:cxnSp>
      <p:sp>
        <p:nvSpPr>
          <p:cNvPr id="13" name="Content Placeholder 3">
            <a:extLst>
              <a:ext uri="{FF2B5EF4-FFF2-40B4-BE49-F238E27FC236}">
                <a16:creationId xmlns:a16="http://schemas.microsoft.com/office/drawing/2014/main" id="{6CD641A5-D1FF-4ADC-88B7-BD9B9A18BD47}"/>
              </a:ext>
            </a:extLst>
          </p:cNvPr>
          <p:cNvSpPr>
            <a:spLocks noGrp="1"/>
          </p:cNvSpPr>
          <p:nvPr>
            <p:ph sz="half" idx="2"/>
          </p:nvPr>
        </p:nvSpPr>
        <p:spPr>
          <a:xfrm>
            <a:off x="5098806" y="2769353"/>
            <a:ext cx="4867276" cy="3927966"/>
          </a:xfrm>
        </p:spPr>
        <p:txBody>
          <a:bodyPr>
            <a:noAutofit/>
          </a:bodyPr>
          <a:lstStyle/>
          <a:p>
            <a:r>
              <a:rPr lang="en-US" sz="1600" dirty="0">
                <a:latin typeface="Lato" panose="020F0502020204030203" pitchFamily="34" charset="0"/>
                <a:ea typeface="Lato" panose="020F0502020204030203" pitchFamily="34" charset="0"/>
                <a:cs typeface="Lato" panose="020F0502020204030203" pitchFamily="34" charset="0"/>
              </a:rPr>
              <a:t>Bill is 17 years old</a:t>
            </a:r>
          </a:p>
          <a:p>
            <a:r>
              <a:rPr lang="en-US" sz="1600" dirty="0">
                <a:latin typeface="Lato" panose="020F0502020204030203" pitchFamily="34" charset="0"/>
                <a:ea typeface="Lato" panose="020F0502020204030203" pitchFamily="34" charset="0"/>
                <a:cs typeface="Lato" panose="020F0502020204030203" pitchFamily="34" charset="0"/>
              </a:rPr>
              <a:t>Playful, enjoys people, likes to make others laugh</a:t>
            </a:r>
          </a:p>
          <a:p>
            <a:r>
              <a:rPr lang="en-US" sz="1600" dirty="0">
                <a:latin typeface="Lato" panose="020F0502020204030203" pitchFamily="34" charset="0"/>
                <a:ea typeface="Lato" panose="020F0502020204030203" pitchFamily="34" charset="0"/>
                <a:cs typeface="Lato" panose="020F0502020204030203" pitchFamily="34" charset="0"/>
              </a:rPr>
              <a:t>Well-liked at school by peers and staff</a:t>
            </a:r>
          </a:p>
          <a:p>
            <a:r>
              <a:rPr lang="en-US" sz="1600" dirty="0">
                <a:latin typeface="Lato" panose="020F0502020204030203" pitchFamily="34" charset="0"/>
                <a:ea typeface="Lato" panose="020F0502020204030203" pitchFamily="34" charset="0"/>
                <a:cs typeface="Lato" panose="020F0502020204030203" pitchFamily="34" charset="0"/>
              </a:rPr>
              <a:t>Lately, involved in pranks on teachers</a:t>
            </a:r>
          </a:p>
          <a:p>
            <a:r>
              <a:rPr lang="en-US" sz="1600" dirty="0">
                <a:latin typeface="Lato" panose="020F0502020204030203" pitchFamily="34" charset="0"/>
                <a:ea typeface="Lato" panose="020F0502020204030203" pitchFamily="34" charset="0"/>
                <a:cs typeface="Lato" panose="020F0502020204030203" pitchFamily="34" charset="0"/>
              </a:rPr>
              <a:t>Has taken the “fall” for all pranks</a:t>
            </a:r>
          </a:p>
          <a:p>
            <a:r>
              <a:rPr lang="en-US" sz="1600" dirty="0">
                <a:latin typeface="Lato" panose="020F0502020204030203" pitchFamily="34" charset="0"/>
                <a:ea typeface="Lato" panose="020F0502020204030203" pitchFamily="34" charset="0"/>
                <a:cs typeface="Lato" panose="020F0502020204030203" pitchFamily="34" charset="0"/>
              </a:rPr>
              <a:t>Can be “handy” with a toolbox, after watching his parents his whole life use the tools around the house</a:t>
            </a:r>
          </a:p>
          <a:p>
            <a:r>
              <a:rPr lang="en-US" sz="1600" dirty="0">
                <a:latin typeface="Lato" panose="020F0502020204030203" pitchFamily="34" charset="0"/>
                <a:ea typeface="Lato" panose="020F0502020204030203" pitchFamily="34" charset="0"/>
                <a:cs typeface="Lato" panose="020F0502020204030203" pitchFamily="34" charset="0"/>
              </a:rPr>
              <a:t>Interested in cars / being mechanic</a:t>
            </a:r>
          </a:p>
          <a:p>
            <a:r>
              <a:rPr lang="en-US" sz="1600" dirty="0">
                <a:latin typeface="Lato" panose="020F0502020204030203" pitchFamily="34" charset="0"/>
                <a:ea typeface="Lato" panose="020F0502020204030203" pitchFamily="34" charset="0"/>
                <a:cs typeface="Lato" panose="020F0502020204030203" pitchFamily="34" charset="0"/>
              </a:rPr>
              <a:t>Repeatedly fails to show up at his mentorship at the auto body shop</a:t>
            </a:r>
          </a:p>
          <a:p>
            <a:r>
              <a:rPr lang="en-US" sz="1600" dirty="0">
                <a:latin typeface="Lato" panose="020F0502020204030203" pitchFamily="34" charset="0"/>
                <a:ea typeface="Lato" panose="020F0502020204030203" pitchFamily="34" charset="0"/>
                <a:cs typeface="Lato" panose="020F0502020204030203" pitchFamily="34" charset="0"/>
              </a:rPr>
              <a:t>Has unprotected sex with girlfriend</a:t>
            </a:r>
          </a:p>
          <a:p>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15" name="Picture 14" descr="Icon&#10;&#10;Description automatically generated">
            <a:extLst>
              <a:ext uri="{FF2B5EF4-FFF2-40B4-BE49-F238E27FC236}">
                <a16:creationId xmlns:a16="http://schemas.microsoft.com/office/drawing/2014/main" id="{BC91C4E6-1D49-4861-A00E-8C28F79B0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52" y="1295757"/>
            <a:ext cx="1169126" cy="1229891"/>
          </a:xfrm>
          <a:prstGeom prst="rect">
            <a:avLst/>
          </a:prstGeom>
        </p:spPr>
      </p:pic>
      <p:cxnSp>
        <p:nvCxnSpPr>
          <p:cNvPr id="16" name="Straight Connector 15">
            <a:extLst>
              <a:ext uri="{FF2B5EF4-FFF2-40B4-BE49-F238E27FC236}">
                <a16:creationId xmlns:a16="http://schemas.microsoft.com/office/drawing/2014/main" id="{EBE5E9B2-8040-4120-B41F-C4D18B974C48}"/>
              </a:ext>
            </a:extLst>
          </p:cNvPr>
          <p:cNvCxnSpPr>
            <a:cxnSpLocks/>
          </p:cNvCxnSpPr>
          <p:nvPr/>
        </p:nvCxnSpPr>
        <p:spPr>
          <a:xfrm>
            <a:off x="5180641" y="2640544"/>
            <a:ext cx="4617700" cy="0"/>
          </a:xfrm>
          <a:prstGeom prst="line">
            <a:avLst/>
          </a:prstGeom>
          <a:ln>
            <a:solidFill>
              <a:srgbClr val="F8CC3D"/>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247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22CE-F9E1-4AC9-9708-E0B00A141B99}"/>
              </a:ext>
            </a:extLst>
          </p:cNvPr>
          <p:cNvSpPr>
            <a:spLocks noGrp="1"/>
          </p:cNvSpPr>
          <p:nvPr>
            <p:ph type="title"/>
          </p:nvPr>
        </p:nvSpPr>
        <p:spPr>
          <a:xfrm>
            <a:off x="510205" y="297026"/>
            <a:ext cx="10515600" cy="1325563"/>
          </a:xfrm>
        </p:spPr>
        <p:txBody>
          <a:bodyPr/>
          <a:lstStyle/>
          <a:p>
            <a:r>
              <a:rPr lang="en-US" dirty="0">
                <a:latin typeface="Brandon Grotesque Bold" panose="020B0803020203060202" pitchFamily="34" charset="0"/>
              </a:rPr>
              <a:t>Our Resource List</a:t>
            </a:r>
          </a:p>
        </p:txBody>
      </p:sp>
      <p:sp>
        <p:nvSpPr>
          <p:cNvPr id="3" name="Content Placeholder 2">
            <a:extLst>
              <a:ext uri="{FF2B5EF4-FFF2-40B4-BE49-F238E27FC236}">
                <a16:creationId xmlns:a16="http://schemas.microsoft.com/office/drawing/2014/main" id="{8747E183-6011-48F7-925B-9F5C60D088D5}"/>
              </a:ext>
            </a:extLst>
          </p:cNvPr>
          <p:cNvSpPr>
            <a:spLocks noGrp="1"/>
          </p:cNvSpPr>
          <p:nvPr>
            <p:ph idx="1"/>
          </p:nvPr>
        </p:nvSpPr>
        <p:spPr>
          <a:xfrm>
            <a:off x="510205" y="2016103"/>
            <a:ext cx="10515600" cy="4351338"/>
          </a:xfrm>
        </p:spPr>
        <p:txBody>
          <a:bodyPr>
            <a:norm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rId3"/>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rId3"/>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rId3"/>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rId3"/>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rId3"/>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rId3"/>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rId3"/>
            </a:endParaRPr>
          </a:p>
          <a:p>
            <a:pPr marL="0" indent="0" algn="ctr">
              <a:buNone/>
            </a:pPr>
            <a:r>
              <a:rPr lang="en-US" sz="2000" dirty="0">
                <a:latin typeface="Lato" panose="020F0502020204030203" pitchFamily="34" charset="0"/>
                <a:ea typeface="Lato" panose="020F0502020204030203" pitchFamily="34" charset="0"/>
                <a:cs typeface="Lato" panose="020F0502020204030203" pitchFamily="34" charset="0"/>
                <a:hlinkClick r:id="rId3"/>
              </a:rPr>
              <a:t>https://www.surreyplace.ca/rsc-fasd-resource-list/</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object 6">
            <a:extLst>
              <a:ext uri="{FF2B5EF4-FFF2-40B4-BE49-F238E27FC236}">
                <a16:creationId xmlns:a16="http://schemas.microsoft.com/office/drawing/2014/main" id="{80166CFC-859E-4C9A-B1AC-3F33B7844695}"/>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5" name="object 7">
            <a:extLst>
              <a:ext uri="{FF2B5EF4-FFF2-40B4-BE49-F238E27FC236}">
                <a16:creationId xmlns:a16="http://schemas.microsoft.com/office/drawing/2014/main" id="{776CB935-5C41-4033-8C27-0F4130F2049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D589E6B8-05D3-4559-B40C-BA077B06CA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C12F655E-CD7B-4B9F-8F63-B426C30B3B3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8" name="object 7">
            <a:extLst>
              <a:ext uri="{FF2B5EF4-FFF2-40B4-BE49-F238E27FC236}">
                <a16:creationId xmlns:a16="http://schemas.microsoft.com/office/drawing/2014/main" id="{400E1B2E-411D-4FF7-BBF0-93E9D188B7D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pic>
        <p:nvPicPr>
          <p:cNvPr id="10" name="Picture 9">
            <a:extLst>
              <a:ext uri="{FF2B5EF4-FFF2-40B4-BE49-F238E27FC236}">
                <a16:creationId xmlns:a16="http://schemas.microsoft.com/office/drawing/2014/main" id="{49C74F25-305E-4EF1-9EDF-DC5B24ABC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454" y="2030498"/>
            <a:ext cx="2587092" cy="3340615"/>
          </a:xfrm>
          <a:prstGeom prst="rect">
            <a:avLst/>
          </a:prstGeom>
        </p:spPr>
      </p:pic>
    </p:spTree>
    <p:extLst>
      <p:ext uri="{BB962C8B-B14F-4D97-AF65-F5344CB8AC3E}">
        <p14:creationId xmlns:p14="http://schemas.microsoft.com/office/powerpoint/2010/main" val="1119253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22CE-F9E1-4AC9-9708-E0B00A141B99}"/>
              </a:ext>
            </a:extLst>
          </p:cNvPr>
          <p:cNvSpPr>
            <a:spLocks noGrp="1"/>
          </p:cNvSpPr>
          <p:nvPr>
            <p:ph type="title"/>
          </p:nvPr>
        </p:nvSpPr>
        <p:spPr>
          <a:xfrm>
            <a:off x="510205" y="297026"/>
            <a:ext cx="10515600" cy="1325563"/>
          </a:xfrm>
        </p:spPr>
        <p:txBody>
          <a:bodyPr/>
          <a:lstStyle/>
          <a:p>
            <a:r>
              <a:rPr lang="en-US" dirty="0">
                <a:latin typeface="Brandon Grotesque Bold" panose="020B0803020203060202" pitchFamily="34" charset="0"/>
              </a:rPr>
              <a:t>eLearning module</a:t>
            </a:r>
          </a:p>
        </p:txBody>
      </p:sp>
      <p:sp>
        <p:nvSpPr>
          <p:cNvPr id="3" name="Content Placeholder 2">
            <a:extLst>
              <a:ext uri="{FF2B5EF4-FFF2-40B4-BE49-F238E27FC236}">
                <a16:creationId xmlns:a16="http://schemas.microsoft.com/office/drawing/2014/main" id="{8747E183-6011-48F7-925B-9F5C60D088D5}"/>
              </a:ext>
            </a:extLst>
          </p:cNvPr>
          <p:cNvSpPr>
            <a:spLocks noGrp="1"/>
          </p:cNvSpPr>
          <p:nvPr>
            <p:ph idx="1"/>
          </p:nvPr>
        </p:nvSpPr>
        <p:spPr>
          <a:xfrm>
            <a:off x="510205" y="2016103"/>
            <a:ext cx="10515600" cy="4351338"/>
          </a:xfrm>
        </p:spPr>
        <p:txBody>
          <a:bodyPr>
            <a:norm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Living Life “On the Flip Side” - A Caregivers’ Perspective</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This course provides caregivers with tools to build on their strengths and broaden their knowledge of FASD. It looks at the day-to-day challenges and triumphs faced by caregivers caring for their children and provides helpful strategies and resources to help with their journey.</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hlinkClick r:id="rId3"/>
              </a:rPr>
              <a:t>https://rockonlearn.ca/courses/living-life-on-the-flip-side/</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object 6">
            <a:extLst>
              <a:ext uri="{FF2B5EF4-FFF2-40B4-BE49-F238E27FC236}">
                <a16:creationId xmlns:a16="http://schemas.microsoft.com/office/drawing/2014/main" id="{80166CFC-859E-4C9A-B1AC-3F33B7844695}"/>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5" name="object 7">
            <a:extLst>
              <a:ext uri="{FF2B5EF4-FFF2-40B4-BE49-F238E27FC236}">
                <a16:creationId xmlns:a16="http://schemas.microsoft.com/office/drawing/2014/main" id="{776CB935-5C41-4033-8C27-0F4130F2049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D589E6B8-05D3-4559-B40C-BA077B06CA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C12F655E-CD7B-4B9F-8F63-B426C30B3B3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8" name="object 7">
            <a:extLst>
              <a:ext uri="{FF2B5EF4-FFF2-40B4-BE49-F238E27FC236}">
                <a16:creationId xmlns:a16="http://schemas.microsoft.com/office/drawing/2014/main" id="{400E1B2E-411D-4FF7-BBF0-93E9D188B7D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2919416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6C9C-DA39-43CB-AE50-77C034263208}"/>
              </a:ext>
            </a:extLst>
          </p:cNvPr>
          <p:cNvSpPr>
            <a:spLocks noGrp="1"/>
          </p:cNvSpPr>
          <p:nvPr>
            <p:ph type="title"/>
          </p:nvPr>
        </p:nvSpPr>
        <p:spPr>
          <a:xfrm>
            <a:off x="529555" y="297426"/>
            <a:ext cx="10515600" cy="1325563"/>
          </a:xfrm>
        </p:spPr>
        <p:txBody>
          <a:bodyPr/>
          <a:lstStyle/>
          <a:p>
            <a:r>
              <a:rPr lang="en-US">
                <a:latin typeface="Brandon Grotesque Bold" panose="020B0803020203060202" pitchFamily="34" charset="0"/>
              </a:rPr>
              <a:t>Your FASD Worker</a:t>
            </a:r>
          </a:p>
        </p:txBody>
      </p:sp>
      <p:sp>
        <p:nvSpPr>
          <p:cNvPr id="3" name="Content Placeholder 2">
            <a:extLst>
              <a:ext uri="{FF2B5EF4-FFF2-40B4-BE49-F238E27FC236}">
                <a16:creationId xmlns:a16="http://schemas.microsoft.com/office/drawing/2014/main" id="{51E36EBE-564F-4F54-8D21-608079E4E386}"/>
              </a:ext>
            </a:extLst>
          </p:cNvPr>
          <p:cNvSpPr>
            <a:spLocks noGrp="1"/>
          </p:cNvSpPr>
          <p:nvPr>
            <p:ph idx="1"/>
          </p:nvPr>
        </p:nvSpPr>
        <p:spPr>
          <a:xfrm>
            <a:off x="504825" y="2440974"/>
            <a:ext cx="7515223" cy="4351338"/>
          </a:xfrm>
        </p:spPr>
        <p:txBody>
          <a:bodyPr>
            <a:normAutofit/>
          </a:bodyPr>
          <a:lstStyle/>
          <a:p>
            <a:pPr marL="0" indent="0">
              <a:buNone/>
            </a:pPr>
            <a:r>
              <a:rPr lang="en-US" sz="2000" dirty="0">
                <a:latin typeface="Lato" panose="020F0502020204030203" pitchFamily="34" charset="0"/>
                <a:ea typeface="Lato" panose="020F0502020204030203" pitchFamily="34" charset="0"/>
                <a:cs typeface="Lato" panose="020F0502020204030203" pitchFamily="34" charset="0"/>
              </a:rPr>
              <a:t>If you haven’t done so already, connect with the FASD Worker in your area.</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Their contact information can be found by using:</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FASD Ontario - </a:t>
            </a:r>
            <a:r>
              <a:rPr lang="en-US" sz="2000" dirty="0">
                <a:latin typeface="Lato" panose="020F0502020204030203" pitchFamily="34" charset="0"/>
                <a:ea typeface="Lato" panose="020F0502020204030203" pitchFamily="34" charset="0"/>
                <a:cs typeface="Lato" panose="020F0502020204030203" pitchFamily="34" charset="0"/>
                <a:hlinkClick r:id="rId2"/>
              </a:rPr>
              <a:t>https://www.fasdinfotsaf.ca/en/</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Your child/youth only needs to be </a:t>
            </a:r>
            <a:r>
              <a:rPr lang="en-US" sz="2000" u="sng" dirty="0">
                <a:latin typeface="Lato" panose="020F0502020204030203" pitchFamily="34" charset="0"/>
                <a:ea typeface="Lato" panose="020F0502020204030203" pitchFamily="34" charset="0"/>
                <a:cs typeface="Lato" panose="020F0502020204030203" pitchFamily="34" charset="0"/>
              </a:rPr>
              <a:t>suspected</a:t>
            </a:r>
            <a:r>
              <a:rPr lang="en-US" sz="2000" dirty="0">
                <a:latin typeface="Lato" panose="020F0502020204030203" pitchFamily="34" charset="0"/>
                <a:ea typeface="Lato" panose="020F0502020204030203" pitchFamily="34" charset="0"/>
                <a:cs typeface="Lato" panose="020F0502020204030203" pitchFamily="34" charset="0"/>
              </a:rPr>
              <a:t> of FASD to receive this service.</a:t>
            </a:r>
          </a:p>
        </p:txBody>
      </p:sp>
      <p:sp>
        <p:nvSpPr>
          <p:cNvPr id="8" name="object 6">
            <a:extLst>
              <a:ext uri="{FF2B5EF4-FFF2-40B4-BE49-F238E27FC236}">
                <a16:creationId xmlns:a16="http://schemas.microsoft.com/office/drawing/2014/main" id="{EE272207-8051-42D3-933C-83CB65F704AD}"/>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B369451-F3A3-496D-B33C-C4273702096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58</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93469FF-A165-4145-BDBE-94CCBDFF960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3C4772A-6A31-4C85-9B71-8C538BDF1AA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239128CD-6316-4D34-A154-1C0A64F16A7A}"/>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1660659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D9DD-AF31-43B1-A1D8-B9D8954925B8}"/>
              </a:ext>
            </a:extLst>
          </p:cNvPr>
          <p:cNvSpPr>
            <a:spLocks noGrp="1"/>
          </p:cNvSpPr>
          <p:nvPr>
            <p:ph type="title"/>
          </p:nvPr>
        </p:nvSpPr>
        <p:spPr>
          <a:xfrm>
            <a:off x="481930" y="600874"/>
            <a:ext cx="10515600" cy="1325563"/>
          </a:xfrm>
        </p:spPr>
        <p:txBody>
          <a:bodyPr/>
          <a:lstStyle/>
          <a:p>
            <a:r>
              <a:rPr lang="en-US">
                <a:latin typeface="Brandon Grotesque Bold" panose="020B0803020203060202" pitchFamily="34" charset="0"/>
              </a:rPr>
              <a:t>FASD Family and Caregiver </a:t>
            </a:r>
            <a:br>
              <a:rPr lang="en-US">
                <a:latin typeface="Brandon Grotesque Bold" panose="020B0803020203060202" pitchFamily="34" charset="0"/>
              </a:rPr>
            </a:br>
            <a:r>
              <a:rPr lang="en-US">
                <a:latin typeface="Brandon Grotesque Bold" panose="020B0803020203060202" pitchFamily="34" charset="0"/>
              </a:rPr>
              <a:t>Support Groups</a:t>
            </a:r>
          </a:p>
        </p:txBody>
      </p:sp>
      <p:sp>
        <p:nvSpPr>
          <p:cNvPr id="3" name="Content Placeholder 2">
            <a:extLst>
              <a:ext uri="{FF2B5EF4-FFF2-40B4-BE49-F238E27FC236}">
                <a16:creationId xmlns:a16="http://schemas.microsoft.com/office/drawing/2014/main" id="{F63D5905-8ED3-4CC2-A703-A2C5EE5BA953}"/>
              </a:ext>
            </a:extLst>
          </p:cNvPr>
          <p:cNvSpPr>
            <a:spLocks noGrp="1"/>
          </p:cNvSpPr>
          <p:nvPr>
            <p:ph idx="1"/>
          </p:nvPr>
        </p:nvSpPr>
        <p:spPr>
          <a:xfrm>
            <a:off x="500980" y="2619835"/>
            <a:ext cx="8119143" cy="4351338"/>
          </a:xfrm>
        </p:spPr>
        <p:txBody>
          <a:bodyPr>
            <a:normAutofit/>
          </a:bodyPr>
          <a:lstStyle/>
          <a:p>
            <a:pPr marL="0" indent="0">
              <a:buNone/>
            </a:pPr>
            <a:r>
              <a:rPr lang="en-US" sz="2000">
                <a:latin typeface="Lato" panose="020F0502020204030203" pitchFamily="34" charset="0"/>
                <a:ea typeface="Lato" panose="020F0502020204030203" pitchFamily="34" charset="0"/>
                <a:cs typeface="Lato" panose="020F0502020204030203" pitchFamily="34" charset="0"/>
              </a:rPr>
              <a:t>Find the closest one to you by using:</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a:latin typeface="Lato" panose="020F0502020204030203" pitchFamily="34" charset="0"/>
                <a:ea typeface="Lato" panose="020F0502020204030203" pitchFamily="34" charset="0"/>
                <a:cs typeface="Lato" panose="020F0502020204030203" pitchFamily="34" charset="0"/>
              </a:rPr>
              <a:t>FASD Ontario - </a:t>
            </a:r>
            <a:r>
              <a:rPr lang="en-US" sz="2000">
                <a:latin typeface="Lato" panose="020F0502020204030203" pitchFamily="34" charset="0"/>
                <a:ea typeface="Lato" panose="020F0502020204030203" pitchFamily="34" charset="0"/>
                <a:cs typeface="Lato" panose="020F0502020204030203" pitchFamily="34" charset="0"/>
                <a:hlinkClick r:id="rId3"/>
              </a:rPr>
              <a:t>https://www.fasdinfotsaf.ca/en/</a:t>
            </a: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a:latin typeface="Lato" panose="020F0502020204030203" pitchFamily="34" charset="0"/>
                <a:ea typeface="Lato" panose="020F0502020204030203" pitchFamily="34" charset="0"/>
                <a:cs typeface="Lato" panose="020F0502020204030203" pitchFamily="34" charset="0"/>
              </a:rPr>
              <a:t>These groups provide an “opportunity for mentorship, information sharing, emotional support and awareness activities.”</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602D30B2-3A52-4C1B-B5C9-920776D7876C}"/>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D11DDA16-5F67-421B-9C4E-D87D0ABB0FCB}"/>
              </a:ext>
            </a:extLst>
          </p:cNvPr>
          <p:cNvSpPr txBox="1"/>
          <p:nvPr/>
        </p:nvSpPr>
        <p:spPr>
          <a:xfrm>
            <a:off x="10556532" y="5239658"/>
            <a:ext cx="227583"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59</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8E30432-EF5A-471F-B5C0-2C72A002FA1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BED2819-32C6-4D69-B5EE-8B82E66CD87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0DDA5F12-0597-4A69-97D0-A3AE6E7F6724}"/>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396047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C31-FA25-4594-A315-6D3FD6390CAF}"/>
              </a:ext>
            </a:extLst>
          </p:cNvPr>
          <p:cNvSpPr>
            <a:spLocks noGrp="1"/>
          </p:cNvSpPr>
          <p:nvPr>
            <p:ph type="title"/>
          </p:nvPr>
        </p:nvSpPr>
        <p:spPr>
          <a:xfrm>
            <a:off x="504372" y="347251"/>
            <a:ext cx="10515600" cy="1325563"/>
          </a:xfrm>
        </p:spPr>
        <p:txBody>
          <a:bodyPr/>
          <a:lstStyle/>
          <a:p>
            <a:r>
              <a:rPr lang="en-US">
                <a:latin typeface="Brandon Grotesque Bold" panose="020B0803020203060202" pitchFamily="34" charset="0"/>
              </a:rPr>
              <a:t>Being Strengths-Focused</a:t>
            </a:r>
          </a:p>
        </p:txBody>
      </p:sp>
      <p:sp>
        <p:nvSpPr>
          <p:cNvPr id="3" name="Content Placeholder 2">
            <a:extLst>
              <a:ext uri="{FF2B5EF4-FFF2-40B4-BE49-F238E27FC236}">
                <a16:creationId xmlns:a16="http://schemas.microsoft.com/office/drawing/2014/main" id="{3F2C92D5-ECC6-46ED-AA6E-800C7D0FBFAA}"/>
              </a:ext>
            </a:extLst>
          </p:cNvPr>
          <p:cNvSpPr>
            <a:spLocks noGrp="1"/>
          </p:cNvSpPr>
          <p:nvPr>
            <p:ph idx="1"/>
          </p:nvPr>
        </p:nvSpPr>
        <p:spPr>
          <a:xfrm>
            <a:off x="504825" y="2419349"/>
            <a:ext cx="8370722" cy="3833813"/>
          </a:xfrm>
        </p:spPr>
        <p:txBody>
          <a:bodyPr>
            <a:normAutofit/>
          </a:bodyPr>
          <a:lstStyle/>
          <a:p>
            <a:r>
              <a:rPr lang="en-US" sz="2000">
                <a:latin typeface="Lato" panose="020F0502020204030203" pitchFamily="34" charset="0"/>
                <a:ea typeface="Lato" panose="020F0502020204030203" pitchFamily="34" charset="0"/>
                <a:cs typeface="Lato" panose="020F0502020204030203" pitchFamily="34" charset="0"/>
              </a:rPr>
              <a:t>Focus on your child’s strengths when talking to them</a:t>
            </a:r>
          </a:p>
          <a:p>
            <a:pPr lvl="1"/>
            <a:r>
              <a:rPr lang="en-US" sz="2000">
                <a:latin typeface="Lato" panose="020F0502020204030203" pitchFamily="34" charset="0"/>
                <a:ea typeface="Lato" panose="020F0502020204030203" pitchFamily="34" charset="0"/>
                <a:cs typeface="Lato" panose="020F0502020204030203" pitchFamily="34" charset="0"/>
              </a:rPr>
              <a:t>They will need to know their own strengths when talking to teachers/employers</a:t>
            </a:r>
          </a:p>
          <a:p>
            <a:pPr lvl="1"/>
            <a:r>
              <a:rPr lang="en-US" sz="2000">
                <a:latin typeface="Lato" panose="020F0502020204030203" pitchFamily="34" charset="0"/>
                <a:ea typeface="Lato" panose="020F0502020204030203" pitchFamily="34" charset="0"/>
                <a:cs typeface="Lato" panose="020F0502020204030203" pitchFamily="34" charset="0"/>
              </a:rPr>
              <a:t>Build self-confidence – they’ll more likely try new things, be motivated</a:t>
            </a:r>
          </a:p>
          <a:p>
            <a:pPr lvl="1"/>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Take an interest in their interests</a:t>
            </a:r>
          </a:p>
          <a:p>
            <a:pPr lvl="1"/>
            <a:r>
              <a:rPr lang="en-US" sz="2000">
                <a:latin typeface="Lato" panose="020F0502020204030203" pitchFamily="34" charset="0"/>
                <a:ea typeface="Lato" panose="020F0502020204030203" pitchFamily="34" charset="0"/>
                <a:cs typeface="Lato" panose="020F0502020204030203" pitchFamily="34" charset="0"/>
              </a:rPr>
              <a:t>Interests become strengths, especially with your support</a:t>
            </a:r>
          </a:p>
          <a:p>
            <a:pPr lvl="1"/>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Heavy" panose="020F0502020204030203" pitchFamily="34" charset="0"/>
                <a:ea typeface="Lato Heavy" panose="020F0502020204030203" pitchFamily="34" charset="0"/>
                <a:cs typeface="Lato Heavy" panose="020F0502020204030203" pitchFamily="34" charset="0"/>
              </a:rPr>
              <a:t>Tell their teachers / EAs / coaches of their strengths/interests</a:t>
            </a:r>
          </a:p>
          <a:p>
            <a:pPr lvl="1"/>
            <a:r>
              <a:rPr lang="en-US" sz="2000">
                <a:latin typeface="Lato Heavy" panose="020F0502020204030203" pitchFamily="34" charset="0"/>
                <a:ea typeface="Lato Heavy" panose="020F0502020204030203" pitchFamily="34" charset="0"/>
                <a:cs typeface="Lato Heavy" panose="020F0502020204030203" pitchFamily="34" charset="0"/>
              </a:rPr>
              <a:t>Provide them with “All About Me” sheet (in resource list)</a:t>
            </a: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5" name="object 7">
            <a:extLst>
              <a:ext uri="{FF2B5EF4-FFF2-40B4-BE49-F238E27FC236}">
                <a16:creationId xmlns:a16="http://schemas.microsoft.com/office/drawing/2014/main" id="{C1F3425E-6FDC-4336-A543-58856FE6B919}"/>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
        <p:nvSpPr>
          <p:cNvPr id="7" name="object 6">
            <a:extLst>
              <a:ext uri="{FF2B5EF4-FFF2-40B4-BE49-F238E27FC236}">
                <a16:creationId xmlns:a16="http://schemas.microsoft.com/office/drawing/2014/main" id="{50AF5EA7-09E6-49E2-A4D8-A58024CA201A}"/>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C34E2D3E-9EB3-41FB-9EDF-FC8BB30DA9A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a:t>
            </a: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A2B50749-9FAF-4352-9916-E07A56F278A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4" name="Rectangle 12">
            <a:extLst>
              <a:ext uri="{FF2B5EF4-FFF2-40B4-BE49-F238E27FC236}">
                <a16:creationId xmlns:a16="http://schemas.microsoft.com/office/drawing/2014/main" id="{FFC32556-90AF-483D-85C2-333D1B86968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11" name="Picture 10" descr="Logo, icon&#10;&#10;Description automatically generated">
            <a:extLst>
              <a:ext uri="{FF2B5EF4-FFF2-40B4-BE49-F238E27FC236}">
                <a16:creationId xmlns:a16="http://schemas.microsoft.com/office/drawing/2014/main" id="{F6CA7C84-5A9D-4208-9592-619FDFB4E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939" y="5600700"/>
            <a:ext cx="413513" cy="445756"/>
          </a:xfrm>
          <a:prstGeom prst="rect">
            <a:avLst/>
          </a:prstGeom>
        </p:spPr>
      </p:pic>
    </p:spTree>
    <p:extLst>
      <p:ext uri="{BB962C8B-B14F-4D97-AF65-F5344CB8AC3E}">
        <p14:creationId xmlns:p14="http://schemas.microsoft.com/office/powerpoint/2010/main" val="3926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780D-8A81-48C3-B859-EDFA2B746878}"/>
              </a:ext>
            </a:extLst>
          </p:cNvPr>
          <p:cNvSpPr>
            <a:spLocks noGrp="1"/>
          </p:cNvSpPr>
          <p:nvPr>
            <p:ph type="title"/>
          </p:nvPr>
        </p:nvSpPr>
        <p:spPr>
          <a:xfrm>
            <a:off x="485775" y="604838"/>
            <a:ext cx="7122952" cy="1325563"/>
          </a:xfrm>
        </p:spPr>
        <p:txBody>
          <a:bodyPr/>
          <a:lstStyle/>
          <a:p>
            <a:r>
              <a:rPr lang="en-US">
                <a:latin typeface="Brandon Grotesque Bold" panose="020B0803020203060202" pitchFamily="34" charset="0"/>
              </a:rPr>
              <a:t>Non-Indigenous caregivers caring for Indigenous children</a:t>
            </a:r>
          </a:p>
        </p:txBody>
      </p:sp>
      <p:sp>
        <p:nvSpPr>
          <p:cNvPr id="3" name="Content Placeholder 2">
            <a:extLst>
              <a:ext uri="{FF2B5EF4-FFF2-40B4-BE49-F238E27FC236}">
                <a16:creationId xmlns:a16="http://schemas.microsoft.com/office/drawing/2014/main" id="{83E5D32C-6BE2-48DE-B95D-EF58EDB6F0B2}"/>
              </a:ext>
            </a:extLst>
          </p:cNvPr>
          <p:cNvSpPr>
            <a:spLocks noGrp="1"/>
          </p:cNvSpPr>
          <p:nvPr>
            <p:ph idx="1"/>
          </p:nvPr>
        </p:nvSpPr>
        <p:spPr>
          <a:xfrm>
            <a:off x="1429140" y="2815038"/>
            <a:ext cx="7307510" cy="3361924"/>
          </a:xfrm>
        </p:spPr>
        <p:txBody>
          <a:bodyPr>
            <a:normAutofit/>
          </a:bodyPr>
          <a:lstStyle/>
          <a:p>
            <a:pPr marL="0" indent="0">
              <a:buNone/>
            </a:pPr>
            <a:r>
              <a:rPr lang="en-US" sz="2000" i="1">
                <a:latin typeface="Lato" panose="020F0502020204030203" pitchFamily="34" charset="0"/>
                <a:ea typeface="Lato" panose="020F0502020204030203" pitchFamily="34" charset="0"/>
                <a:cs typeface="Lato" panose="020F0502020204030203" pitchFamily="34" charset="0"/>
              </a:rPr>
              <a:t>“You want to provide the best parenting for the Indigenous child with FASD you care for. You may wonder about the importance of the child’s Indigenous culture and heritage, whether it be Inuit, First Nations or Métis.”</a:t>
            </a:r>
          </a:p>
          <a:p>
            <a:pPr marL="0" indent="0">
              <a:buNone/>
            </a:pPr>
            <a:endParaRPr lang="en-US" sz="1000" i="1">
              <a:latin typeface="Lato" panose="020F0502020204030203" pitchFamily="34" charset="0"/>
              <a:ea typeface="Lato" panose="020F0502020204030203" pitchFamily="34" charset="0"/>
              <a:cs typeface="Lato" panose="020F0502020204030203" pitchFamily="34" charset="0"/>
            </a:endParaRPr>
          </a:p>
          <a:p>
            <a:pPr marL="0" indent="0">
              <a:buNone/>
            </a:pPr>
            <a:r>
              <a:rPr lang="en-US" sz="2000" i="1">
                <a:latin typeface="Lato" panose="020F0502020204030203" pitchFamily="34" charset="0"/>
                <a:ea typeface="Lato" panose="020F0502020204030203" pitchFamily="34" charset="0"/>
                <a:cs typeface="Lato" panose="020F0502020204030203" pitchFamily="34" charset="0"/>
              </a:rPr>
              <a:t>“Connecting to culture is a source of strength and healing. It supports a sense of self-identity and belonging. It creates well-being, builds self-esteem and helps children to feel they have a place in the world.”</a:t>
            </a:r>
          </a:p>
          <a:p>
            <a:pPr marL="0" indent="0">
              <a:buNone/>
            </a:pPr>
            <a:endParaRPr lang="en-US" sz="1000" i="1">
              <a:latin typeface="Lato" panose="020F0502020204030203" pitchFamily="34" charset="0"/>
              <a:ea typeface="Lato" panose="020F0502020204030203" pitchFamily="34" charset="0"/>
              <a:cs typeface="Lato" panose="020F0502020204030203" pitchFamily="34" charset="0"/>
            </a:endParaRPr>
          </a:p>
          <a:p>
            <a:pPr marL="0" indent="0">
              <a:buNone/>
            </a:pPr>
            <a:r>
              <a:rPr lang="en-US" sz="2000" i="1">
                <a:latin typeface="Lato" panose="020F0502020204030203" pitchFamily="34" charset="0"/>
                <a:ea typeface="Lato" panose="020F0502020204030203" pitchFamily="34" charset="0"/>
                <a:cs typeface="Lato" panose="020F0502020204030203" pitchFamily="34" charset="0"/>
              </a:rPr>
              <a:t>“It is the right of all children to feel connected to their culture.”</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8" name="object 7">
            <a:extLst>
              <a:ext uri="{FF2B5EF4-FFF2-40B4-BE49-F238E27FC236}">
                <a16:creationId xmlns:a16="http://schemas.microsoft.com/office/drawing/2014/main" id="{946E94F8-FF9D-4A43-99DB-3D809488E0A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60</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TextBox 9">
            <a:extLst>
              <a:ext uri="{FF2B5EF4-FFF2-40B4-BE49-F238E27FC236}">
                <a16:creationId xmlns:a16="http://schemas.microsoft.com/office/drawing/2014/main" id="{30A3A08B-E300-4CC2-B2E8-A19E2BDC1E26}"/>
              </a:ext>
            </a:extLst>
          </p:cNvPr>
          <p:cNvSpPr txBox="1"/>
          <p:nvPr/>
        </p:nvSpPr>
        <p:spPr>
          <a:xfrm>
            <a:off x="251670" y="3735254"/>
            <a:ext cx="1177470" cy="2646878"/>
          </a:xfrm>
          <a:prstGeom prst="rect">
            <a:avLst/>
          </a:prstGeom>
          <a:noFill/>
        </p:spPr>
        <p:txBody>
          <a:bodyPr wrap="square" rtlCol="0">
            <a:spAutoFit/>
          </a:bodyPr>
          <a:lstStyle/>
          <a:p>
            <a:r>
              <a:rPr lang="en-US" sz="16600">
                <a:latin typeface="Brandon Grotesque Black" panose="020B0A03020203060202" pitchFamily="34" charset="0"/>
              </a:rPr>
              <a:t>“</a:t>
            </a:r>
          </a:p>
        </p:txBody>
      </p:sp>
      <p:sp>
        <p:nvSpPr>
          <p:cNvPr id="11" name="Rectangle 12">
            <a:extLst>
              <a:ext uri="{FF2B5EF4-FFF2-40B4-BE49-F238E27FC236}">
                <a16:creationId xmlns:a16="http://schemas.microsoft.com/office/drawing/2014/main" id="{B33CB7A4-A0F5-462C-97CA-F5EF538D189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5" name="Rectangle 12">
            <a:extLst>
              <a:ext uri="{FF2B5EF4-FFF2-40B4-BE49-F238E27FC236}">
                <a16:creationId xmlns:a16="http://schemas.microsoft.com/office/drawing/2014/main" id="{F282466A-DC4B-46C9-BF07-324E8C0FE90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6" name="object 7">
            <a:extLst>
              <a:ext uri="{FF2B5EF4-FFF2-40B4-BE49-F238E27FC236}">
                <a16:creationId xmlns:a16="http://schemas.microsoft.com/office/drawing/2014/main" id="{9D69B5AC-78A0-42E7-8DE3-330EBD8D0F8B}"/>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
        <p:nvSpPr>
          <p:cNvPr id="17" name="object 6">
            <a:extLst>
              <a:ext uri="{FF2B5EF4-FFF2-40B4-BE49-F238E27FC236}">
                <a16:creationId xmlns:a16="http://schemas.microsoft.com/office/drawing/2014/main" id="{A0F852B2-15D6-4891-8E96-BFE4268445EF}"/>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3727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9866-8831-4D13-9EA3-66134CB5127D}"/>
              </a:ext>
            </a:extLst>
          </p:cNvPr>
          <p:cNvSpPr>
            <a:spLocks noGrp="1"/>
          </p:cNvSpPr>
          <p:nvPr>
            <p:ph type="title"/>
          </p:nvPr>
        </p:nvSpPr>
        <p:spPr>
          <a:xfrm>
            <a:off x="485775" y="603250"/>
            <a:ext cx="10515600" cy="1325563"/>
          </a:xfrm>
        </p:spPr>
        <p:txBody>
          <a:bodyPr/>
          <a:lstStyle/>
          <a:p>
            <a:r>
              <a:rPr lang="en-US">
                <a:latin typeface="Brandon Grotesque Bold" panose="020B0803020203060202" pitchFamily="34" charset="0"/>
              </a:rPr>
              <a:t>Non-Indigenous caregivers caring for Indigenous children</a:t>
            </a:r>
          </a:p>
        </p:txBody>
      </p:sp>
      <p:sp>
        <p:nvSpPr>
          <p:cNvPr id="3" name="Content Placeholder 2">
            <a:extLst>
              <a:ext uri="{FF2B5EF4-FFF2-40B4-BE49-F238E27FC236}">
                <a16:creationId xmlns:a16="http://schemas.microsoft.com/office/drawing/2014/main" id="{2E7E9324-5BAE-4B30-942A-E8BDBA3733EC}"/>
              </a:ext>
            </a:extLst>
          </p:cNvPr>
          <p:cNvSpPr>
            <a:spLocks noGrp="1"/>
          </p:cNvSpPr>
          <p:nvPr>
            <p:ph idx="1"/>
          </p:nvPr>
        </p:nvSpPr>
        <p:spPr>
          <a:xfrm>
            <a:off x="502617" y="2382450"/>
            <a:ext cx="7215228" cy="2919413"/>
          </a:xfrm>
        </p:spPr>
        <p:txBody>
          <a:bodyPr>
            <a:normAutofit/>
          </a:bodyPr>
          <a:lstStyle/>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a:latin typeface="Lato" panose="020F0502020204030203" pitchFamily="34" charset="0"/>
                <a:ea typeface="Lato" panose="020F0502020204030203" pitchFamily="34" charset="0"/>
                <a:cs typeface="Lato" panose="020F0502020204030203" pitchFamily="34" charset="0"/>
              </a:rPr>
              <a:t>Ideas to respectfully connect the child to their culture can be found in the resource:</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pPr marL="0" indent="0">
              <a:buNone/>
            </a:pPr>
            <a:r>
              <a:rPr lang="en-US" sz="2000">
                <a:latin typeface="Lato" panose="020F0502020204030203" pitchFamily="34" charset="0"/>
                <a:ea typeface="Lato" panose="020F0502020204030203" pitchFamily="34" charset="0"/>
                <a:cs typeface="Lato" panose="020F0502020204030203" pitchFamily="34" charset="0"/>
              </a:rPr>
              <a:t>Parenting Indigenous Children with FASD: Guide to Culture for Non-Indigenous Caregivers</a:t>
            </a:r>
          </a:p>
          <a:p>
            <a:pPr marL="0" indent="0">
              <a:buNone/>
            </a:pPr>
            <a:r>
              <a:rPr lang="en-US" sz="1000">
                <a:latin typeface="Lato" panose="020F0502020204030203" pitchFamily="34" charset="0"/>
                <a:ea typeface="Lato" panose="020F0502020204030203" pitchFamily="34" charset="0"/>
                <a:cs typeface="Lato" panose="020F0502020204030203" pitchFamily="34" charset="0"/>
              </a:rPr>
              <a:t> </a:t>
            </a:r>
          </a:p>
          <a:p>
            <a:pPr marL="0" indent="0">
              <a:buNone/>
            </a:pPr>
            <a:r>
              <a:rPr lang="en-US" sz="2000">
                <a:latin typeface="Lato" panose="020F0502020204030203" pitchFamily="34" charset="0"/>
                <a:ea typeface="Lato" panose="020F0502020204030203" pitchFamily="34" charset="0"/>
                <a:cs typeface="Lato" panose="020F0502020204030203" pitchFamily="34" charset="0"/>
              </a:rPr>
              <a:t>This resource can be found in the resource list</a:t>
            </a:r>
          </a:p>
        </p:txBody>
      </p:sp>
      <p:sp>
        <p:nvSpPr>
          <p:cNvPr id="7" name="object 7">
            <a:extLst>
              <a:ext uri="{FF2B5EF4-FFF2-40B4-BE49-F238E27FC236}">
                <a16:creationId xmlns:a16="http://schemas.microsoft.com/office/drawing/2014/main" id="{CC43EE9C-26E6-45FB-A020-F73E4B2EBD7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61</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84A6EC3A-1778-4196-B930-3AD05B738F5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0EBBC26F-D579-4190-841F-FA9E1079A79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1" name="object 7">
            <a:extLst>
              <a:ext uri="{FF2B5EF4-FFF2-40B4-BE49-F238E27FC236}">
                <a16:creationId xmlns:a16="http://schemas.microsoft.com/office/drawing/2014/main" id="{BD44292A-47E6-4547-97A1-CB49330B16FA}"/>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
        <p:nvSpPr>
          <p:cNvPr id="12" name="object 6">
            <a:extLst>
              <a:ext uri="{FF2B5EF4-FFF2-40B4-BE49-F238E27FC236}">
                <a16:creationId xmlns:a16="http://schemas.microsoft.com/office/drawing/2014/main" id="{95180E42-C5CA-487D-9C9D-2AE478B34850}"/>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411919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23EB2AB0-9818-4CDD-8EBB-986DC411F4F3}"/>
              </a:ext>
            </a:extLst>
          </p:cNvPr>
          <p:cNvSpPr/>
          <p:nvPr/>
        </p:nvSpPr>
        <p:spPr>
          <a:xfrm>
            <a:off x="1667049" y="0"/>
            <a:ext cx="10524951" cy="6858000"/>
          </a:xfrm>
          <a:prstGeom prst="rect">
            <a:avLst/>
          </a:prstGeom>
          <a:solidFill>
            <a:srgbClr val="0067C4"/>
          </a:solidFill>
          <a:ln w="12700">
            <a:miter lim="400000"/>
          </a:ln>
        </p:spPr>
        <p:txBody>
          <a:bodyPr lIns="34289" rIns="34289"/>
          <a:lstStyle/>
          <a:p>
            <a:endParaRPr/>
          </a:p>
        </p:txBody>
      </p:sp>
      <p:sp>
        <p:nvSpPr>
          <p:cNvPr id="13" name="Rectangle 12">
            <a:extLst>
              <a:ext uri="{FF2B5EF4-FFF2-40B4-BE49-F238E27FC236}">
                <a16:creationId xmlns:a16="http://schemas.microsoft.com/office/drawing/2014/main" id="{6B9CC6D3-7A3F-4B98-8E60-4C4B82B27B09}"/>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00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ttern-thankyou.png" descr="pattern-thankyou.png">
            <a:extLst>
              <a:ext uri="{FF2B5EF4-FFF2-40B4-BE49-F238E27FC236}">
                <a16:creationId xmlns:a16="http://schemas.microsoft.com/office/drawing/2014/main" id="{57B25C3A-CECF-4207-8490-5A06BAA2CD30}"/>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Content Placeholder 2">
            <a:extLst>
              <a:ext uri="{FF2B5EF4-FFF2-40B4-BE49-F238E27FC236}">
                <a16:creationId xmlns:a16="http://schemas.microsoft.com/office/drawing/2014/main" id="{8710A603-5E04-4BC9-BDD4-5DDA41501481}"/>
              </a:ext>
            </a:extLst>
          </p:cNvPr>
          <p:cNvSpPr>
            <a:spLocks noGrp="1"/>
          </p:cNvSpPr>
          <p:nvPr>
            <p:ph idx="1"/>
          </p:nvPr>
        </p:nvSpPr>
        <p:spPr>
          <a:xfrm>
            <a:off x="627206" y="4412339"/>
            <a:ext cx="9410696" cy="1759861"/>
          </a:xfrm>
        </p:spPr>
        <p:txBody>
          <a:bodyPr>
            <a:normAutofit/>
          </a:bodyPr>
          <a:lstStyle/>
          <a:p>
            <a:pPr marL="0" indent="0">
              <a:buNone/>
            </a:pPr>
            <a:r>
              <a:rPr lang="en-US" sz="2400" i="1">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“We know that parenting children with FASD can be rewarding and our loved ones can live successful productive lives with support”</a:t>
            </a:r>
          </a:p>
          <a:p>
            <a:pPr marL="0" indent="0">
              <a:buNone/>
            </a:pPr>
            <a:endParaRPr lang="en-US" sz="2400">
              <a:solidFill>
                <a:schemeClr val="bg1"/>
              </a:solidFill>
              <a:latin typeface="Brandon Grotesque Black" panose="020B0A03020203060202" pitchFamily="34" charset="0"/>
              <a:ea typeface="Lato Heavy" panose="020F0502020204030203" pitchFamily="34" charset="0"/>
              <a:cs typeface="Lato Heavy" panose="020F0502020204030203" pitchFamily="34" charset="0"/>
            </a:endParaRPr>
          </a:p>
          <a:p>
            <a:pPr marL="0" indent="0">
              <a:buNone/>
            </a:pPr>
            <a:r>
              <a:rPr lang="en-US" sz="2400" i="1">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Mary Ann </a:t>
            </a:r>
            <a:r>
              <a:rPr lang="en-US" sz="2400" i="1" err="1">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Bunkowsky</a:t>
            </a:r>
            <a:r>
              <a:rPr lang="en-US" sz="2400" i="1">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 (parent)</a:t>
            </a:r>
          </a:p>
          <a:p>
            <a:pPr marL="0" indent="0">
              <a:buNone/>
            </a:pPr>
            <a:endParaRPr lang="en-US" sz="2400">
              <a:solidFill>
                <a:schemeClr val="bg1"/>
              </a:solidFill>
              <a:latin typeface="Brandon Grotesque Black" panose="020B0A03020203060202" pitchFamily="34" charset="0"/>
              <a:ea typeface="Lato Heavy" panose="020F0502020204030203" pitchFamily="34" charset="0"/>
              <a:cs typeface="Lato Heavy" panose="020F0502020204030203" pitchFamily="34" charset="0"/>
            </a:endParaRPr>
          </a:p>
        </p:txBody>
      </p:sp>
      <p:sp>
        <p:nvSpPr>
          <p:cNvPr id="8" name="object 6">
            <a:extLst>
              <a:ext uri="{FF2B5EF4-FFF2-40B4-BE49-F238E27FC236}">
                <a16:creationId xmlns:a16="http://schemas.microsoft.com/office/drawing/2014/main" id="{24D7B860-A6D7-48E4-AB17-A5BE77682024}"/>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815D7D8-B3E5-477C-B13D-AB240C22C09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bg1"/>
                </a:solidFill>
                <a:latin typeface="Lato Heavy" panose="020F0502020204030203" pitchFamily="34" charset="0"/>
                <a:ea typeface="Lato Heavy" panose="020F0502020204030203" pitchFamily="34" charset="0"/>
                <a:cs typeface="Lato Heavy" panose="020F0502020204030203" pitchFamily="34" charset="0"/>
              </a:rPr>
              <a:t>62</a:t>
            </a:r>
            <a:endParaRPr sz="9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 name="Rectangle 14">
            <a:extLst>
              <a:ext uri="{FF2B5EF4-FFF2-40B4-BE49-F238E27FC236}">
                <a16:creationId xmlns:a16="http://schemas.microsoft.com/office/drawing/2014/main" id="{3398316E-DD79-4D4B-B574-B7FF3E382F57}"/>
              </a:ext>
            </a:extLst>
          </p:cNvPr>
          <p:cNvSpPr/>
          <p:nvPr/>
        </p:nvSpPr>
        <p:spPr>
          <a:xfrm>
            <a:off x="627206" y="2514040"/>
            <a:ext cx="3644981"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08B4BE32-3DE8-4775-A688-F545845F404A}"/>
              </a:ext>
            </a:extLst>
          </p:cNvPr>
          <p:cNvSpPr txBox="1">
            <a:spLocks/>
          </p:cNvSpPr>
          <p:nvPr/>
        </p:nvSpPr>
        <p:spPr>
          <a:xfrm>
            <a:off x="750884" y="2407561"/>
            <a:ext cx="4225386" cy="1276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Brandon Grotesque Bold" panose="020B0803020203060202" pitchFamily="34" charset="0"/>
              </a:rPr>
              <a:t>THANK YOU</a:t>
            </a:r>
          </a:p>
        </p:txBody>
      </p:sp>
    </p:spTree>
    <p:extLst>
      <p:ext uri="{BB962C8B-B14F-4D97-AF65-F5344CB8AC3E}">
        <p14:creationId xmlns:p14="http://schemas.microsoft.com/office/powerpoint/2010/main" val="21236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05C394-18D3-446E-8E3E-88E06CF2E9D1}"/>
              </a:ext>
            </a:extLst>
          </p:cNvPr>
          <p:cNvSpPr txBox="1">
            <a:spLocks/>
          </p:cNvSpPr>
          <p:nvPr/>
        </p:nvSpPr>
        <p:spPr>
          <a:xfrm>
            <a:off x="504905" y="2896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Brandon Grotesque Bold" panose="020B0803020203060202" pitchFamily="34" charset="0"/>
              </a:rPr>
              <a:t>Our Partners</a:t>
            </a:r>
          </a:p>
        </p:txBody>
      </p:sp>
      <p:sp>
        <p:nvSpPr>
          <p:cNvPr id="3" name="Content Placeholder 2">
            <a:extLst>
              <a:ext uri="{FF2B5EF4-FFF2-40B4-BE49-F238E27FC236}">
                <a16:creationId xmlns:a16="http://schemas.microsoft.com/office/drawing/2014/main" id="{27E56008-C5CB-4407-BDAA-8C48723ED8C7}"/>
              </a:ext>
            </a:extLst>
          </p:cNvPr>
          <p:cNvSpPr>
            <a:spLocks noGrp="1"/>
          </p:cNvSpPr>
          <p:nvPr>
            <p:ph sz="half" idx="1"/>
          </p:nvPr>
        </p:nvSpPr>
        <p:spPr>
          <a:xfrm>
            <a:off x="523875" y="1581151"/>
            <a:ext cx="5181600" cy="3810000"/>
          </a:xfrm>
        </p:spPr>
        <p:txBody>
          <a:bodyPr>
            <a:normAutofit fontScale="47500" lnSpcReduction="20000"/>
          </a:bodyPr>
          <a:lstStyle/>
          <a:p>
            <a:r>
              <a:rPr lang="en-US">
                <a:latin typeface="Lato" panose="020F0502020204030203" pitchFamily="34" charset="0"/>
                <a:ea typeface="Lato" panose="020F0502020204030203" pitchFamily="34" charset="0"/>
                <a:cs typeface="Lato" panose="020F0502020204030203" pitchFamily="34" charset="0"/>
              </a:rPr>
              <a:t>CHEO-Ottawa Children’s Treatment Centre</a:t>
            </a:r>
          </a:p>
          <a:p>
            <a:r>
              <a:rPr lang="en-US">
                <a:latin typeface="Lato" panose="020F0502020204030203" pitchFamily="34" charset="0"/>
                <a:ea typeface="Lato" panose="020F0502020204030203" pitchFamily="34" charset="0"/>
                <a:cs typeface="Lato" panose="020F0502020204030203" pitchFamily="34" charset="0"/>
              </a:rPr>
              <a:t>Children’s Centre Thunder Bay</a:t>
            </a:r>
          </a:p>
          <a:p>
            <a:r>
              <a:rPr lang="en-US">
                <a:latin typeface="Lato" panose="020F0502020204030203" pitchFamily="34" charset="0"/>
                <a:ea typeface="Lato" panose="020F0502020204030203" pitchFamily="34" charset="0"/>
                <a:cs typeface="Lato" panose="020F0502020204030203" pitchFamily="34" charset="0"/>
              </a:rPr>
              <a:t>Children’s Community Network Sudbury</a:t>
            </a:r>
          </a:p>
          <a:p>
            <a:r>
              <a:rPr lang="en-US">
                <a:latin typeface="Lato" panose="020F0502020204030203" pitchFamily="34" charset="0"/>
                <a:ea typeface="Lato" panose="020F0502020204030203" pitchFamily="34" charset="0"/>
                <a:cs typeface="Lato" panose="020F0502020204030203" pitchFamily="34" charset="0"/>
              </a:rPr>
              <a:t>Children’s Treatment Centre of Chatham Kent</a:t>
            </a:r>
          </a:p>
          <a:p>
            <a:r>
              <a:rPr lang="en-US">
                <a:latin typeface="Lato" panose="020F0502020204030203" pitchFamily="34" charset="0"/>
                <a:ea typeface="Lato" panose="020F0502020204030203" pitchFamily="34" charset="0"/>
                <a:cs typeface="Lato" panose="020F0502020204030203" pitchFamily="34" charset="0"/>
              </a:rPr>
              <a:t>Children’s Treatment Network of Simcoe York</a:t>
            </a:r>
          </a:p>
          <a:p>
            <a:r>
              <a:rPr lang="en-US">
                <a:latin typeface="Lato" panose="020F0502020204030203" pitchFamily="34" charset="0"/>
                <a:ea typeface="Lato" panose="020F0502020204030203" pitchFamily="34" charset="0"/>
                <a:cs typeface="Lato" panose="020F0502020204030203" pitchFamily="34" charset="0"/>
              </a:rPr>
              <a:t>Cochrane Timiskaming Children’s Treatment Centre</a:t>
            </a:r>
          </a:p>
          <a:p>
            <a:r>
              <a:rPr lang="en-US">
                <a:latin typeface="Lato" panose="020F0502020204030203" pitchFamily="34" charset="0"/>
                <a:ea typeface="Lato" panose="020F0502020204030203" pitchFamily="34" charset="0"/>
                <a:cs typeface="Lato" panose="020F0502020204030203" pitchFamily="34" charset="0"/>
              </a:rPr>
              <a:t>Community Services Coordination Network</a:t>
            </a:r>
          </a:p>
          <a:p>
            <a:r>
              <a:rPr lang="en-US">
                <a:latin typeface="Lato" panose="020F0502020204030203" pitchFamily="34" charset="0"/>
                <a:ea typeface="Lato" panose="020F0502020204030203" pitchFamily="34" charset="0"/>
                <a:cs typeface="Lato" panose="020F0502020204030203" pitchFamily="34" charset="0"/>
              </a:rPr>
              <a:t>Contact Brant</a:t>
            </a:r>
          </a:p>
          <a:p>
            <a:r>
              <a:rPr lang="en-US">
                <a:latin typeface="Lato" panose="020F0502020204030203" pitchFamily="34" charset="0"/>
                <a:ea typeface="Lato" panose="020F0502020204030203" pitchFamily="34" charset="0"/>
                <a:cs typeface="Lato" panose="020F0502020204030203" pitchFamily="34" charset="0"/>
              </a:rPr>
              <a:t>Contact Hamilton</a:t>
            </a:r>
          </a:p>
          <a:p>
            <a:r>
              <a:rPr lang="en-US">
                <a:latin typeface="Lato" panose="020F0502020204030203" pitchFamily="34" charset="0"/>
                <a:ea typeface="Lato" panose="020F0502020204030203" pitchFamily="34" charset="0"/>
                <a:cs typeface="Lato" panose="020F0502020204030203" pitchFamily="34" charset="0"/>
              </a:rPr>
              <a:t>Coordinated Access</a:t>
            </a:r>
          </a:p>
          <a:p>
            <a:r>
              <a:rPr lang="en-US">
                <a:latin typeface="Lato" panose="020F0502020204030203" pitchFamily="34" charset="0"/>
                <a:ea typeface="Lato" panose="020F0502020204030203" pitchFamily="34" charset="0"/>
                <a:cs typeface="Lato" panose="020F0502020204030203" pitchFamily="34" charset="0"/>
              </a:rPr>
              <a:t>Dufferin Child and Family Services</a:t>
            </a:r>
          </a:p>
          <a:p>
            <a:r>
              <a:rPr lang="en-US" err="1">
                <a:latin typeface="Lato" panose="020F0502020204030203" pitchFamily="34" charset="0"/>
                <a:ea typeface="Lato" panose="020F0502020204030203" pitchFamily="34" charset="0"/>
                <a:cs typeface="Lato" panose="020F0502020204030203" pitchFamily="34" charset="0"/>
              </a:rPr>
              <a:t>ErinoakKids</a:t>
            </a:r>
            <a:endParaRPr lang="en-US">
              <a:latin typeface="Lato" panose="020F0502020204030203" pitchFamily="34" charset="0"/>
              <a:ea typeface="Lato" panose="020F0502020204030203" pitchFamily="34" charset="0"/>
              <a:cs typeface="Lato" panose="020F0502020204030203" pitchFamily="34" charset="0"/>
            </a:endParaRPr>
          </a:p>
          <a:p>
            <a:r>
              <a:rPr lang="en-US">
                <a:latin typeface="Lato" panose="020F0502020204030203" pitchFamily="34" charset="0"/>
                <a:ea typeface="Lato" panose="020F0502020204030203" pitchFamily="34" charset="0"/>
                <a:cs typeface="Lato" panose="020F0502020204030203" pitchFamily="34" charset="0"/>
              </a:rPr>
              <a:t>Family &amp; Children’s Services of Renfrew County</a:t>
            </a:r>
          </a:p>
          <a:p>
            <a:r>
              <a:rPr lang="en-US">
                <a:latin typeface="Lato" panose="020F0502020204030203" pitchFamily="34" charset="0"/>
                <a:ea typeface="Lato" panose="020F0502020204030203" pitchFamily="34" charset="0"/>
                <a:cs typeface="Lato" panose="020F0502020204030203" pitchFamily="34" charset="0"/>
              </a:rPr>
              <a:t>FIREFLY</a:t>
            </a:r>
          </a:p>
          <a:p>
            <a:endParaRPr lang="en-US">
              <a:latin typeface="Lato" panose="020F0502020204030203" pitchFamily="34" charset="0"/>
              <a:ea typeface="Lato" panose="020F0502020204030203" pitchFamily="34" charset="0"/>
              <a:cs typeface="Lato" panose="020F0502020204030203" pitchFamily="34" charset="0"/>
            </a:endParaRPr>
          </a:p>
        </p:txBody>
      </p:sp>
      <p:sp>
        <p:nvSpPr>
          <p:cNvPr id="5" name="Content Placeholder 4">
            <a:extLst>
              <a:ext uri="{FF2B5EF4-FFF2-40B4-BE49-F238E27FC236}">
                <a16:creationId xmlns:a16="http://schemas.microsoft.com/office/drawing/2014/main" id="{F6D1CF7E-AD21-40F5-9933-7865353A0B5B}"/>
              </a:ext>
            </a:extLst>
          </p:cNvPr>
          <p:cNvSpPr>
            <a:spLocks noGrp="1"/>
          </p:cNvSpPr>
          <p:nvPr>
            <p:ph sz="half" idx="2"/>
          </p:nvPr>
        </p:nvSpPr>
        <p:spPr>
          <a:xfrm>
            <a:off x="5105400" y="1581150"/>
            <a:ext cx="5181600" cy="3810000"/>
          </a:xfrm>
        </p:spPr>
        <p:txBody>
          <a:bodyPr>
            <a:normAutofit fontScale="47500" lnSpcReduction="20000"/>
          </a:bodyPr>
          <a:lstStyle/>
          <a:p>
            <a:r>
              <a:rPr lang="en-US">
                <a:latin typeface="Lato" panose="020F0502020204030203" pitchFamily="34" charset="0"/>
                <a:ea typeface="Lato" panose="020F0502020204030203" pitchFamily="34" charset="0"/>
                <a:cs typeface="Lato" panose="020F0502020204030203" pitchFamily="34" charset="0"/>
              </a:rPr>
              <a:t>Five Counties Children’s Centre/HPCKL CSP Region</a:t>
            </a:r>
          </a:p>
          <a:p>
            <a:r>
              <a:rPr lang="en-US">
                <a:latin typeface="Lato" panose="020F0502020204030203" pitchFamily="34" charset="0"/>
                <a:ea typeface="Lato" panose="020F0502020204030203" pitchFamily="34" charset="0"/>
                <a:cs typeface="Lato" panose="020F0502020204030203" pitchFamily="34" charset="0"/>
              </a:rPr>
              <a:t>Haldimand-Norfolk R.E.A.C.H.</a:t>
            </a:r>
          </a:p>
          <a:p>
            <a:r>
              <a:rPr lang="en-US">
                <a:latin typeface="Lato" panose="020F0502020204030203" pitchFamily="34" charset="0"/>
                <a:ea typeface="Lato" panose="020F0502020204030203" pitchFamily="34" charset="0"/>
                <a:cs typeface="Lato" panose="020F0502020204030203" pitchFamily="34" charset="0"/>
              </a:rPr>
              <a:t>Hotel-Dieu Grace Healthcare</a:t>
            </a:r>
          </a:p>
          <a:p>
            <a:r>
              <a:rPr lang="en-US">
                <a:latin typeface="Lato" panose="020F0502020204030203" pitchFamily="34" charset="0"/>
                <a:ea typeface="Lato" panose="020F0502020204030203" pitchFamily="34" charset="0"/>
                <a:cs typeface="Lato" panose="020F0502020204030203" pitchFamily="34" charset="0"/>
              </a:rPr>
              <a:t>Keystone Child, Youth &amp; Family Services</a:t>
            </a:r>
          </a:p>
          <a:p>
            <a:r>
              <a:rPr lang="en-US" err="1">
                <a:latin typeface="Lato" panose="020F0502020204030203" pitchFamily="34" charset="0"/>
                <a:ea typeface="Lato" panose="020F0502020204030203" pitchFamily="34" charset="0"/>
                <a:cs typeface="Lato" panose="020F0502020204030203" pitchFamily="34" charset="0"/>
              </a:rPr>
              <a:t>KidsInclusive</a:t>
            </a:r>
            <a:r>
              <a:rPr lang="en-US">
                <a:latin typeface="Lato" panose="020F0502020204030203" pitchFamily="34" charset="0"/>
                <a:ea typeface="Lato" panose="020F0502020204030203" pitchFamily="34" charset="0"/>
                <a:cs typeface="Lato" panose="020F0502020204030203" pitchFamily="34" charset="0"/>
              </a:rPr>
              <a:t>-Kingston Health Sciences Centre</a:t>
            </a:r>
          </a:p>
          <a:p>
            <a:r>
              <a:rPr lang="en-US" err="1">
                <a:latin typeface="Lato" panose="020F0502020204030203" pitchFamily="34" charset="0"/>
                <a:ea typeface="Lato" panose="020F0502020204030203" pitchFamily="34" charset="0"/>
                <a:cs typeface="Lato" panose="020F0502020204030203" pitchFamily="34" charset="0"/>
              </a:rPr>
              <a:t>Mushkegowuk</a:t>
            </a:r>
            <a:r>
              <a:rPr lang="en-US">
                <a:latin typeface="Lato" panose="020F0502020204030203" pitchFamily="34" charset="0"/>
                <a:ea typeface="Lato" panose="020F0502020204030203" pitchFamily="34" charset="0"/>
                <a:cs typeface="Lato" panose="020F0502020204030203" pitchFamily="34" charset="0"/>
              </a:rPr>
              <a:t>-Moose Factory</a:t>
            </a:r>
          </a:p>
          <a:p>
            <a:r>
              <a:rPr lang="en-US">
                <a:latin typeface="Lato" panose="020F0502020204030203" pitchFamily="34" charset="0"/>
                <a:ea typeface="Lato" panose="020F0502020204030203" pitchFamily="34" charset="0"/>
                <a:cs typeface="Lato" panose="020F0502020204030203" pitchFamily="34" charset="0"/>
              </a:rPr>
              <a:t>One Kids Place</a:t>
            </a:r>
          </a:p>
          <a:p>
            <a:r>
              <a:rPr lang="en-US">
                <a:latin typeface="Lato" panose="020F0502020204030203" pitchFamily="34" charset="0"/>
                <a:ea typeface="Lato" panose="020F0502020204030203" pitchFamily="34" charset="0"/>
                <a:cs typeface="Lato" panose="020F0502020204030203" pitchFamily="34" charset="0"/>
              </a:rPr>
              <a:t>Pathways Health Centre for Children</a:t>
            </a:r>
          </a:p>
          <a:p>
            <a:r>
              <a:rPr lang="en-US">
                <a:latin typeface="Lato" panose="020F0502020204030203" pitchFamily="34" charset="0"/>
                <a:ea typeface="Lato" panose="020F0502020204030203" pitchFamily="34" charset="0"/>
                <a:cs typeface="Lato" panose="020F0502020204030203" pitchFamily="34" charset="0"/>
              </a:rPr>
              <a:t>Quinte Children’s Treatment Centre</a:t>
            </a:r>
          </a:p>
          <a:p>
            <a:r>
              <a:rPr lang="en-US">
                <a:latin typeface="Lato" panose="020F0502020204030203" pitchFamily="34" charset="0"/>
                <a:ea typeface="Lato" panose="020F0502020204030203" pitchFamily="34" charset="0"/>
                <a:cs typeface="Lato" panose="020F0502020204030203" pitchFamily="34" charset="0"/>
              </a:rPr>
              <a:t>Resources for Exceptional Children and Youth</a:t>
            </a:r>
          </a:p>
          <a:p>
            <a:r>
              <a:rPr lang="en-US">
                <a:latin typeface="Lato" panose="020F0502020204030203" pitchFamily="34" charset="0"/>
                <a:ea typeface="Lato" panose="020F0502020204030203" pitchFamily="34" charset="0"/>
                <a:cs typeface="Lato" panose="020F0502020204030203" pitchFamily="34" charset="0"/>
              </a:rPr>
              <a:t>ROCK</a:t>
            </a:r>
          </a:p>
          <a:p>
            <a:r>
              <a:rPr lang="en-US">
                <a:latin typeface="Lato" panose="020F0502020204030203" pitchFamily="34" charset="0"/>
                <a:ea typeface="Lato" panose="020F0502020204030203" pitchFamily="34" charset="0"/>
                <a:cs typeface="Lato" panose="020F0502020204030203" pitchFamily="34" charset="0"/>
              </a:rPr>
              <a:t>Sunbeam Developmental Resource Centre</a:t>
            </a:r>
          </a:p>
          <a:p>
            <a:r>
              <a:rPr lang="en-US">
                <a:latin typeface="Lato" panose="020F0502020204030203" pitchFamily="34" charset="0"/>
                <a:ea typeface="Lato" panose="020F0502020204030203" pitchFamily="34" charset="0"/>
                <a:cs typeface="Lato" panose="020F0502020204030203" pitchFamily="34" charset="0"/>
              </a:rPr>
              <a:t>Surrey Place</a:t>
            </a:r>
          </a:p>
          <a:p>
            <a:r>
              <a:rPr lang="en-US">
                <a:latin typeface="Lato" panose="020F0502020204030203" pitchFamily="34" charset="0"/>
                <a:ea typeface="Lato" panose="020F0502020204030203" pitchFamily="34" charset="0"/>
                <a:cs typeface="Lato" panose="020F0502020204030203" pitchFamily="34" charset="0"/>
              </a:rPr>
              <a:t>Thrive Child Development Centre</a:t>
            </a:r>
          </a:p>
          <a:p>
            <a:endParaRPr lang="en-US">
              <a:latin typeface="Lato" panose="020F0502020204030203" pitchFamily="34" charset="0"/>
              <a:ea typeface="Lato" panose="020F0502020204030203" pitchFamily="34" charset="0"/>
              <a:cs typeface="Lato" panose="020F0502020204030203" pitchFamily="34" charset="0"/>
            </a:endParaRPr>
          </a:p>
        </p:txBody>
      </p:sp>
      <p:sp>
        <p:nvSpPr>
          <p:cNvPr id="7" name="object 7">
            <a:extLst>
              <a:ext uri="{FF2B5EF4-FFF2-40B4-BE49-F238E27FC236}">
                <a16:creationId xmlns:a16="http://schemas.microsoft.com/office/drawing/2014/main" id="{5A7CC9D0-17CA-4305-88DB-A2C8B879313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63</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F7E32B7F-E63B-4B29-88D6-9A05D960891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E7DD0188-7531-4974-899B-402E96BAD10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1" name="object 6">
            <a:extLst>
              <a:ext uri="{FF2B5EF4-FFF2-40B4-BE49-F238E27FC236}">
                <a16:creationId xmlns:a16="http://schemas.microsoft.com/office/drawing/2014/main" id="{2D3F669F-D2A8-4B6D-98EF-28ACADD69C6A}"/>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780481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E13F-9DF0-470B-BAB4-0D5F5D544B3E}"/>
              </a:ext>
            </a:extLst>
          </p:cNvPr>
          <p:cNvSpPr>
            <a:spLocks noGrp="1"/>
          </p:cNvSpPr>
          <p:nvPr>
            <p:ph type="title"/>
          </p:nvPr>
        </p:nvSpPr>
        <p:spPr>
          <a:xfrm>
            <a:off x="518160" y="444973"/>
            <a:ext cx="10515600" cy="1325563"/>
          </a:xfrm>
        </p:spPr>
        <p:txBody>
          <a:bodyPr>
            <a:normAutofit/>
          </a:bodyPr>
          <a:lstStyle/>
          <a:p>
            <a:r>
              <a:rPr lang="en-US" sz="3200">
                <a:latin typeface="Brandon Grotesque Bold" panose="020B0803020203060202" pitchFamily="34" charset="0"/>
              </a:rPr>
              <a:t>Thank you to all the contributors who helped in </a:t>
            </a:r>
            <a:br>
              <a:rPr lang="en-US" sz="3200">
                <a:latin typeface="Brandon Grotesque Bold" panose="020B0803020203060202" pitchFamily="34" charset="0"/>
              </a:rPr>
            </a:br>
            <a:r>
              <a:rPr lang="en-US" sz="3200">
                <a:latin typeface="Brandon Grotesque Bold" panose="020B0803020203060202" pitchFamily="34" charset="0"/>
              </a:rPr>
              <a:t>the development of the material for this session </a:t>
            </a:r>
          </a:p>
        </p:txBody>
      </p:sp>
      <p:sp>
        <p:nvSpPr>
          <p:cNvPr id="3" name="Content Placeholder 2">
            <a:extLst>
              <a:ext uri="{FF2B5EF4-FFF2-40B4-BE49-F238E27FC236}">
                <a16:creationId xmlns:a16="http://schemas.microsoft.com/office/drawing/2014/main" id="{DF2CC2B4-AC28-4186-A84A-8D63BAF643AF}"/>
              </a:ext>
            </a:extLst>
          </p:cNvPr>
          <p:cNvSpPr>
            <a:spLocks noGrp="1"/>
          </p:cNvSpPr>
          <p:nvPr>
            <p:ph sz="half" idx="1"/>
          </p:nvPr>
        </p:nvSpPr>
        <p:spPr>
          <a:xfrm>
            <a:off x="523875" y="1917319"/>
            <a:ext cx="5181600" cy="4351338"/>
          </a:xfrm>
        </p:spPr>
        <p:txBody>
          <a:bodyPr>
            <a:normAutofit/>
          </a:bodyPr>
          <a:lstStyle/>
          <a:p>
            <a:r>
              <a:rPr lang="en-US" sz="1300">
                <a:latin typeface="Lato" panose="020F0502020204030203" pitchFamily="34" charset="0"/>
                <a:ea typeface="Lato" panose="020F0502020204030203" pitchFamily="34" charset="0"/>
                <a:cs typeface="Lato" panose="020F0502020204030203" pitchFamily="34" charset="0"/>
              </a:rPr>
              <a:t>Amanda Brennan (FIREFLY)</a:t>
            </a:r>
          </a:p>
          <a:p>
            <a:r>
              <a:rPr lang="en-US" sz="1300">
                <a:latin typeface="Lato" panose="020F0502020204030203" pitchFamily="34" charset="0"/>
                <a:ea typeface="Lato" panose="020F0502020204030203" pitchFamily="34" charset="0"/>
                <a:cs typeface="Lato" panose="020F0502020204030203" pitchFamily="34" charset="0"/>
              </a:rPr>
              <a:t>Sue Brooks (ROCK)</a:t>
            </a:r>
          </a:p>
          <a:p>
            <a:r>
              <a:rPr lang="en-US" sz="1300">
                <a:latin typeface="Lato" panose="020F0502020204030203" pitchFamily="34" charset="0"/>
                <a:ea typeface="Lato" panose="020F0502020204030203" pitchFamily="34" charset="0"/>
                <a:cs typeface="Lato" panose="020F0502020204030203" pitchFamily="34" charset="0"/>
              </a:rPr>
              <a:t>Mary Ann </a:t>
            </a:r>
            <a:r>
              <a:rPr lang="en-US" sz="1300" err="1">
                <a:latin typeface="Lato" panose="020F0502020204030203" pitchFamily="34" charset="0"/>
                <a:ea typeface="Lato" panose="020F0502020204030203" pitchFamily="34" charset="0"/>
                <a:cs typeface="Lato" panose="020F0502020204030203" pitchFamily="34" charset="0"/>
              </a:rPr>
              <a:t>Bunkowsky</a:t>
            </a:r>
            <a:r>
              <a:rPr lang="en-US" sz="1300">
                <a:latin typeface="Lato" panose="020F0502020204030203" pitchFamily="34" charset="0"/>
                <a:ea typeface="Lato" panose="020F0502020204030203" pitchFamily="34" charset="0"/>
                <a:cs typeface="Lato" panose="020F0502020204030203" pitchFamily="34" charset="0"/>
              </a:rPr>
              <a:t> (Parent Advocate)</a:t>
            </a:r>
          </a:p>
          <a:p>
            <a:r>
              <a:rPr lang="en-US" sz="1300" err="1">
                <a:latin typeface="Lato" panose="020F0502020204030203" pitchFamily="34" charset="0"/>
                <a:ea typeface="Lato" panose="020F0502020204030203" pitchFamily="34" charset="0"/>
                <a:cs typeface="Lato" panose="020F0502020204030203" pitchFamily="34" charset="0"/>
              </a:rPr>
              <a:t>Beedahbin</a:t>
            </a:r>
            <a:r>
              <a:rPr lang="en-US" sz="1300">
                <a:latin typeface="Lato" panose="020F0502020204030203" pitchFamily="34" charset="0"/>
                <a:ea typeface="Lato" panose="020F0502020204030203" pitchFamily="34" charset="0"/>
                <a:cs typeface="Lato" panose="020F0502020204030203" pitchFamily="34" charset="0"/>
              </a:rPr>
              <a:t> </a:t>
            </a:r>
            <a:r>
              <a:rPr lang="en-US" sz="1300" err="1">
                <a:latin typeface="Lato" panose="020F0502020204030203" pitchFamily="34" charset="0"/>
                <a:ea typeface="Lato" panose="020F0502020204030203" pitchFamily="34" charset="0"/>
                <a:cs typeface="Lato" panose="020F0502020204030203" pitchFamily="34" charset="0"/>
              </a:rPr>
              <a:t>Desmoulin</a:t>
            </a:r>
            <a:r>
              <a:rPr lang="en-US" sz="1300">
                <a:latin typeface="Lato" panose="020F0502020204030203" pitchFamily="34" charset="0"/>
                <a:ea typeface="Lato" panose="020F0502020204030203" pitchFamily="34" charset="0"/>
                <a:cs typeface="Lato" panose="020F0502020204030203" pitchFamily="34" charset="0"/>
              </a:rPr>
              <a:t> (</a:t>
            </a:r>
            <a:r>
              <a:rPr lang="en-US" sz="1300" err="1">
                <a:latin typeface="Lato" panose="020F0502020204030203" pitchFamily="34" charset="0"/>
                <a:ea typeface="Lato" panose="020F0502020204030203" pitchFamily="34" charset="0"/>
                <a:cs typeface="Lato" panose="020F0502020204030203" pitchFamily="34" charset="0"/>
              </a:rPr>
              <a:t>Nishnawbe</a:t>
            </a:r>
            <a:r>
              <a:rPr lang="en-US" sz="1300">
                <a:latin typeface="Lato" panose="020F0502020204030203" pitchFamily="34" charset="0"/>
                <a:ea typeface="Lato" panose="020F0502020204030203" pitchFamily="34" charset="0"/>
                <a:cs typeface="Lato" panose="020F0502020204030203" pitchFamily="34" charset="0"/>
              </a:rPr>
              <a:t> </a:t>
            </a:r>
            <a:r>
              <a:rPr lang="en-US" sz="1300" err="1">
                <a:latin typeface="Lato" panose="020F0502020204030203" pitchFamily="34" charset="0"/>
                <a:ea typeface="Lato" panose="020F0502020204030203" pitchFamily="34" charset="0"/>
                <a:cs typeface="Lato" panose="020F0502020204030203" pitchFamily="34" charset="0"/>
              </a:rPr>
              <a:t>Aski</a:t>
            </a:r>
            <a:r>
              <a:rPr lang="en-US" sz="1300">
                <a:latin typeface="Lato" panose="020F0502020204030203" pitchFamily="34" charset="0"/>
                <a:ea typeface="Lato" panose="020F0502020204030203" pitchFamily="34" charset="0"/>
                <a:cs typeface="Lato" panose="020F0502020204030203" pitchFamily="34" charset="0"/>
              </a:rPr>
              <a:t> Nation)</a:t>
            </a:r>
          </a:p>
          <a:p>
            <a:r>
              <a:rPr lang="en-US" sz="1300">
                <a:latin typeface="Lato" panose="020F0502020204030203" pitchFamily="34" charset="0"/>
                <a:ea typeface="Lato" panose="020F0502020204030203" pitchFamily="34" charset="0"/>
                <a:cs typeface="Lato" panose="020F0502020204030203" pitchFamily="34" charset="0"/>
              </a:rPr>
              <a:t>Darlene Durand (Parent Advocate)</a:t>
            </a:r>
          </a:p>
          <a:p>
            <a:r>
              <a:rPr lang="en-US" sz="1300">
                <a:latin typeface="Lato" panose="020F0502020204030203" pitchFamily="34" charset="0"/>
                <a:ea typeface="Lato" panose="020F0502020204030203" pitchFamily="34" charset="0"/>
                <a:cs typeface="Lato" panose="020F0502020204030203" pitchFamily="34" charset="0"/>
              </a:rPr>
              <a:t>Stephanie Garrett (FIREFLY)</a:t>
            </a:r>
          </a:p>
          <a:p>
            <a:r>
              <a:rPr lang="en-US" sz="1300">
                <a:latin typeface="Lato" panose="020F0502020204030203" pitchFamily="34" charset="0"/>
                <a:ea typeface="Lato" panose="020F0502020204030203" pitchFamily="34" charset="0"/>
                <a:cs typeface="Lato" panose="020F0502020204030203" pitchFamily="34" charset="0"/>
              </a:rPr>
              <a:t>Angela Geddes (Health Nexus)</a:t>
            </a:r>
          </a:p>
          <a:p>
            <a:r>
              <a:rPr lang="en-US" sz="1300">
                <a:latin typeface="Lato" panose="020F0502020204030203" pitchFamily="34" charset="0"/>
                <a:ea typeface="Lato" panose="020F0502020204030203" pitchFamily="34" charset="0"/>
                <a:cs typeface="Lato" panose="020F0502020204030203" pitchFamily="34" charset="0"/>
              </a:rPr>
              <a:t>Karen Huber (Sunbeam Developmental Resource Centre)</a:t>
            </a:r>
          </a:p>
          <a:p>
            <a:r>
              <a:rPr lang="en-US" sz="1300">
                <a:latin typeface="Lato" panose="020F0502020204030203" pitchFamily="34" charset="0"/>
                <a:ea typeface="Lato" panose="020F0502020204030203" pitchFamily="34" charset="0"/>
                <a:cs typeface="Lato" panose="020F0502020204030203" pitchFamily="34" charset="0"/>
              </a:rPr>
              <a:t>Judy Kay (Children’s Centre </a:t>
            </a:r>
            <a:r>
              <a:rPr lang="en-US" sz="1300" err="1">
                <a:latin typeface="Lato" panose="020F0502020204030203" pitchFamily="34" charset="0"/>
                <a:ea typeface="Lato" panose="020F0502020204030203" pitchFamily="34" charset="0"/>
                <a:cs typeface="Lato" panose="020F0502020204030203" pitchFamily="34" charset="0"/>
              </a:rPr>
              <a:t>Thunderbay</a:t>
            </a:r>
            <a:r>
              <a:rPr lang="en-US" sz="1300">
                <a:latin typeface="Lato" panose="020F0502020204030203" pitchFamily="34" charset="0"/>
                <a:ea typeface="Lato" panose="020F0502020204030203" pitchFamily="34" charset="0"/>
                <a:cs typeface="Lato" panose="020F0502020204030203" pitchFamily="34" charset="0"/>
              </a:rPr>
              <a:t>)</a:t>
            </a:r>
          </a:p>
          <a:p>
            <a:r>
              <a:rPr lang="en-US" sz="1300">
                <a:latin typeface="Lato" panose="020F0502020204030203" pitchFamily="34" charset="0"/>
                <a:ea typeface="Lato" panose="020F0502020204030203" pitchFamily="34" charset="0"/>
                <a:cs typeface="Lato" panose="020F0502020204030203" pitchFamily="34" charset="0"/>
              </a:rPr>
              <a:t>Dr. Michelle Keightley (Holland </a:t>
            </a:r>
            <a:r>
              <a:rPr lang="en-US" sz="1300" err="1">
                <a:latin typeface="Lato" panose="020F0502020204030203" pitchFamily="34" charset="0"/>
                <a:ea typeface="Lato" panose="020F0502020204030203" pitchFamily="34" charset="0"/>
                <a:cs typeface="Lato" panose="020F0502020204030203" pitchFamily="34" charset="0"/>
              </a:rPr>
              <a:t>Bloorview</a:t>
            </a:r>
            <a:r>
              <a:rPr lang="en-US" sz="1300">
                <a:latin typeface="Lato" panose="020F0502020204030203" pitchFamily="34" charset="0"/>
                <a:ea typeface="Lato" panose="020F0502020204030203" pitchFamily="34" charset="0"/>
                <a:cs typeface="Lato" panose="020F0502020204030203" pitchFamily="34" charset="0"/>
              </a:rPr>
              <a:t>)</a:t>
            </a:r>
          </a:p>
          <a:p>
            <a:r>
              <a:rPr lang="en-US" sz="1300">
                <a:latin typeface="Lato" panose="020F0502020204030203" pitchFamily="34" charset="0"/>
                <a:ea typeface="Lato" panose="020F0502020204030203" pitchFamily="34" charset="0"/>
                <a:cs typeface="Lato" panose="020F0502020204030203" pitchFamily="34" charset="0"/>
              </a:rPr>
              <a:t>Ursula Larsson (Sioux Lookout First Nations Health Authority)</a:t>
            </a:r>
          </a:p>
          <a:p>
            <a:endParaRPr lang="en-US" sz="1300">
              <a:latin typeface="Lato" panose="020F0502020204030203" pitchFamily="34" charset="0"/>
              <a:ea typeface="Lato" panose="020F0502020204030203" pitchFamily="34" charset="0"/>
              <a:cs typeface="Lato" panose="020F0502020204030203" pitchFamily="34" charset="0"/>
            </a:endParaRPr>
          </a:p>
        </p:txBody>
      </p:sp>
      <p:sp>
        <p:nvSpPr>
          <p:cNvPr id="4" name="Content Placeholder 3">
            <a:extLst>
              <a:ext uri="{FF2B5EF4-FFF2-40B4-BE49-F238E27FC236}">
                <a16:creationId xmlns:a16="http://schemas.microsoft.com/office/drawing/2014/main" id="{13329942-6B9B-46B9-BBD5-E1A3B538593D}"/>
              </a:ext>
            </a:extLst>
          </p:cNvPr>
          <p:cNvSpPr>
            <a:spLocks noGrp="1"/>
          </p:cNvSpPr>
          <p:nvPr>
            <p:ph sz="half" idx="2"/>
          </p:nvPr>
        </p:nvSpPr>
        <p:spPr>
          <a:xfrm>
            <a:off x="5857875" y="1968119"/>
            <a:ext cx="5181600" cy="4351338"/>
          </a:xfrm>
        </p:spPr>
        <p:txBody>
          <a:bodyPr>
            <a:normAutofit/>
          </a:bodyPr>
          <a:lstStyle/>
          <a:p>
            <a:r>
              <a:rPr lang="en-US" sz="1300">
                <a:latin typeface="Lato" panose="020F0502020204030203" pitchFamily="34" charset="0"/>
                <a:ea typeface="Lato" panose="020F0502020204030203" pitchFamily="34" charset="0"/>
                <a:cs typeface="Lato" panose="020F0502020204030203" pitchFamily="34" charset="0"/>
              </a:rPr>
              <a:t>Nancy Lockwood (ABLE2)</a:t>
            </a:r>
          </a:p>
          <a:p>
            <a:r>
              <a:rPr lang="en-US" sz="1300">
                <a:latin typeface="Lato" panose="020F0502020204030203" pitchFamily="34" charset="0"/>
                <a:ea typeface="Lato" panose="020F0502020204030203" pitchFamily="34" charset="0"/>
                <a:cs typeface="Lato" panose="020F0502020204030203" pitchFamily="34" charset="0"/>
              </a:rPr>
              <a:t>Claudine Longboat-White (Kenora Chiefs Advisory)</a:t>
            </a:r>
          </a:p>
          <a:p>
            <a:r>
              <a:rPr lang="en-US" sz="1300">
                <a:latin typeface="Lato" panose="020F0502020204030203" pitchFamily="34" charset="0"/>
                <a:ea typeface="Lato" panose="020F0502020204030203" pitchFamily="34" charset="0"/>
                <a:cs typeface="Lato" panose="020F0502020204030203" pitchFamily="34" charset="0"/>
              </a:rPr>
              <a:t>Eric Marier (Surrey Place)</a:t>
            </a:r>
          </a:p>
          <a:p>
            <a:r>
              <a:rPr lang="en-US" sz="1300">
                <a:latin typeface="Lato" panose="020F0502020204030203" pitchFamily="34" charset="0"/>
                <a:ea typeface="Lato" panose="020F0502020204030203" pitchFamily="34" charset="0"/>
                <a:cs typeface="Lato" panose="020F0502020204030203" pitchFamily="34" charset="0"/>
              </a:rPr>
              <a:t>Dr. Clare Mitchell (Child and Parent Resource Institute)</a:t>
            </a:r>
          </a:p>
          <a:p>
            <a:r>
              <a:rPr lang="en-US" sz="1300">
                <a:latin typeface="Lato" panose="020F0502020204030203" pitchFamily="34" charset="0"/>
                <a:ea typeface="Lato" panose="020F0502020204030203" pitchFamily="34" charset="0"/>
                <a:cs typeface="Lato" panose="020F0502020204030203" pitchFamily="34" charset="0"/>
              </a:rPr>
              <a:t>Frances Pine (</a:t>
            </a:r>
            <a:r>
              <a:rPr lang="en-US" sz="1300" err="1">
                <a:latin typeface="Lato" panose="020F0502020204030203" pitchFamily="34" charset="0"/>
                <a:ea typeface="Lato" panose="020F0502020204030203" pitchFamily="34" charset="0"/>
                <a:cs typeface="Lato" panose="020F0502020204030203" pitchFamily="34" charset="0"/>
              </a:rPr>
              <a:t>Maamwesying</a:t>
            </a:r>
            <a:r>
              <a:rPr lang="en-US" sz="1300">
                <a:latin typeface="Lato" panose="020F0502020204030203" pitchFamily="34" charset="0"/>
                <a:ea typeface="Lato" panose="020F0502020204030203" pitchFamily="34" charset="0"/>
                <a:cs typeface="Lato" panose="020F0502020204030203" pitchFamily="34" charset="0"/>
              </a:rPr>
              <a:t> North Shore Community Health Services)</a:t>
            </a:r>
          </a:p>
          <a:p>
            <a:r>
              <a:rPr lang="en-US" sz="1300">
                <a:latin typeface="Lato" panose="020F0502020204030203" pitchFamily="34" charset="0"/>
                <a:ea typeface="Lato" panose="020F0502020204030203" pitchFamily="34" charset="0"/>
                <a:cs typeface="Lato" panose="020F0502020204030203" pitchFamily="34" charset="0"/>
              </a:rPr>
              <a:t>Dr. James Reynolds (Kids Brain Health Network)</a:t>
            </a:r>
          </a:p>
          <a:p>
            <a:r>
              <a:rPr lang="en-US" sz="1300">
                <a:latin typeface="Lato" panose="020F0502020204030203" pitchFamily="34" charset="0"/>
                <a:ea typeface="Lato" panose="020F0502020204030203" pitchFamily="34" charset="0"/>
                <a:cs typeface="Lato" panose="020F0502020204030203" pitchFamily="34" charset="0"/>
              </a:rPr>
              <a:t>Sally Seabrook (Mackenzie Health)</a:t>
            </a:r>
          </a:p>
          <a:p>
            <a:r>
              <a:rPr lang="en-US" sz="1300">
                <a:latin typeface="Lato" panose="020F0502020204030203" pitchFamily="34" charset="0"/>
                <a:ea typeface="Lato" panose="020F0502020204030203" pitchFamily="34" charset="0"/>
                <a:cs typeface="Lato" panose="020F0502020204030203" pitchFamily="34" charset="0"/>
              </a:rPr>
              <a:t>Dr. Valerie Temple (Surrey Place)</a:t>
            </a:r>
          </a:p>
          <a:p>
            <a:r>
              <a:rPr lang="en-US" sz="1300">
                <a:latin typeface="Lato" panose="020F0502020204030203" pitchFamily="34" charset="0"/>
                <a:ea typeface="Lato" panose="020F0502020204030203" pitchFamily="34" charset="0"/>
                <a:cs typeface="Lato" panose="020F0502020204030203" pitchFamily="34" charset="0"/>
              </a:rPr>
              <a:t>Treena Wallace (FIREFLY)</a:t>
            </a:r>
          </a:p>
          <a:p>
            <a:r>
              <a:rPr lang="en-US" sz="1300">
                <a:latin typeface="Lato" panose="020F0502020204030203" pitchFamily="34" charset="0"/>
                <a:ea typeface="Lato" panose="020F0502020204030203" pitchFamily="34" charset="0"/>
                <a:cs typeface="Lato" panose="020F0502020204030203" pitchFamily="34" charset="0"/>
              </a:rPr>
              <a:t>Chrysta Wood (FIREFLY)</a:t>
            </a:r>
          </a:p>
        </p:txBody>
      </p:sp>
      <p:sp>
        <p:nvSpPr>
          <p:cNvPr id="6" name="object 7">
            <a:extLst>
              <a:ext uri="{FF2B5EF4-FFF2-40B4-BE49-F238E27FC236}">
                <a16:creationId xmlns:a16="http://schemas.microsoft.com/office/drawing/2014/main" id="{7139ABBA-58C9-4EF6-9921-3CEBF028BFA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64</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7" name="Rectangle 12">
            <a:extLst>
              <a:ext uri="{FF2B5EF4-FFF2-40B4-BE49-F238E27FC236}">
                <a16:creationId xmlns:a16="http://schemas.microsoft.com/office/drawing/2014/main" id="{3B108339-D1C2-4E75-BAEC-561AD00B9D6B}"/>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8" name="Rectangle 12">
            <a:extLst>
              <a:ext uri="{FF2B5EF4-FFF2-40B4-BE49-F238E27FC236}">
                <a16:creationId xmlns:a16="http://schemas.microsoft.com/office/drawing/2014/main" id="{D70E5673-70CD-4AB4-8222-863A7B1A961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9" name="object 6">
            <a:extLst>
              <a:ext uri="{FF2B5EF4-FFF2-40B4-BE49-F238E27FC236}">
                <a16:creationId xmlns:a16="http://schemas.microsoft.com/office/drawing/2014/main" id="{44278392-CFF5-4C8E-86EE-55103F040FD6}"/>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2844147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8DA6-A6F0-4A38-9869-A32B98E0CE02}"/>
              </a:ext>
            </a:extLst>
          </p:cNvPr>
          <p:cNvSpPr>
            <a:spLocks noGrp="1"/>
          </p:cNvSpPr>
          <p:nvPr>
            <p:ph type="title"/>
          </p:nvPr>
        </p:nvSpPr>
        <p:spPr/>
        <p:txBody>
          <a:bodyPr/>
          <a:lstStyle/>
          <a:p>
            <a:r>
              <a:rPr lang="en-US">
                <a:latin typeface="Brandon Grotesque Bold" panose="020B0803020203060202" pitchFamily="34" charset="0"/>
              </a:rPr>
              <a:t>Our Sponsor</a:t>
            </a:r>
            <a:r>
              <a:rPr lang="en-US"/>
              <a:t> </a:t>
            </a:r>
          </a:p>
        </p:txBody>
      </p:sp>
      <p:sp>
        <p:nvSpPr>
          <p:cNvPr id="3" name="Content Placeholder 2">
            <a:extLst>
              <a:ext uri="{FF2B5EF4-FFF2-40B4-BE49-F238E27FC236}">
                <a16:creationId xmlns:a16="http://schemas.microsoft.com/office/drawing/2014/main" id="{0EAA6FAE-767E-41D9-B892-A5B8608292C9}"/>
              </a:ext>
            </a:extLst>
          </p:cNvPr>
          <p:cNvSpPr>
            <a:spLocks noGrp="1"/>
          </p:cNvSpPr>
          <p:nvPr>
            <p:ph idx="1"/>
          </p:nvPr>
        </p:nvSpPr>
        <p:spPr>
          <a:xfrm>
            <a:off x="847344" y="1469009"/>
            <a:ext cx="10515600" cy="4351338"/>
          </a:xfrm>
        </p:spPr>
        <p:txBody>
          <a:bodyPr/>
          <a:lstStyle/>
          <a:p>
            <a:pPr marL="0" indent="0">
              <a:buNone/>
            </a:pPr>
            <a:endParaRPr lang="en-US">
              <a:latin typeface="Lato" panose="020F0502020204030203" pitchFamily="34" charset="0"/>
              <a:ea typeface="Lato" panose="020F0502020204030203" pitchFamily="34" charset="0"/>
              <a:cs typeface="Lato" panose="020F0502020204030203" pitchFamily="34" charset="0"/>
            </a:endParaRPr>
          </a:p>
          <a:p>
            <a:pPr marL="0" indent="0">
              <a:buNone/>
            </a:pPr>
            <a:endParaRPr lang="en-US">
              <a:latin typeface="Lato" panose="020F0502020204030203" pitchFamily="34" charset="0"/>
              <a:ea typeface="Lato" panose="020F0502020204030203" pitchFamily="34" charset="0"/>
              <a:cs typeface="Lato" panose="020F0502020204030203" pitchFamily="34" charset="0"/>
            </a:endParaRPr>
          </a:p>
          <a:p>
            <a:pPr marL="0" indent="0">
              <a:buNone/>
            </a:pPr>
            <a:endParaRPr lang="en-US">
              <a:latin typeface="Lato" panose="020F0502020204030203" pitchFamily="34" charset="0"/>
              <a:ea typeface="Lato" panose="020F0502020204030203" pitchFamily="34" charset="0"/>
              <a:cs typeface="Lato" panose="020F0502020204030203" pitchFamily="34" charset="0"/>
            </a:endParaRPr>
          </a:p>
          <a:p>
            <a:pPr marL="0" indent="0">
              <a:buNone/>
            </a:pPr>
            <a:r>
              <a:rPr lang="en-US">
                <a:latin typeface="Lato" panose="020F0502020204030203" pitchFamily="34" charset="0"/>
                <a:ea typeface="Lato" panose="020F0502020204030203" pitchFamily="34" charset="0"/>
                <a:cs typeface="Lato" panose="020F0502020204030203" pitchFamily="34" charset="0"/>
              </a:rPr>
              <a:t>Thank you to the Ontario Ministry of Children, Community and Social Services whose funding made this workshop possible</a:t>
            </a:r>
          </a:p>
          <a:p>
            <a:pPr marL="0" indent="0">
              <a:buNone/>
            </a:pPr>
            <a:endParaRPr lang="en-US">
              <a:latin typeface="Lato" panose="020F0502020204030203" pitchFamily="34" charset="0"/>
              <a:ea typeface="Lato" panose="020F0502020204030203" pitchFamily="34" charset="0"/>
              <a:cs typeface="Lato" panose="020F0502020204030203" pitchFamily="34" charset="0"/>
            </a:endParaRPr>
          </a:p>
          <a:p>
            <a:pPr marL="0" indent="0">
              <a:buNone/>
            </a:pPr>
            <a:endParaRPr lang="en-US">
              <a:latin typeface="Lato" panose="020F0502020204030203" pitchFamily="34" charset="0"/>
              <a:ea typeface="Lato" panose="020F0502020204030203" pitchFamily="34" charset="0"/>
              <a:cs typeface="Lato" panose="020F0502020204030203" pitchFamily="34" charset="0"/>
            </a:endParaRPr>
          </a:p>
          <a:p>
            <a:pPr marL="0" indent="0">
              <a:buNone/>
            </a:pPr>
            <a:endParaRPr lang="en-US">
              <a:latin typeface="Lato" panose="020F0502020204030203" pitchFamily="34" charset="0"/>
              <a:ea typeface="Lato" panose="020F0502020204030203" pitchFamily="34" charset="0"/>
              <a:cs typeface="Lato" panose="020F0502020204030203" pitchFamily="34" charset="0"/>
            </a:endParaRPr>
          </a:p>
          <a:p>
            <a:pPr marL="0" indent="0">
              <a:buNone/>
            </a:pPr>
            <a:endParaRPr lang="en-US">
              <a:latin typeface="Lato" panose="020F0502020204030203" pitchFamily="34" charset="0"/>
              <a:ea typeface="Lato" panose="020F0502020204030203" pitchFamily="34" charset="0"/>
              <a:cs typeface="Lato" panose="020F0502020204030203" pitchFamily="34" charset="0"/>
            </a:endParaRPr>
          </a:p>
        </p:txBody>
      </p:sp>
      <p:sp>
        <p:nvSpPr>
          <p:cNvPr id="5" name="object 7">
            <a:extLst>
              <a:ext uri="{FF2B5EF4-FFF2-40B4-BE49-F238E27FC236}">
                <a16:creationId xmlns:a16="http://schemas.microsoft.com/office/drawing/2014/main" id="{2FDDFB33-54E7-4E5D-A4BC-E23F6F7B3A3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65</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F08146E9-9EAD-4BBB-A0C9-ADA3687DAAC6}"/>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0347F84F-A673-41AC-81F2-965B3271A95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8" name="object 6">
            <a:extLst>
              <a:ext uri="{FF2B5EF4-FFF2-40B4-BE49-F238E27FC236}">
                <a16:creationId xmlns:a16="http://schemas.microsoft.com/office/drawing/2014/main" id="{1162B2FF-2ECF-4B05-BCA3-BA4433CB02E0}"/>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pic>
        <p:nvPicPr>
          <p:cNvPr id="9" name="Picture 8" descr="Graphical user interface, text, application&#10;&#10;Description automatically generated">
            <a:extLst>
              <a:ext uri="{FF2B5EF4-FFF2-40B4-BE49-F238E27FC236}">
                <a16:creationId xmlns:a16="http://schemas.microsoft.com/office/drawing/2014/main" id="{B310765E-2A4B-41BA-9058-DBD8D31CA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48" y="3746971"/>
            <a:ext cx="4146750" cy="2073375"/>
          </a:xfrm>
          <a:prstGeom prst="rect">
            <a:avLst/>
          </a:prstGeom>
        </p:spPr>
      </p:pic>
    </p:spTree>
    <p:extLst>
      <p:ext uri="{BB962C8B-B14F-4D97-AF65-F5344CB8AC3E}">
        <p14:creationId xmlns:p14="http://schemas.microsoft.com/office/powerpoint/2010/main" val="912525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6E2E-0CD4-4E93-9CA2-71352A08948F}"/>
              </a:ext>
            </a:extLst>
          </p:cNvPr>
          <p:cNvSpPr>
            <a:spLocks noGrp="1"/>
          </p:cNvSpPr>
          <p:nvPr>
            <p:ph type="title"/>
          </p:nvPr>
        </p:nvSpPr>
        <p:spPr>
          <a:xfrm>
            <a:off x="477473" y="289624"/>
            <a:ext cx="10515600" cy="1325563"/>
          </a:xfrm>
        </p:spPr>
        <p:txBody>
          <a:bodyPr/>
          <a:lstStyle/>
          <a:p>
            <a:r>
              <a:rPr lang="en-US">
                <a:latin typeface="Brandon Grotesque Bold" panose="020B0803020203060202" pitchFamily="34" charset="0"/>
              </a:rPr>
              <a:t>References</a:t>
            </a:r>
          </a:p>
        </p:txBody>
      </p:sp>
      <p:sp>
        <p:nvSpPr>
          <p:cNvPr id="3" name="Content Placeholder 2">
            <a:extLst>
              <a:ext uri="{FF2B5EF4-FFF2-40B4-BE49-F238E27FC236}">
                <a16:creationId xmlns:a16="http://schemas.microsoft.com/office/drawing/2014/main" id="{76CECD27-0E79-43FD-AA3C-08B75ED4D61D}"/>
              </a:ext>
            </a:extLst>
          </p:cNvPr>
          <p:cNvSpPr>
            <a:spLocks noGrp="1"/>
          </p:cNvSpPr>
          <p:nvPr>
            <p:ph idx="1"/>
          </p:nvPr>
        </p:nvSpPr>
        <p:spPr>
          <a:xfrm>
            <a:off x="838201" y="1622425"/>
            <a:ext cx="8924924" cy="4351338"/>
          </a:xfrm>
        </p:spPr>
        <p:txBody>
          <a:bodyPr>
            <a:normAutofit/>
          </a:bodyPr>
          <a:lstStyle/>
          <a:p>
            <a:r>
              <a:rPr lang="en-US" sz="1800">
                <a:latin typeface="Lato" panose="020F0502020204030203" pitchFamily="34" charset="0"/>
                <a:ea typeface="Lato" panose="020F0502020204030203" pitchFamily="34" charset="0"/>
                <a:cs typeface="Lato" panose="020F0502020204030203" pitchFamily="34" charset="0"/>
              </a:rPr>
              <a:t>Burke, C., &amp; Ball, K. (2015). </a:t>
            </a:r>
            <a:r>
              <a:rPr lang="en-US" sz="1800" i="1">
                <a:latin typeface="Lato" panose="020F0502020204030203" pitchFamily="34" charset="0"/>
                <a:ea typeface="Lato" panose="020F0502020204030203" pitchFamily="34" charset="0"/>
                <a:cs typeface="Lato" panose="020F0502020204030203" pitchFamily="34" charset="0"/>
              </a:rPr>
              <a:t>A guide to circles of support.</a:t>
            </a:r>
            <a:r>
              <a:rPr lang="en-US" sz="1800">
                <a:latin typeface="Lato" panose="020F0502020204030203" pitchFamily="34" charset="0"/>
                <a:ea typeface="Lato" panose="020F0502020204030203" pitchFamily="34" charset="0"/>
                <a:cs typeface="Lato" panose="020F0502020204030203" pitchFamily="34" charset="0"/>
              </a:rPr>
              <a:t> Foundation for People with Learning Disabilities. </a:t>
            </a:r>
            <a:r>
              <a:rPr lang="en-US" sz="1800" u="sng">
                <a:latin typeface="Lato" panose="020F0502020204030203" pitchFamily="34" charset="0"/>
                <a:ea typeface="Lato" panose="020F0502020204030203" pitchFamily="34" charset="0"/>
                <a:cs typeface="Lato" panose="020F0502020204030203" pitchFamily="34" charset="0"/>
                <a:hlinkClick r:id="rId2"/>
              </a:rPr>
              <a:t>https://www.mentalhealth.org.uk/sites/default/files/a-guide-to-circles-of-support.pdf</a:t>
            </a:r>
            <a:r>
              <a:rPr lang="en-US" sz="1800">
                <a:latin typeface="Lato" panose="020F0502020204030203" pitchFamily="34" charset="0"/>
                <a:ea typeface="Lato" panose="020F0502020204030203" pitchFamily="34" charset="0"/>
                <a:cs typeface="Lato" panose="020F0502020204030203" pitchFamily="34" charset="0"/>
              </a:rPr>
              <a:t> </a:t>
            </a:r>
          </a:p>
          <a:p>
            <a:r>
              <a:rPr lang="en-US" sz="1800" err="1">
                <a:latin typeface="Lato" panose="020F0502020204030203" pitchFamily="34" charset="0"/>
                <a:ea typeface="Lato" panose="020F0502020204030203" pitchFamily="34" charset="0"/>
                <a:cs typeface="Lato" panose="020F0502020204030203" pitchFamily="34" charset="0"/>
              </a:rPr>
              <a:t>CanFASD</a:t>
            </a:r>
            <a:r>
              <a:rPr lang="en-US" sz="1800">
                <a:latin typeface="Lato" panose="020F0502020204030203" pitchFamily="34" charset="0"/>
                <a:ea typeface="Lato" panose="020F0502020204030203" pitchFamily="34" charset="0"/>
                <a:cs typeface="Lato" panose="020F0502020204030203" pitchFamily="34" charset="0"/>
              </a:rPr>
              <a:t> </a:t>
            </a:r>
            <a:r>
              <a:rPr lang="en-US" sz="1800" u="sng">
                <a:latin typeface="Lato" panose="020F0502020204030203" pitchFamily="34" charset="0"/>
                <a:ea typeface="Lato" panose="020F0502020204030203" pitchFamily="34" charset="0"/>
                <a:cs typeface="Lato" panose="020F0502020204030203" pitchFamily="34" charset="0"/>
                <a:hlinkClick r:id="rId3"/>
              </a:rPr>
              <a:t>canfasd.ca/</a:t>
            </a:r>
            <a:endParaRPr lang="en-US" sz="1800">
              <a:latin typeface="Lato" panose="020F0502020204030203" pitchFamily="34" charset="0"/>
              <a:ea typeface="Lato" panose="020F0502020204030203" pitchFamily="34" charset="0"/>
              <a:cs typeface="Lato" panose="020F0502020204030203" pitchFamily="34" charset="0"/>
            </a:endParaRPr>
          </a:p>
          <a:p>
            <a:r>
              <a:rPr lang="en-US" sz="1800">
                <a:latin typeface="Lato" panose="020F0502020204030203" pitchFamily="34" charset="0"/>
                <a:ea typeface="Lato" panose="020F0502020204030203" pitchFamily="34" charset="0"/>
                <a:cs typeface="Lato" panose="020F0502020204030203" pitchFamily="34" charset="0"/>
              </a:rPr>
              <a:t>Centre for </a:t>
            </a:r>
            <a:r>
              <a:rPr lang="en-US" sz="1800" err="1">
                <a:latin typeface="Lato" panose="020F0502020204030203" pitchFamily="34" charset="0"/>
                <a:ea typeface="Lato" panose="020F0502020204030203" pitchFamily="34" charset="0"/>
                <a:cs typeface="Lato" panose="020F0502020204030203" pitchFamily="34" charset="0"/>
              </a:rPr>
              <a:t>Behaviour</a:t>
            </a:r>
            <a:r>
              <a:rPr lang="en-US" sz="1800">
                <a:latin typeface="Lato" panose="020F0502020204030203" pitchFamily="34" charset="0"/>
                <a:ea typeface="Lato" panose="020F0502020204030203" pitchFamily="34" charset="0"/>
                <a:cs typeface="Lato" panose="020F0502020204030203" pitchFamily="34" charset="0"/>
              </a:rPr>
              <a:t> Health Sciences. (2020). </a:t>
            </a:r>
            <a:r>
              <a:rPr lang="en-US" sz="1800" i="1">
                <a:latin typeface="Lato" panose="020F0502020204030203" pitchFamily="34" charset="0"/>
                <a:ea typeface="Lato" panose="020F0502020204030203" pitchFamily="34" charset="0"/>
                <a:cs typeface="Lato" panose="020F0502020204030203" pitchFamily="34" charset="0"/>
              </a:rPr>
              <a:t>Fetal alcohol spectrum disorder and developmental trauma</a:t>
            </a:r>
            <a:r>
              <a:rPr lang="en-US" sz="1800">
                <a:latin typeface="Lato" panose="020F0502020204030203" pitchFamily="34" charset="0"/>
                <a:ea typeface="Lato" panose="020F0502020204030203" pitchFamily="34" charset="0"/>
                <a:cs typeface="Lato" panose="020F0502020204030203" pitchFamily="34" charset="0"/>
              </a:rPr>
              <a:t> [PowerPoint slides]. Mackenzie Health.</a:t>
            </a:r>
          </a:p>
          <a:p>
            <a:r>
              <a:rPr lang="en-US" sz="1800">
                <a:latin typeface="Lato" panose="020F0502020204030203" pitchFamily="34" charset="0"/>
                <a:ea typeface="Lato" panose="020F0502020204030203" pitchFamily="34" charset="0"/>
                <a:cs typeface="Lato" panose="020F0502020204030203" pitchFamily="34" charset="0"/>
              </a:rPr>
              <a:t>FASD Network of Saskatchewan.</a:t>
            </a:r>
            <a:r>
              <a:rPr lang="en-US" sz="1800" i="1">
                <a:latin typeface="Lato" panose="020F0502020204030203" pitchFamily="34" charset="0"/>
                <a:ea typeface="Lato" panose="020F0502020204030203" pitchFamily="34" charset="0"/>
                <a:cs typeface="Lato" panose="020F0502020204030203" pitchFamily="34" charset="0"/>
              </a:rPr>
              <a:t> Tips for parents and caregivers</a:t>
            </a:r>
            <a:r>
              <a:rPr lang="en-US" sz="1800">
                <a:latin typeface="Lato" panose="020F0502020204030203" pitchFamily="34" charset="0"/>
                <a:ea typeface="Lato" panose="020F0502020204030203" pitchFamily="34" charset="0"/>
                <a:cs typeface="Lato" panose="020F0502020204030203" pitchFamily="34" charset="0"/>
              </a:rPr>
              <a:t>. </a:t>
            </a:r>
            <a:r>
              <a:rPr lang="en-US" sz="1800" u="sng">
                <a:latin typeface="Lato" panose="020F0502020204030203" pitchFamily="34" charset="0"/>
                <a:ea typeface="Lato" panose="020F0502020204030203" pitchFamily="34" charset="0"/>
                <a:cs typeface="Lato" panose="020F0502020204030203" pitchFamily="34" charset="0"/>
                <a:hlinkClick r:id="rId4"/>
              </a:rPr>
              <a:t>https://ac965253-06fe-4ffb-8eb5-c38685bfd030.filesusr.com/ugd/6eb9fe_6994664f622a423c879f889abff06b8c.pdf</a:t>
            </a:r>
            <a:endParaRPr lang="en-US" sz="1800">
              <a:latin typeface="Lato" panose="020F0502020204030203" pitchFamily="34" charset="0"/>
              <a:ea typeface="Lato" panose="020F0502020204030203" pitchFamily="34" charset="0"/>
              <a:cs typeface="Lato" panose="020F0502020204030203" pitchFamily="34" charset="0"/>
            </a:endParaRPr>
          </a:p>
          <a:p>
            <a:r>
              <a:rPr lang="en-US" sz="1800">
                <a:latin typeface="Lato" panose="020F0502020204030203" pitchFamily="34" charset="0"/>
                <a:ea typeface="Lato" panose="020F0502020204030203" pitchFamily="34" charset="0"/>
                <a:cs typeface="Lato" panose="020F0502020204030203" pitchFamily="34" charset="0"/>
              </a:rPr>
              <a:t>FASD Ontario/Health Nexus. (2019). </a:t>
            </a:r>
            <a:r>
              <a:rPr lang="en-US" sz="1800" i="1">
                <a:latin typeface="Lato" panose="020F0502020204030203" pitchFamily="34" charset="0"/>
                <a:ea typeface="Lato" panose="020F0502020204030203" pitchFamily="34" charset="0"/>
                <a:cs typeface="Lato" panose="020F0502020204030203" pitchFamily="34" charset="0"/>
              </a:rPr>
              <a:t>Parenting Indigenous children with FASD: Guide to culture for non-Indigenous caregivers</a:t>
            </a:r>
            <a:r>
              <a:rPr lang="en-US" sz="1800">
                <a:latin typeface="Lato" panose="020F0502020204030203" pitchFamily="34" charset="0"/>
                <a:ea typeface="Lato" panose="020F0502020204030203" pitchFamily="34" charset="0"/>
                <a:cs typeface="Lato" panose="020F0502020204030203" pitchFamily="34" charset="0"/>
              </a:rPr>
              <a:t>. </a:t>
            </a:r>
            <a:r>
              <a:rPr lang="en-US" sz="1800" u="sng">
                <a:latin typeface="Lato" panose="020F0502020204030203" pitchFamily="34" charset="0"/>
                <a:ea typeface="Lato" panose="020F0502020204030203" pitchFamily="34" charset="0"/>
                <a:cs typeface="Lato" panose="020F0502020204030203" pitchFamily="34" charset="0"/>
                <a:hlinkClick r:id="rId5"/>
              </a:rPr>
              <a:t>https://www.fasdinfotsaf.ca/wp-content/uploads/2019/07/FASD_Indigenous_Final_July2019.pdf</a:t>
            </a:r>
            <a:endParaRPr lang="en-US" sz="1800">
              <a:latin typeface="Lato" panose="020F0502020204030203" pitchFamily="34" charset="0"/>
              <a:ea typeface="Lato" panose="020F0502020204030203" pitchFamily="34" charset="0"/>
              <a:cs typeface="Lato" panose="020F0502020204030203" pitchFamily="34" charset="0"/>
            </a:endParaRPr>
          </a:p>
        </p:txBody>
      </p:sp>
      <p:sp>
        <p:nvSpPr>
          <p:cNvPr id="9" name="object 7">
            <a:extLst>
              <a:ext uri="{FF2B5EF4-FFF2-40B4-BE49-F238E27FC236}">
                <a16:creationId xmlns:a16="http://schemas.microsoft.com/office/drawing/2014/main" id="{E0ED5C22-A069-464D-8DBE-7462878CEDC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64CD5E03-7901-453D-949A-737D2DEAEEB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79AEBCFC-9FF7-470A-99CB-A21E6EA41BD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6">
            <a:extLst>
              <a:ext uri="{FF2B5EF4-FFF2-40B4-BE49-F238E27FC236}">
                <a16:creationId xmlns:a16="http://schemas.microsoft.com/office/drawing/2014/main" id="{DD0B44CD-D564-4F7E-AD55-F2C630D785E7}"/>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237244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693C-D10C-4760-9D0D-55CF84DA8397}"/>
              </a:ext>
            </a:extLst>
          </p:cNvPr>
          <p:cNvSpPr>
            <a:spLocks noGrp="1"/>
          </p:cNvSpPr>
          <p:nvPr>
            <p:ph type="title"/>
          </p:nvPr>
        </p:nvSpPr>
        <p:spPr>
          <a:xfrm>
            <a:off x="477473" y="289624"/>
            <a:ext cx="10515600" cy="1325563"/>
          </a:xfrm>
        </p:spPr>
        <p:txBody>
          <a:bodyPr/>
          <a:lstStyle/>
          <a:p>
            <a:r>
              <a:rPr lang="en-US">
                <a:latin typeface="Brandon Grotesque Bold" panose="020B0803020203060202" pitchFamily="34" charset="0"/>
              </a:rPr>
              <a:t>References</a:t>
            </a:r>
          </a:p>
        </p:txBody>
      </p:sp>
      <p:sp>
        <p:nvSpPr>
          <p:cNvPr id="3" name="Content Placeholder 2">
            <a:extLst>
              <a:ext uri="{FF2B5EF4-FFF2-40B4-BE49-F238E27FC236}">
                <a16:creationId xmlns:a16="http://schemas.microsoft.com/office/drawing/2014/main" id="{23012279-E74C-4B40-90BE-547D0F5EF548}"/>
              </a:ext>
            </a:extLst>
          </p:cNvPr>
          <p:cNvSpPr>
            <a:spLocks noGrp="1"/>
          </p:cNvSpPr>
          <p:nvPr>
            <p:ph idx="1"/>
          </p:nvPr>
        </p:nvSpPr>
        <p:spPr>
          <a:xfrm>
            <a:off x="838200" y="1825625"/>
            <a:ext cx="8934447" cy="4351338"/>
          </a:xfrm>
        </p:spPr>
        <p:txBody>
          <a:bodyPr>
            <a:normAutofit/>
          </a:bodyPr>
          <a:lstStyle/>
          <a:p>
            <a:pPr>
              <a:lnSpc>
                <a:spcPct val="110000"/>
              </a:lnSpc>
            </a:pPr>
            <a:r>
              <a:rPr lang="en-US" sz="1900">
                <a:latin typeface="Lato" panose="020F0502020204030203" pitchFamily="34" charset="0"/>
                <a:ea typeface="Lato" panose="020F0502020204030203" pitchFamily="34" charset="0"/>
                <a:cs typeface="Lato" panose="020F0502020204030203" pitchFamily="34" charset="0"/>
              </a:rPr>
              <a:t>Greene, R.W. (2014). </a:t>
            </a:r>
            <a:r>
              <a:rPr lang="en-US" sz="1900" i="1">
                <a:latin typeface="Lato" panose="020F0502020204030203" pitchFamily="34" charset="0"/>
                <a:ea typeface="Lato" panose="020F0502020204030203" pitchFamily="34" charset="0"/>
                <a:cs typeface="Lato" panose="020F0502020204030203" pitchFamily="34" charset="0"/>
              </a:rPr>
              <a:t>The explosive child: A new approach for understanding and parenting easily frustrated, chronically inflexible children</a:t>
            </a:r>
            <a:r>
              <a:rPr lang="en-US" sz="1900">
                <a:latin typeface="Lato" panose="020F0502020204030203" pitchFamily="34" charset="0"/>
                <a:ea typeface="Lato" panose="020F0502020204030203" pitchFamily="34" charset="0"/>
                <a:cs typeface="Lato" panose="020F0502020204030203" pitchFamily="34" charset="0"/>
              </a:rPr>
              <a:t>. Harper Collins.</a:t>
            </a:r>
          </a:p>
          <a:p>
            <a:pPr>
              <a:lnSpc>
                <a:spcPct val="110000"/>
              </a:lnSpc>
            </a:pPr>
            <a:r>
              <a:rPr lang="en-US" sz="1900">
                <a:latin typeface="Lato" panose="020F0502020204030203" pitchFamily="34" charset="0"/>
                <a:ea typeface="Lato" panose="020F0502020204030203" pitchFamily="34" charset="0"/>
                <a:cs typeface="Lato" panose="020F0502020204030203" pitchFamily="34" charset="0"/>
              </a:rPr>
              <a:t>Healthy Child Manitoba. (2017). </a:t>
            </a:r>
            <a:r>
              <a:rPr lang="en-US" sz="1900" i="1">
                <a:latin typeface="Lato" panose="020F0502020204030203" pitchFamily="34" charset="0"/>
                <a:ea typeface="Lato" panose="020F0502020204030203" pitchFamily="34" charset="0"/>
                <a:cs typeface="Lato" panose="020F0502020204030203" pitchFamily="34" charset="0"/>
              </a:rPr>
              <a:t>Everyday is an adventure: What parents and caregivers need to know about fetal alcohol spectrum disorder (FASD)</a:t>
            </a:r>
            <a:r>
              <a:rPr lang="en-US" sz="1900">
                <a:latin typeface="Lato" panose="020F0502020204030203" pitchFamily="34" charset="0"/>
                <a:ea typeface="Lato" panose="020F0502020204030203" pitchFamily="34" charset="0"/>
                <a:cs typeface="Lato" panose="020F0502020204030203" pitchFamily="34" charset="0"/>
              </a:rPr>
              <a:t>. https://www.gov.mb.ca/fs/fasd/pubs/fasd_caregivers.pdf</a:t>
            </a:r>
          </a:p>
          <a:p>
            <a:pPr>
              <a:lnSpc>
                <a:spcPct val="110000"/>
              </a:lnSpc>
            </a:pPr>
            <a:r>
              <a:rPr lang="en-US" sz="1900" err="1">
                <a:latin typeface="Lato" panose="020F0502020204030203" pitchFamily="34" charset="0"/>
                <a:ea typeface="Lato" panose="020F0502020204030203" pitchFamily="34" charset="0"/>
                <a:cs typeface="Lato" panose="020F0502020204030203" pitchFamily="34" charset="0"/>
              </a:rPr>
              <a:t>Ory</a:t>
            </a:r>
            <a:r>
              <a:rPr lang="en-US" sz="1900">
                <a:latin typeface="Lato" panose="020F0502020204030203" pitchFamily="34" charset="0"/>
                <a:ea typeface="Lato" panose="020F0502020204030203" pitchFamily="34" charset="0"/>
                <a:cs typeface="Lato" panose="020F0502020204030203" pitchFamily="34" charset="0"/>
              </a:rPr>
              <a:t>, N. E. (2004). </a:t>
            </a:r>
            <a:r>
              <a:rPr lang="en-US" sz="1900" i="1">
                <a:latin typeface="Lato" panose="020F0502020204030203" pitchFamily="34" charset="0"/>
                <a:ea typeface="Lato" panose="020F0502020204030203" pitchFamily="34" charset="0"/>
                <a:cs typeface="Lato" panose="020F0502020204030203" pitchFamily="34" charset="0"/>
              </a:rPr>
              <a:t>Brief guidelines for caregivers supporting persons who are emotionally fragile</a:t>
            </a:r>
            <a:r>
              <a:rPr lang="en-US" sz="1900">
                <a:latin typeface="Lato" panose="020F0502020204030203" pitchFamily="34" charset="0"/>
                <a:ea typeface="Lato" panose="020F0502020204030203" pitchFamily="34" charset="0"/>
                <a:cs typeface="Lato" panose="020F0502020204030203" pitchFamily="34" charset="0"/>
              </a:rPr>
              <a:t>. https://www.fasdoutreach.ca/resources/all/b/brief-guidelines-for-caregivers-who-are-emotionally-fragile.</a:t>
            </a:r>
          </a:p>
          <a:p>
            <a:pPr>
              <a:lnSpc>
                <a:spcPct val="110000"/>
              </a:lnSpc>
            </a:pPr>
            <a:r>
              <a:rPr lang="en-US" sz="1900">
                <a:latin typeface="Lato" panose="020F0502020204030203" pitchFamily="34" charset="0"/>
                <a:ea typeface="Lato" panose="020F0502020204030203" pitchFamily="34" charset="0"/>
                <a:cs typeface="Lato" panose="020F0502020204030203" pitchFamily="34" charset="0"/>
              </a:rPr>
              <a:t>Salmon, C., &amp; Charbonneau, T. (2020). </a:t>
            </a:r>
            <a:r>
              <a:rPr lang="en-US" sz="1900" i="1">
                <a:latin typeface="Lato" panose="020F0502020204030203" pitchFamily="34" charset="0"/>
                <a:ea typeface="Lato" panose="020F0502020204030203" pitchFamily="34" charset="0"/>
                <a:cs typeface="Lato" panose="020F0502020204030203" pitchFamily="34" charset="0"/>
              </a:rPr>
              <a:t>Promoting healthy sexuality for persons with FASD</a:t>
            </a:r>
            <a:r>
              <a:rPr lang="en-US" sz="1900">
                <a:latin typeface="Lato" panose="020F0502020204030203" pitchFamily="34" charset="0"/>
                <a:ea typeface="Lato" panose="020F0502020204030203" pitchFamily="34" charset="0"/>
                <a:cs typeface="Lato" panose="020F0502020204030203" pitchFamily="34" charset="0"/>
              </a:rPr>
              <a:t> [PowerPoint slides]. Mackenzie Health.</a:t>
            </a:r>
          </a:p>
          <a:p>
            <a:endParaRPr lang="en-US">
              <a:latin typeface="Lato" panose="020F0502020204030203" pitchFamily="34" charset="0"/>
              <a:ea typeface="Lato" panose="020F0502020204030203" pitchFamily="34" charset="0"/>
              <a:cs typeface="Lato" panose="020F0502020204030203" pitchFamily="34" charset="0"/>
            </a:endParaRPr>
          </a:p>
        </p:txBody>
      </p:sp>
      <p:sp>
        <p:nvSpPr>
          <p:cNvPr id="9" name="object 7">
            <a:extLst>
              <a:ext uri="{FF2B5EF4-FFF2-40B4-BE49-F238E27FC236}">
                <a16:creationId xmlns:a16="http://schemas.microsoft.com/office/drawing/2014/main" id="{8B7655DE-BBE1-4327-8B6F-C6FDEF9192D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E125932E-D2C8-4BA3-AEE8-CBA1BD5AB4AF}"/>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94D20923-34BA-45C6-BFF4-D272A96EDD5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6">
            <a:extLst>
              <a:ext uri="{FF2B5EF4-FFF2-40B4-BE49-F238E27FC236}">
                <a16:creationId xmlns:a16="http://schemas.microsoft.com/office/drawing/2014/main" id="{DB9808BA-3130-42CC-9DCF-37905763BC39}"/>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278413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6E08-1727-401B-AA43-3D5E5F377DE1}"/>
              </a:ext>
            </a:extLst>
          </p:cNvPr>
          <p:cNvSpPr>
            <a:spLocks noGrp="1"/>
          </p:cNvSpPr>
          <p:nvPr>
            <p:ph type="title"/>
          </p:nvPr>
        </p:nvSpPr>
        <p:spPr>
          <a:xfrm>
            <a:off x="533401" y="313451"/>
            <a:ext cx="10515600" cy="1325563"/>
          </a:xfrm>
        </p:spPr>
        <p:txBody>
          <a:bodyPr/>
          <a:lstStyle/>
          <a:p>
            <a:r>
              <a:rPr lang="en-US">
                <a:latin typeface="Brandon Grotesque Bold" panose="020B0803020203060202" pitchFamily="34" charset="0"/>
              </a:rPr>
              <a:t>What Are Your Child’s Strengths?</a:t>
            </a:r>
          </a:p>
        </p:txBody>
      </p:sp>
      <p:sp>
        <p:nvSpPr>
          <p:cNvPr id="3" name="Content Placeholder 2">
            <a:extLst>
              <a:ext uri="{FF2B5EF4-FFF2-40B4-BE49-F238E27FC236}">
                <a16:creationId xmlns:a16="http://schemas.microsoft.com/office/drawing/2014/main" id="{BC2DF3B0-0B49-41E0-9214-5325D247E908}"/>
              </a:ext>
            </a:extLst>
          </p:cNvPr>
          <p:cNvSpPr>
            <a:spLocks noGrp="1"/>
          </p:cNvSpPr>
          <p:nvPr>
            <p:ph idx="1"/>
          </p:nvPr>
        </p:nvSpPr>
        <p:spPr>
          <a:xfrm>
            <a:off x="533401" y="2459037"/>
            <a:ext cx="4343400" cy="3411752"/>
          </a:xfrm>
        </p:spPr>
        <p:txBody>
          <a:bodyPr>
            <a:noAutofit/>
          </a:bodyPr>
          <a:lstStyle/>
          <a:p>
            <a:pPr marL="0" indent="0">
              <a:buNone/>
            </a:pPr>
            <a:r>
              <a:rPr lang="en-US">
                <a:latin typeface="Lato Heavy" panose="020F0502020204030203" pitchFamily="34" charset="0"/>
                <a:ea typeface="Lato Heavy" panose="020F0502020204030203" pitchFamily="34" charset="0"/>
                <a:cs typeface="Lato Heavy" panose="020F0502020204030203" pitchFamily="34" charset="0"/>
              </a:rPr>
              <a:t>Examples</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r>
              <a:rPr lang="en-US" sz="2000">
                <a:latin typeface="Lato" panose="020F0502020204030203" pitchFamily="34" charset="0"/>
                <a:ea typeface="Lato" panose="020F0502020204030203" pitchFamily="34" charset="0"/>
                <a:cs typeface="Lato" panose="020F0502020204030203" pitchFamily="34" charset="0"/>
              </a:rPr>
              <a:t>Works hard</a:t>
            </a:r>
          </a:p>
          <a:p>
            <a:r>
              <a:rPr lang="en-US" sz="2000">
                <a:latin typeface="Lato" panose="020F0502020204030203" pitchFamily="34" charset="0"/>
                <a:ea typeface="Lato" panose="020F0502020204030203" pitchFamily="34" charset="0"/>
                <a:cs typeface="Lato" panose="020F0502020204030203" pitchFamily="34" charset="0"/>
              </a:rPr>
              <a:t>Learns by doing / “hands on” learner</a:t>
            </a:r>
          </a:p>
          <a:p>
            <a:r>
              <a:rPr lang="en-US" sz="2000">
                <a:latin typeface="Lato" panose="020F0502020204030203" pitchFamily="34" charset="0"/>
                <a:ea typeface="Lato" panose="020F0502020204030203" pitchFamily="34" charset="0"/>
                <a:cs typeface="Lato" panose="020F0502020204030203" pitchFamily="34" charset="0"/>
              </a:rPr>
              <a:t>Won’t quit until she’s finished something</a:t>
            </a:r>
          </a:p>
          <a:p>
            <a:r>
              <a:rPr lang="en-US" sz="2000">
                <a:latin typeface="Lato" panose="020F0502020204030203" pitchFamily="34" charset="0"/>
                <a:ea typeface="Lato" panose="020F0502020204030203" pitchFamily="34" charset="0"/>
                <a:cs typeface="Lato" panose="020F0502020204030203" pitchFamily="34" charset="0"/>
              </a:rPr>
              <a:t>Often “in the moment” and enjoys activities to the fullest</a:t>
            </a:r>
          </a:p>
        </p:txBody>
      </p:sp>
      <p:sp>
        <p:nvSpPr>
          <p:cNvPr id="8" name="object 6">
            <a:extLst>
              <a:ext uri="{FF2B5EF4-FFF2-40B4-BE49-F238E27FC236}">
                <a16:creationId xmlns:a16="http://schemas.microsoft.com/office/drawing/2014/main" id="{D139F143-44F0-4464-AA85-3EBFD7922F4F}"/>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09AC338A-9A24-44BB-BC94-0FC10E2256E9}"/>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a:t>
            </a: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Content Placeholder 2">
            <a:extLst>
              <a:ext uri="{FF2B5EF4-FFF2-40B4-BE49-F238E27FC236}">
                <a16:creationId xmlns:a16="http://schemas.microsoft.com/office/drawing/2014/main" id="{1BDD84E2-0974-4BEE-B91E-22A06F299D14}"/>
              </a:ext>
            </a:extLst>
          </p:cNvPr>
          <p:cNvSpPr txBox="1">
            <a:spLocks/>
          </p:cNvSpPr>
          <p:nvPr/>
        </p:nvSpPr>
        <p:spPr>
          <a:xfrm>
            <a:off x="5143501" y="3371850"/>
            <a:ext cx="4343400" cy="2752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Lato" panose="020F0502020204030203" pitchFamily="34" charset="0"/>
                <a:ea typeface="Lato" panose="020F0502020204030203" pitchFamily="34" charset="0"/>
                <a:cs typeface="Lato" panose="020F0502020204030203" pitchFamily="34" charset="0"/>
              </a:rPr>
              <a:t>Captivating public speaker</a:t>
            </a:r>
          </a:p>
          <a:p>
            <a:r>
              <a:rPr lang="en-US" sz="2000">
                <a:latin typeface="Lato" panose="020F0502020204030203" pitchFamily="34" charset="0"/>
                <a:ea typeface="Lato" panose="020F0502020204030203" pitchFamily="34" charset="0"/>
                <a:cs typeface="Lato" panose="020F0502020204030203" pitchFamily="34" charset="0"/>
              </a:rPr>
              <a:t>Funny storyteller</a:t>
            </a:r>
          </a:p>
          <a:p>
            <a:r>
              <a:rPr lang="en-US" sz="2000">
                <a:latin typeface="Lato" panose="020F0502020204030203" pitchFamily="34" charset="0"/>
                <a:ea typeface="Lato" panose="020F0502020204030203" pitchFamily="34" charset="0"/>
                <a:cs typeface="Lato" panose="020F0502020204030203" pitchFamily="34" charset="0"/>
              </a:rPr>
              <a:t>Strong visual learner</a:t>
            </a:r>
          </a:p>
          <a:p>
            <a:r>
              <a:rPr lang="en-US" sz="2000">
                <a:latin typeface="Lato" panose="020F0502020204030203" pitchFamily="34" charset="0"/>
                <a:ea typeface="Lato" panose="020F0502020204030203" pitchFamily="34" charset="0"/>
                <a:cs typeface="Lato" panose="020F0502020204030203" pitchFamily="34" charset="0"/>
              </a:rPr>
              <a:t>Creative</a:t>
            </a:r>
          </a:p>
          <a:p>
            <a:r>
              <a:rPr lang="en-US" sz="2000">
                <a:latin typeface="Lato" panose="020F0502020204030203" pitchFamily="34" charset="0"/>
                <a:ea typeface="Lato" panose="020F0502020204030203" pitchFamily="34" charset="0"/>
                <a:cs typeface="Lato" panose="020F0502020204030203" pitchFamily="34" charset="0"/>
              </a:rPr>
              <a:t>Easily makes new friends</a:t>
            </a:r>
          </a:p>
          <a:p>
            <a:r>
              <a:rPr lang="en-US" sz="2000">
                <a:latin typeface="Lato" panose="020F0502020204030203" pitchFamily="34" charset="0"/>
                <a:ea typeface="Lato" panose="020F0502020204030203" pitchFamily="34" charset="0"/>
                <a:cs typeface="Lato" panose="020F0502020204030203" pitchFamily="34" charset="0"/>
              </a:rPr>
              <a:t>Amazing with computers</a:t>
            </a:r>
          </a:p>
          <a:p>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21" name="Rectangle 12">
            <a:extLst>
              <a:ext uri="{FF2B5EF4-FFF2-40B4-BE49-F238E27FC236}">
                <a16:creationId xmlns:a16="http://schemas.microsoft.com/office/drawing/2014/main" id="{B1AD4B35-BDA7-47C7-A6D4-542ABD83E64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22" name="Rectangle 12">
            <a:extLst>
              <a:ext uri="{FF2B5EF4-FFF2-40B4-BE49-F238E27FC236}">
                <a16:creationId xmlns:a16="http://schemas.microsoft.com/office/drawing/2014/main" id="{08C8E2E9-F9A0-4619-8884-025781995FE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3" name="object 7">
            <a:extLst>
              <a:ext uri="{FF2B5EF4-FFF2-40B4-BE49-F238E27FC236}">
                <a16:creationId xmlns:a16="http://schemas.microsoft.com/office/drawing/2014/main" id="{D259CC0B-262E-486E-83D9-0A941771CE66}"/>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Tree>
    <p:extLst>
      <p:ext uri="{BB962C8B-B14F-4D97-AF65-F5344CB8AC3E}">
        <p14:creationId xmlns:p14="http://schemas.microsoft.com/office/powerpoint/2010/main" val="263124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C812-7371-498C-A82A-5A8EBF81A5D8}"/>
              </a:ext>
            </a:extLst>
          </p:cNvPr>
          <p:cNvSpPr>
            <a:spLocks noGrp="1"/>
          </p:cNvSpPr>
          <p:nvPr>
            <p:ph type="title"/>
          </p:nvPr>
        </p:nvSpPr>
        <p:spPr>
          <a:xfrm>
            <a:off x="489859" y="336097"/>
            <a:ext cx="10515600" cy="1325563"/>
          </a:xfrm>
        </p:spPr>
        <p:txBody>
          <a:bodyPr/>
          <a:lstStyle/>
          <a:p>
            <a:r>
              <a:rPr lang="en-US">
                <a:latin typeface="Brandon Grotesque Bold" panose="020B0803020203060202" pitchFamily="34" charset="0"/>
              </a:rPr>
              <a:t>Keep Track of Your Child’s Strengths</a:t>
            </a:r>
          </a:p>
        </p:txBody>
      </p:sp>
      <p:sp>
        <p:nvSpPr>
          <p:cNvPr id="3" name="Content Placeholder 2">
            <a:extLst>
              <a:ext uri="{FF2B5EF4-FFF2-40B4-BE49-F238E27FC236}">
                <a16:creationId xmlns:a16="http://schemas.microsoft.com/office/drawing/2014/main" id="{29C99F1F-F4A9-4E71-8B7A-1880102D4563}"/>
              </a:ext>
            </a:extLst>
          </p:cNvPr>
          <p:cNvSpPr>
            <a:spLocks noGrp="1"/>
          </p:cNvSpPr>
          <p:nvPr>
            <p:ph idx="1"/>
          </p:nvPr>
        </p:nvSpPr>
        <p:spPr>
          <a:xfrm>
            <a:off x="517149" y="2461121"/>
            <a:ext cx="9363075" cy="4052887"/>
          </a:xfrm>
        </p:spPr>
        <p:txBody>
          <a:bodyPr>
            <a:normAutofit/>
          </a:bodyPr>
          <a:lstStyle/>
          <a:p>
            <a:pPr marL="0" indent="0">
              <a:buNone/>
            </a:pPr>
            <a:r>
              <a:rPr lang="en-US" sz="2000">
                <a:latin typeface="Lato" panose="020F0502020204030203" pitchFamily="34" charset="0"/>
                <a:ea typeface="Lato" panose="020F0502020204030203" pitchFamily="34" charset="0"/>
                <a:cs typeface="Lato" panose="020F0502020204030203" pitchFamily="34" charset="0"/>
              </a:rPr>
              <a:t>Knowing their strengths will:</a:t>
            </a:r>
          </a:p>
          <a:p>
            <a:pPr marL="0"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000" u="sng">
                <a:latin typeface="Lato" panose="020F0502020204030203" pitchFamily="34" charset="0"/>
                <a:ea typeface="Lato" panose="020F0502020204030203" pitchFamily="34" charset="0"/>
                <a:cs typeface="Lato" panose="020F0502020204030203" pitchFamily="34" charset="0"/>
              </a:rPr>
              <a:t>Help you know what to change</a:t>
            </a:r>
            <a:endParaRPr lang="en-US" sz="2000">
              <a:latin typeface="Lato" panose="020F0502020204030203" pitchFamily="34" charset="0"/>
              <a:ea typeface="Lato" panose="020F0502020204030203" pitchFamily="34" charset="0"/>
              <a:cs typeface="Lato" panose="020F0502020204030203" pitchFamily="34" charset="0"/>
            </a:endParaRPr>
          </a:p>
          <a:p>
            <a:pPr marL="457200" lvl="1" indent="0">
              <a:buNone/>
            </a:pPr>
            <a:r>
              <a:rPr lang="en-US" sz="2000">
                <a:latin typeface="Lato" panose="020F0502020204030203" pitchFamily="34" charset="0"/>
                <a:ea typeface="Lato" panose="020F0502020204030203" pitchFamily="34" charset="0"/>
                <a:cs typeface="Lato" panose="020F0502020204030203" pitchFamily="34" charset="0"/>
              </a:rPr>
              <a:t>in your environment to build on these strengths and interests</a:t>
            </a:r>
          </a:p>
          <a:p>
            <a:pPr marL="514350" indent="-514350">
              <a:buFont typeface="+mj-lt"/>
              <a:buAutoNum type="arabicPeriod"/>
            </a:pPr>
            <a:endParaRPr lang="en-US" sz="200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000" u="sng">
                <a:latin typeface="Lato" panose="020F0502020204030203" pitchFamily="34" charset="0"/>
                <a:ea typeface="Lato" panose="020F0502020204030203" pitchFamily="34" charset="0"/>
                <a:cs typeface="Lato" panose="020F0502020204030203" pitchFamily="34" charset="0"/>
              </a:rPr>
              <a:t>Help you become an effective advocate</a:t>
            </a:r>
            <a:endParaRPr lang="en-US" sz="2000">
              <a:latin typeface="Lato" panose="020F0502020204030203" pitchFamily="34" charset="0"/>
              <a:ea typeface="Lato" panose="020F0502020204030203" pitchFamily="34" charset="0"/>
              <a:cs typeface="Lato" panose="020F0502020204030203" pitchFamily="34" charset="0"/>
            </a:endParaRPr>
          </a:p>
          <a:p>
            <a:pPr marL="457200" lvl="1" indent="0">
              <a:buNone/>
            </a:pPr>
            <a:r>
              <a:rPr lang="en-US" sz="2000">
                <a:latin typeface="Lato" panose="020F0502020204030203" pitchFamily="34" charset="0"/>
                <a:ea typeface="Lato" panose="020F0502020204030203" pitchFamily="34" charset="0"/>
                <a:cs typeface="Lato" panose="020F0502020204030203" pitchFamily="34" charset="0"/>
              </a:rPr>
              <a:t>when sharing information with other adults in your child’s life on how to arrange their own environments to successfully interact with your child</a:t>
            </a:r>
          </a:p>
          <a:p>
            <a:pPr marL="457200" lvl="1" indent="0">
              <a:buNone/>
            </a:pPr>
            <a:endParaRPr lang="en-US" sz="200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000" u="sng">
                <a:latin typeface="Lato" panose="020F0502020204030203" pitchFamily="34" charset="0"/>
                <a:ea typeface="Lato" panose="020F0502020204030203" pitchFamily="34" charset="0"/>
                <a:cs typeface="Lato" panose="020F0502020204030203" pitchFamily="34" charset="0"/>
              </a:rPr>
              <a:t>Help you with strategies / accommodations to challenges</a:t>
            </a:r>
          </a:p>
          <a:p>
            <a:pPr marL="457200" lvl="1" indent="0">
              <a:buNone/>
            </a:pPr>
            <a:r>
              <a:rPr lang="en-US" sz="2000">
                <a:latin typeface="Lato" panose="020F0502020204030203" pitchFamily="34" charset="0"/>
                <a:ea typeface="Lato" panose="020F0502020204030203" pitchFamily="34" charset="0"/>
                <a:cs typeface="Lato" panose="020F0502020204030203" pitchFamily="34" charset="0"/>
              </a:rPr>
              <a:t>Can some of their strengths be used in accommodations to certain challenges</a:t>
            </a:r>
          </a:p>
        </p:txBody>
      </p:sp>
      <p:sp>
        <p:nvSpPr>
          <p:cNvPr id="6" name="object 6">
            <a:extLst>
              <a:ext uri="{FF2B5EF4-FFF2-40B4-BE49-F238E27FC236}">
                <a16:creationId xmlns:a16="http://schemas.microsoft.com/office/drawing/2014/main" id="{DF72FBF7-EF66-4D72-8382-60F8000BD07F}"/>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5DB2ED84-30AF-4D25-8C34-D1CC3695DCF5}"/>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08</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Rectangle 12">
            <a:extLst>
              <a:ext uri="{FF2B5EF4-FFF2-40B4-BE49-F238E27FC236}">
                <a16:creationId xmlns:a16="http://schemas.microsoft.com/office/drawing/2014/main" id="{9C76F4D1-07F6-42C8-8826-C21ED88F74D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8" name="Rectangle 12">
            <a:extLst>
              <a:ext uri="{FF2B5EF4-FFF2-40B4-BE49-F238E27FC236}">
                <a16:creationId xmlns:a16="http://schemas.microsoft.com/office/drawing/2014/main" id="{9FD582D0-A118-4A7F-AC74-D77625EB712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1" name="object 7">
            <a:extLst>
              <a:ext uri="{FF2B5EF4-FFF2-40B4-BE49-F238E27FC236}">
                <a16:creationId xmlns:a16="http://schemas.microsoft.com/office/drawing/2014/main" id="{401BA98C-94C4-4DC7-A4E3-97CC55B266EF}"/>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Tree>
    <p:extLst>
      <p:ext uri="{BB962C8B-B14F-4D97-AF65-F5344CB8AC3E}">
        <p14:creationId xmlns:p14="http://schemas.microsoft.com/office/powerpoint/2010/main" val="13051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3CD5-86A3-4C67-B0D4-FCADBA9D4988}"/>
              </a:ext>
            </a:extLst>
          </p:cNvPr>
          <p:cNvSpPr>
            <a:spLocks noGrp="1"/>
          </p:cNvSpPr>
          <p:nvPr>
            <p:ph type="title"/>
          </p:nvPr>
        </p:nvSpPr>
        <p:spPr>
          <a:xfrm>
            <a:off x="533400" y="298450"/>
            <a:ext cx="10515600" cy="1325563"/>
          </a:xfrm>
        </p:spPr>
        <p:txBody>
          <a:bodyPr/>
          <a:lstStyle/>
          <a:p>
            <a:r>
              <a:rPr lang="en-US">
                <a:latin typeface="Brandon Grotesque Bold" panose="020B0803020203060202" pitchFamily="34" charset="0"/>
              </a:rPr>
              <a:t>Your Child’s Strengths</a:t>
            </a:r>
          </a:p>
        </p:txBody>
      </p:sp>
      <p:sp>
        <p:nvSpPr>
          <p:cNvPr id="3" name="Content Placeholder 2">
            <a:extLst>
              <a:ext uri="{FF2B5EF4-FFF2-40B4-BE49-F238E27FC236}">
                <a16:creationId xmlns:a16="http://schemas.microsoft.com/office/drawing/2014/main" id="{DC585871-4A21-4A72-ADAB-258A44A6FDB4}"/>
              </a:ext>
            </a:extLst>
          </p:cNvPr>
          <p:cNvSpPr>
            <a:spLocks noGrp="1"/>
          </p:cNvSpPr>
          <p:nvPr>
            <p:ph idx="1"/>
          </p:nvPr>
        </p:nvSpPr>
        <p:spPr>
          <a:xfrm>
            <a:off x="533399" y="2434039"/>
            <a:ext cx="9467841" cy="4141387"/>
          </a:xfrm>
        </p:spPr>
        <p:txBody>
          <a:bodyPr>
            <a:noAutofit/>
          </a:bodyPr>
          <a:lstStyle/>
          <a:p>
            <a:pPr marL="0" indent="0">
              <a:buNone/>
            </a:pPr>
            <a:r>
              <a:rPr lang="en-US" sz="2000">
                <a:latin typeface="Lato" panose="020F0502020204030203" pitchFamily="34" charset="0"/>
                <a:ea typeface="Lato" panose="020F0502020204030203" pitchFamily="34" charset="0"/>
                <a:cs typeface="Lato" panose="020F0502020204030203" pitchFamily="34" charset="0"/>
              </a:rPr>
              <a:t>Involve your child using their strengths and interests</a:t>
            </a:r>
          </a:p>
          <a:p>
            <a:pPr lvl="1"/>
            <a:endParaRPr lang="en-US" sz="2000">
              <a:latin typeface="Lato" panose="020F0502020204030203" pitchFamily="34" charset="0"/>
              <a:ea typeface="Lato" panose="020F0502020204030203" pitchFamily="34" charset="0"/>
              <a:cs typeface="Lato" panose="020F0502020204030203" pitchFamily="34" charset="0"/>
            </a:endParaRPr>
          </a:p>
          <a:p>
            <a:pPr lvl="1"/>
            <a:r>
              <a:rPr lang="en-US" sz="2000">
                <a:latin typeface="Lato" panose="020F0502020204030203" pitchFamily="34" charset="0"/>
                <a:ea typeface="Lato" panose="020F0502020204030203" pitchFamily="34" charset="0"/>
                <a:cs typeface="Lato" panose="020F0502020204030203" pitchFamily="34" charset="0"/>
              </a:rPr>
              <a:t>If they like to be outside, or active, involve them in shoveling, raking</a:t>
            </a:r>
          </a:p>
          <a:p>
            <a:pPr marL="228600" lvl="1" indent="0">
              <a:buNone/>
            </a:pPr>
            <a:r>
              <a:rPr lang="en-US" sz="1000">
                <a:latin typeface="Lato" panose="020F0502020204030203" pitchFamily="34" charset="0"/>
                <a:ea typeface="Lato" panose="020F0502020204030203" pitchFamily="34" charset="0"/>
                <a:cs typeface="Lato" panose="020F0502020204030203" pitchFamily="34" charset="0"/>
              </a:rPr>
              <a:t> </a:t>
            </a:r>
          </a:p>
          <a:p>
            <a:pPr lvl="1"/>
            <a:r>
              <a:rPr lang="en-US" sz="2000">
                <a:latin typeface="Lato" panose="020F0502020204030203" pitchFamily="34" charset="0"/>
                <a:ea typeface="Lato" panose="020F0502020204030203" pitchFamily="34" charset="0"/>
                <a:cs typeface="Lato" panose="020F0502020204030203" pitchFamily="34" charset="0"/>
              </a:rPr>
              <a:t>If they like to be helpful, have them take the garbage out</a:t>
            </a:r>
          </a:p>
          <a:p>
            <a:pPr marL="457200" lvl="1" indent="0">
              <a:buNone/>
            </a:pPr>
            <a:r>
              <a:rPr lang="en-US" sz="1000">
                <a:latin typeface="Lato" panose="020F0502020204030203" pitchFamily="34" charset="0"/>
                <a:ea typeface="Lato" panose="020F0502020204030203" pitchFamily="34" charset="0"/>
                <a:cs typeface="Lato" panose="020F0502020204030203" pitchFamily="34" charset="0"/>
              </a:rPr>
              <a:t> </a:t>
            </a:r>
          </a:p>
          <a:p>
            <a:pPr lvl="1"/>
            <a:r>
              <a:rPr lang="en-US" sz="2000">
                <a:latin typeface="Lato" panose="020F0502020204030203" pitchFamily="34" charset="0"/>
                <a:ea typeface="Lato" panose="020F0502020204030203" pitchFamily="34" charset="0"/>
                <a:cs typeface="Lato" panose="020F0502020204030203" pitchFamily="34" charset="0"/>
              </a:rPr>
              <a:t>If they like computers/phones, have them find out some information for you (weather, store hours, Netflix release dates); </a:t>
            </a:r>
            <a:r>
              <a:rPr lang="en-US" sz="2000">
                <a:latin typeface="Lato Heavy" panose="020F0502020204030203" pitchFamily="34" charset="0"/>
                <a:ea typeface="Lato Heavy" panose="020F0502020204030203" pitchFamily="34" charset="0"/>
                <a:cs typeface="Lato Heavy" panose="020F0502020204030203" pitchFamily="34" charset="0"/>
              </a:rPr>
              <a:t>use tech to assist areas that need support, such as using a calendar app to remember appointments</a:t>
            </a:r>
          </a:p>
          <a:p>
            <a:pPr marL="457200" lvl="1" indent="0">
              <a:buNone/>
            </a:pPr>
            <a:r>
              <a:rPr lang="en-US" sz="1000">
                <a:latin typeface="Lato" panose="020F0502020204030203" pitchFamily="34" charset="0"/>
                <a:ea typeface="Lato" panose="020F0502020204030203" pitchFamily="34" charset="0"/>
                <a:cs typeface="Lato" panose="020F0502020204030203" pitchFamily="34" charset="0"/>
              </a:rPr>
              <a:t> </a:t>
            </a:r>
          </a:p>
          <a:p>
            <a:pPr lvl="1"/>
            <a:r>
              <a:rPr lang="en-US" sz="2000">
                <a:latin typeface="Lato" panose="020F0502020204030203" pitchFamily="34" charset="0"/>
                <a:ea typeface="Lato" panose="020F0502020204030203" pitchFamily="34" charset="0"/>
                <a:cs typeface="Lato" panose="020F0502020204030203" pitchFamily="34" charset="0"/>
              </a:rPr>
              <a:t>If your teen likes phones, show an interest in the apps they use</a:t>
            </a:r>
          </a:p>
          <a:p>
            <a:pPr marL="457200" lvl="1" indent="0">
              <a:buNone/>
            </a:pPr>
            <a:r>
              <a:rPr lang="en-US" sz="1000">
                <a:latin typeface="Lato" panose="020F0502020204030203" pitchFamily="34" charset="0"/>
                <a:ea typeface="Lato" panose="020F0502020204030203" pitchFamily="34" charset="0"/>
                <a:cs typeface="Lato" panose="020F0502020204030203" pitchFamily="34" charset="0"/>
              </a:rPr>
              <a:t> </a:t>
            </a:r>
          </a:p>
          <a:p>
            <a:pPr lvl="1"/>
            <a:r>
              <a:rPr lang="en-US" sz="2000">
                <a:latin typeface="Lato" panose="020F0502020204030203" pitchFamily="34" charset="0"/>
                <a:ea typeface="Lato" panose="020F0502020204030203" pitchFamily="34" charset="0"/>
                <a:cs typeface="Lato" panose="020F0502020204030203" pitchFamily="34" charset="0"/>
              </a:rPr>
              <a:t>Try new things/activities together – might turn into interest, might already be a strength</a:t>
            </a:r>
          </a:p>
          <a:p>
            <a:pPr lvl="1"/>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6" name="object 6">
            <a:extLst>
              <a:ext uri="{FF2B5EF4-FFF2-40B4-BE49-F238E27FC236}">
                <a16:creationId xmlns:a16="http://schemas.microsoft.com/office/drawing/2014/main" id="{73A68C10-A1BB-4B4B-AD50-42BB7460A81C}"/>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870FE9D5-7302-4D07-8849-B66873721CC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09</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D152E5CF-FF6D-4DD7-B9D8-87EF0A6DD5A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C9F4218C-E4A3-47F1-936B-9A86A9EF9DA0}"/>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4" name="object 7">
            <a:extLst>
              <a:ext uri="{FF2B5EF4-FFF2-40B4-BE49-F238E27FC236}">
                <a16:creationId xmlns:a16="http://schemas.microsoft.com/office/drawing/2014/main" id="{56A35584-4FFF-4CAA-9F2C-9A62A87FF637}"/>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pic>
        <p:nvPicPr>
          <p:cNvPr id="9" name="Picture 8" descr="Logo, icon&#10;&#10;Description automatically generated">
            <a:extLst>
              <a:ext uri="{FF2B5EF4-FFF2-40B4-BE49-F238E27FC236}">
                <a16:creationId xmlns:a16="http://schemas.microsoft.com/office/drawing/2014/main" id="{C88370D4-E350-477C-A373-3747F1F44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633" y="4584433"/>
            <a:ext cx="413514" cy="442532"/>
          </a:xfrm>
          <a:prstGeom prst="rect">
            <a:avLst/>
          </a:prstGeom>
        </p:spPr>
      </p:pic>
    </p:spTree>
    <p:extLst>
      <p:ext uri="{BB962C8B-B14F-4D97-AF65-F5344CB8AC3E}">
        <p14:creationId xmlns:p14="http://schemas.microsoft.com/office/powerpoint/2010/main" val="14344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A659C4F086694C9B07A069602059F9" ma:contentTypeVersion="13" ma:contentTypeDescription="Create a new document." ma:contentTypeScope="" ma:versionID="0a25d5b83d89e731bf26b30c98641ca5">
  <xsd:schema xmlns:xsd="http://www.w3.org/2001/XMLSchema" xmlns:xs="http://www.w3.org/2001/XMLSchema" xmlns:p="http://schemas.microsoft.com/office/2006/metadata/properties" xmlns:ns2="72142ddc-95d0-4fc5-bade-f95d23e002ed" xmlns:ns3="41661691-e101-4d0b-9f89-72e9e38253e9" targetNamespace="http://schemas.microsoft.com/office/2006/metadata/properties" ma:root="true" ma:fieldsID="638c599f63bf840ec916f2446986cba8" ns2:_="" ns3:_="">
    <xsd:import namespace="72142ddc-95d0-4fc5-bade-f95d23e002ed"/>
    <xsd:import namespace="41661691-e101-4d0b-9f89-72e9e38253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42ddc-95d0-4fc5-bade-f95d23e00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661691-e101-4d0b-9f89-72e9e38253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704FF6-6D69-4376-9212-001B53EC9299}">
  <ds:schemaRefs>
    <ds:schemaRef ds:uri="http://schemas.microsoft.com/sharepoint/v3/contenttype/forms"/>
  </ds:schemaRefs>
</ds:datastoreItem>
</file>

<file path=customXml/itemProps2.xml><?xml version="1.0" encoding="utf-8"?>
<ds:datastoreItem xmlns:ds="http://schemas.openxmlformats.org/officeDocument/2006/customXml" ds:itemID="{0A9CE044-D297-459E-9469-48F7BDEECCCA}"/>
</file>

<file path=customXml/itemProps3.xml><?xml version="1.0" encoding="utf-8"?>
<ds:datastoreItem xmlns:ds="http://schemas.openxmlformats.org/officeDocument/2006/customXml" ds:itemID="{8889671F-A454-462E-B9A3-4E1E538E1A30}">
  <ds:schemaRefs>
    <ds:schemaRef ds:uri="http://schemas.microsoft.com/office/2006/metadata/properties"/>
    <ds:schemaRef ds:uri="c08d63dc-385c-4678-83fd-fe08a1365ea4"/>
    <ds:schemaRef ds:uri="http://purl.org/dc/terms/"/>
    <ds:schemaRef ds:uri="d65fe6a8-233a-436a-8246-b1b234d6a38d"/>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2010</TotalTime>
  <Words>10873</Words>
  <Application>Microsoft Office PowerPoint</Application>
  <PresentationFormat>Widescreen</PresentationFormat>
  <Paragraphs>1177</Paragraphs>
  <Slides>67</Slides>
  <Notes>62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Calibri</vt:lpstr>
      <vt:lpstr>Brandon Grotesque Bold</vt:lpstr>
      <vt:lpstr>Arial</vt:lpstr>
      <vt:lpstr>Calibri Light</vt:lpstr>
      <vt:lpstr>Noto Sans Symbols</vt:lpstr>
      <vt:lpstr>Lato</vt:lpstr>
      <vt:lpstr>Brandon Grotesque Black</vt:lpstr>
      <vt:lpstr>Lato Heavy</vt:lpstr>
      <vt:lpstr>Lato Black</vt:lpstr>
      <vt:lpstr>Office Theme</vt:lpstr>
      <vt:lpstr>SUPPORTING YOUR   CHILD WITH FASD</vt:lpstr>
      <vt:lpstr>WELCOME!</vt:lpstr>
      <vt:lpstr>Learning Objectives</vt:lpstr>
      <vt:lpstr>Stay Connected with your Child</vt:lpstr>
      <vt:lpstr>YOUR CHILD’S   STRENGTHS</vt:lpstr>
      <vt:lpstr>Being Strengths-Focused</vt:lpstr>
      <vt:lpstr>What Are Your Child’s Strengths?</vt:lpstr>
      <vt:lpstr>Keep Track of Your Child’s Strengths</vt:lpstr>
      <vt:lpstr>Your Child’s Strengths</vt:lpstr>
      <vt:lpstr>EVERYONE LEARNS   DIFFERENTLY</vt:lpstr>
      <vt:lpstr>CanFASD describes FASD as</vt:lpstr>
      <vt:lpstr>10 Brain Functions  Affected by FASD</vt:lpstr>
      <vt:lpstr>Breaking it down</vt:lpstr>
      <vt:lpstr>Control (behavioural &amp; emotional) </vt:lpstr>
      <vt:lpstr>Thinking</vt:lpstr>
      <vt:lpstr>Daily Life</vt:lpstr>
      <vt:lpstr>Physical</vt:lpstr>
      <vt:lpstr>There may also be Sensory issues</vt:lpstr>
      <vt:lpstr>Activity </vt:lpstr>
      <vt:lpstr>Amy 8 &amp; Bill 17</vt:lpstr>
      <vt:lpstr>10 Brain Domains + Sensory  + Life Events</vt:lpstr>
      <vt:lpstr>PowerPoint Presentation</vt:lpstr>
      <vt:lpstr>Brain Domain affected: Language</vt:lpstr>
      <vt:lpstr>Language – Accommodations</vt:lpstr>
      <vt:lpstr>Language – Accommodations</vt:lpstr>
      <vt:lpstr>Brain Domain affected: Memory</vt:lpstr>
      <vt:lpstr>Memory – Accommodations</vt:lpstr>
      <vt:lpstr>Repetition</vt:lpstr>
      <vt:lpstr>Repetition can be a  positive experience</vt:lpstr>
      <vt:lpstr>“Lying” – (it’s not really lying) </vt:lpstr>
      <vt:lpstr>Confabulation – Accommodations</vt:lpstr>
      <vt:lpstr>Confabulation or “storytelling” – Accommodations</vt:lpstr>
      <vt:lpstr>Brain Domain affected: Social Skills (Adaptive Skills)</vt:lpstr>
      <vt:lpstr>Social Skills – Accommodations</vt:lpstr>
      <vt:lpstr>Social Skills – Accommodations</vt:lpstr>
      <vt:lpstr>Social Skills – Accommodations</vt:lpstr>
      <vt:lpstr>Social Skills – Accommodations</vt:lpstr>
      <vt:lpstr>Social Skills – Accommodations</vt:lpstr>
      <vt:lpstr>Sexuality</vt:lpstr>
      <vt:lpstr>Brain Domain affected: Affect Regulation</vt:lpstr>
      <vt:lpstr>Fight / Flight / Freeze</vt:lpstr>
      <vt:lpstr>Fight / Flight / Freeze</vt:lpstr>
      <vt:lpstr>They may have more  “reactivity” to start with</vt:lpstr>
      <vt:lpstr>Your child’s “meltdowns”</vt:lpstr>
      <vt:lpstr>Regulation – Accommodations:  When Upset</vt:lpstr>
      <vt:lpstr>Regulation – Accommodations: When Upset</vt:lpstr>
      <vt:lpstr>Big Feelings</vt:lpstr>
      <vt:lpstr>Regulation – When they  are on “the verge”</vt:lpstr>
      <vt:lpstr>“Testing is often certainty    seeking behavior.”</vt:lpstr>
      <vt:lpstr>INTERDEPENDENCE</vt:lpstr>
      <vt:lpstr>We all rely on each other</vt:lpstr>
      <vt:lpstr>Circle of Support</vt:lpstr>
      <vt:lpstr>PowerPoint Presentation</vt:lpstr>
      <vt:lpstr>Activity – We are Detectives Part 2</vt:lpstr>
      <vt:lpstr>Amy 8 &amp; Bill 17</vt:lpstr>
      <vt:lpstr>Our Resource List</vt:lpstr>
      <vt:lpstr>eLearning module</vt:lpstr>
      <vt:lpstr>Your FASD Worker</vt:lpstr>
      <vt:lpstr>FASD Family and Caregiver  Support Groups</vt:lpstr>
      <vt:lpstr>Non-Indigenous caregivers caring for Indigenous children</vt:lpstr>
      <vt:lpstr>Non-Indigenous caregivers caring for Indigenous children</vt:lpstr>
      <vt:lpstr>PowerPoint Presentation</vt:lpstr>
      <vt:lpstr>PowerPoint Presentation</vt:lpstr>
      <vt:lpstr>Thank you to all the contributors who helped in  the development of the material for this session </vt:lpstr>
      <vt:lpstr>Our Sponsor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Marier</dc:creator>
  <cp:lastModifiedBy>Eric Marier</cp:lastModifiedBy>
  <cp:revision>18</cp:revision>
  <dcterms:created xsi:type="dcterms:W3CDTF">2020-11-27T14:59:51Z</dcterms:created>
  <dcterms:modified xsi:type="dcterms:W3CDTF">2021-04-09T20:39:31Z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0x01010027A659C4F086694C9B07A069602059F9</vt:lpwstr>
  </property>
</Properties>
</file>